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59" r:id="rId5"/>
    <p:sldId id="268" r:id="rId6"/>
    <p:sldId id="269" r:id="rId7"/>
    <p:sldId id="267" r:id="rId8"/>
    <p:sldId id="270" r:id="rId9"/>
    <p:sldId id="265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289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729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56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010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04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26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822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305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191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495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348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F0B7-7240-413C-B76A-40B1D22719C3}" type="datetimeFigureOut">
              <a:rPr lang="nl-BE" smtClean="0"/>
              <a:t>28/04/2015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835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nl-BE" sz="2400" dirty="0" smtClean="0"/>
              <a:t>Workshops curriculum </a:t>
            </a:r>
            <a:r>
              <a:rPr lang="nl-BE" sz="2400" smtClean="0"/>
              <a:t>building Zenica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Concluding remarks</a:t>
            </a:r>
            <a:endParaRPr lang="en-US" sz="14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Content based =&gt; competency based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Cure- oriented =&gt; care oriented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Medical leadership =&gt; clinical leadership in nursing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Eminence based = &gt; evidence based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Teacher oriented =&gt; student oriented</a:t>
            </a:r>
          </a:p>
          <a:p>
            <a:pPr lvl="1"/>
            <a:endParaRPr lang="en-US" sz="2000" dirty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0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Concluding remarks</a:t>
            </a:r>
          </a:p>
          <a:p>
            <a:endParaRPr lang="en-US" sz="2400" dirty="0" smtClean="0"/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sz="2000" dirty="0" smtClean="0"/>
              <a:t>Quality </a:t>
            </a:r>
            <a:r>
              <a:rPr lang="en-US" sz="2000" dirty="0"/>
              <a:t>control =&gt; quality assurance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Unexpected </a:t>
            </a:r>
            <a:r>
              <a:rPr lang="en-US" sz="2000" dirty="0"/>
              <a:t>results &amp; outcome =&gt; predictable and transparent results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Individual learning =&gt; team learning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Blind acceptance =&gt; Critical thinking and problem based learning</a:t>
            </a:r>
          </a:p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=&gt; towards a professional identity in nursing</a:t>
            </a:r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9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Workshop curriculum building</a:t>
            </a:r>
            <a:br>
              <a:rPr lang="en-US" sz="2400" b="1" dirty="0" smtClean="0"/>
            </a:br>
            <a:r>
              <a:rPr lang="en-US" sz="2400" b="1" dirty="0" err="1" smtClean="0"/>
              <a:t>Zenica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Format:</a:t>
            </a:r>
          </a:p>
          <a:p>
            <a:endParaRPr lang="en-US" sz="2400" dirty="0"/>
          </a:p>
          <a:p>
            <a:pPr lvl="1"/>
            <a:r>
              <a:rPr lang="en-US" sz="1800" dirty="0" smtClean="0"/>
              <a:t>6 working groups</a:t>
            </a:r>
          </a:p>
          <a:p>
            <a:pPr lvl="1"/>
            <a:r>
              <a:rPr lang="en-US" sz="1800" dirty="0" smtClean="0"/>
              <a:t>Each group coordinated by 1 ‘mentor’</a:t>
            </a:r>
          </a:p>
          <a:p>
            <a:pPr lvl="1"/>
            <a:r>
              <a:rPr lang="en-US" sz="1800" dirty="0" smtClean="0"/>
              <a:t>Findings presented by each workgroup tomorrow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400" dirty="0" smtClean="0"/>
              <a:t>Purpose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Building </a:t>
            </a:r>
            <a:r>
              <a:rPr lang="en-US" sz="1800" dirty="0"/>
              <a:t>a curriculum (guided by a list of questions</a:t>
            </a:r>
            <a:r>
              <a:rPr lang="en-US" sz="1800" dirty="0" smtClean="0"/>
              <a:t>)</a:t>
            </a:r>
          </a:p>
          <a:p>
            <a:pPr lvl="2"/>
            <a:r>
              <a:rPr lang="en-US" sz="1400" dirty="0" smtClean="0"/>
              <a:t>Content (what)</a:t>
            </a:r>
          </a:p>
          <a:p>
            <a:pPr lvl="2"/>
            <a:r>
              <a:rPr lang="en-US" sz="1400" dirty="0" smtClean="0"/>
              <a:t>Method (how)</a:t>
            </a:r>
          </a:p>
          <a:p>
            <a:pPr lvl="2"/>
            <a:r>
              <a:rPr lang="en-US" sz="1400" dirty="0" smtClean="0"/>
              <a:t>Barriers and enablers (what will hamper, what will facilitate implementation) </a:t>
            </a:r>
          </a:p>
          <a:p>
            <a:pPr lvl="1"/>
            <a:endParaRPr lang="en-US" sz="20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8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Workshop curriculum building</a:t>
            </a:r>
            <a:br>
              <a:rPr lang="en-US" sz="2400" b="1" dirty="0" smtClean="0"/>
            </a:br>
            <a:r>
              <a:rPr lang="en-US" sz="2400" b="1" dirty="0" err="1" smtClean="0"/>
              <a:t>Zenica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Guiding questions:</a:t>
            </a:r>
          </a:p>
          <a:p>
            <a:endParaRPr lang="en-US" sz="2000" dirty="0" smtClean="0"/>
          </a:p>
          <a:p>
            <a:pPr lvl="1"/>
            <a:r>
              <a:rPr lang="en-US" sz="2000" dirty="0" smtClean="0"/>
              <a:t>Content of theoretical courses?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Clinical </a:t>
            </a:r>
            <a:r>
              <a:rPr lang="en-US" sz="2000" dirty="0"/>
              <a:t>learning / skill training</a:t>
            </a:r>
            <a:r>
              <a:rPr lang="en-US" sz="2000" dirty="0" smtClean="0"/>
              <a:t>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How to translate outputs in learning</a:t>
            </a:r>
            <a:br>
              <a:rPr lang="en-US" sz="2000" dirty="0" smtClean="0"/>
            </a:br>
            <a:r>
              <a:rPr lang="en-US" sz="2000" dirty="0" smtClean="0"/>
              <a:t> outcomes (behavioral indicators)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(Re</a:t>
            </a:r>
            <a:r>
              <a:rPr lang="en-US" sz="2000" dirty="0"/>
              <a:t>) organization of </a:t>
            </a:r>
            <a:r>
              <a:rPr lang="en-US" sz="2000" dirty="0" smtClean="0"/>
              <a:t>internship?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Ratio practical / theoretical work? (&gt;2300 h practical training / 3 y) 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Nursing lexicon (e.g. Nanda)</a:t>
            </a:r>
          </a:p>
          <a:p>
            <a:pPr lvl="1"/>
            <a:endParaRPr lang="en-US" sz="20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5580112" y="1635765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Management of patients health</a:t>
            </a:r>
            <a:endParaRPr lang="nl-BE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Quality of care</a:t>
            </a:r>
            <a:endParaRPr lang="nl-BE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Management competences</a:t>
            </a:r>
            <a:endParaRPr lang="nl-BE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Educational and legal issues</a:t>
            </a:r>
            <a:endParaRPr lang="nl-BE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Ethics</a:t>
            </a:r>
            <a:endParaRPr lang="nl-BE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Research </a:t>
            </a:r>
            <a:endParaRPr lang="nl-BE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Administration of documentation</a:t>
            </a:r>
            <a:endParaRPr lang="nl-BE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Communication skills</a:t>
            </a:r>
            <a:endParaRPr lang="nl-BE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Teamwork competences</a:t>
            </a:r>
            <a:endParaRPr lang="nl-BE" dirty="0"/>
          </a:p>
        </p:txBody>
      </p:sp>
      <p:sp>
        <p:nvSpPr>
          <p:cNvPr id="2" name="Linkeraccolade 1"/>
          <p:cNvSpPr/>
          <p:nvPr/>
        </p:nvSpPr>
        <p:spPr>
          <a:xfrm>
            <a:off x="5436096" y="1700808"/>
            <a:ext cx="72008" cy="25202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01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Workshop curriculum building</a:t>
            </a:r>
            <a:br>
              <a:rPr lang="en-US" sz="2400" b="1" dirty="0" smtClean="0"/>
            </a:br>
            <a:r>
              <a:rPr lang="en-US" sz="2400" b="1" dirty="0" err="1" smtClean="0"/>
              <a:t>Zenica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Guiding questions: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 smtClean="0"/>
              <a:t>Accordance with EU directives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Accordance with regional policy / regional health needs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Accordance with expectations of health care </a:t>
            </a:r>
            <a:r>
              <a:rPr lang="en-US" sz="2000" dirty="0" err="1" smtClean="0"/>
              <a:t>organisations</a:t>
            </a:r>
            <a:endParaRPr lang="en-US" sz="2000" dirty="0" smtClean="0"/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Accordance with mission of the </a:t>
            </a:r>
            <a:r>
              <a:rPr lang="en-US" sz="2000" dirty="0" err="1" smtClean="0"/>
              <a:t>Univerisity</a:t>
            </a:r>
            <a:r>
              <a:rPr lang="en-US" sz="2000" dirty="0" smtClean="0"/>
              <a:t> / </a:t>
            </a:r>
            <a:r>
              <a:rPr lang="en-US" sz="2000" dirty="0" err="1" smtClean="0"/>
              <a:t>Univerity</a:t>
            </a:r>
            <a:r>
              <a:rPr lang="en-US" sz="2000" dirty="0" smtClean="0"/>
              <a:t> college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Accordance with (modern) students expectations</a:t>
            </a:r>
          </a:p>
          <a:p>
            <a:pPr lvl="1"/>
            <a:endParaRPr lang="en-US" sz="2000" dirty="0"/>
          </a:p>
          <a:p>
            <a:pPr lvl="1"/>
            <a:endParaRPr lang="en-US" sz="18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0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Workshop curriculum building</a:t>
            </a:r>
            <a:br>
              <a:rPr lang="en-US" sz="2400" b="1" dirty="0" smtClean="0"/>
            </a:br>
            <a:r>
              <a:rPr lang="en-US" sz="2400" b="1" dirty="0" err="1" smtClean="0"/>
              <a:t>Zenica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Guiding questions:</a:t>
            </a:r>
          </a:p>
          <a:p>
            <a:pPr lvl="1"/>
            <a:r>
              <a:rPr lang="en-US" sz="2000" dirty="0" smtClean="0"/>
              <a:t>Accordance with EU directives</a:t>
            </a:r>
            <a:endParaRPr lang="en-US" sz="18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Afbeelding 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69" t="11792" r="24483" b="6010"/>
          <a:stretch/>
        </p:blipFill>
        <p:spPr bwMode="auto">
          <a:xfrm>
            <a:off x="35496" y="35910"/>
            <a:ext cx="7416824" cy="6921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24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Workshop curriculum building</a:t>
            </a:r>
            <a:br>
              <a:rPr lang="en-US" sz="2400" b="1" dirty="0" smtClean="0"/>
            </a:br>
            <a:r>
              <a:rPr lang="en-US" sz="2400" b="1" dirty="0" err="1" smtClean="0"/>
              <a:t>Zenica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Guiding questions: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b="1" dirty="0"/>
              <a:t>Assessment </a:t>
            </a:r>
            <a:r>
              <a:rPr lang="en-US" sz="2000" b="1" dirty="0" smtClean="0"/>
              <a:t>methods (</a:t>
            </a:r>
            <a:r>
              <a:rPr lang="en-US" sz="2000" b="1" dirty="0" err="1" smtClean="0"/>
              <a:t>cfr</a:t>
            </a:r>
            <a:r>
              <a:rPr lang="en-US" sz="2000" b="1" dirty="0" smtClean="0"/>
              <a:t> training in Groningen)?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How to train critical thinking and problem based learner?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Qualification </a:t>
            </a:r>
            <a:r>
              <a:rPr lang="en-US" sz="2000" dirty="0"/>
              <a:t>of teacher (theoretical lecturer </a:t>
            </a:r>
            <a:r>
              <a:rPr lang="en-US" sz="2000" dirty="0">
                <a:sym typeface="Wingdings" pitchFamily="2" charset="2"/>
              </a:rPr>
              <a:t> clinical practice trainer</a:t>
            </a:r>
            <a:r>
              <a:rPr lang="en-US" sz="2000" dirty="0" smtClean="0">
                <a:sym typeface="Wingdings" pitchFamily="2" charset="2"/>
              </a:rPr>
              <a:t>)?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Coaching and mentoring formation</a:t>
            </a:r>
            <a:r>
              <a:rPr lang="en-US" sz="2000" dirty="0" smtClean="0"/>
              <a:t>? </a:t>
            </a:r>
            <a:endParaRPr lang="en-US" sz="2000" dirty="0"/>
          </a:p>
          <a:p>
            <a:pPr lvl="1"/>
            <a:endParaRPr lang="en-US" sz="2000" dirty="0" smtClean="0">
              <a:sym typeface="Wingdings" pitchFamily="2" charset="2"/>
            </a:endParaRPr>
          </a:p>
          <a:p>
            <a:pPr lvl="1"/>
            <a:r>
              <a:rPr lang="en-US" sz="2000" dirty="0" smtClean="0">
                <a:sym typeface="Wingdings" pitchFamily="2" charset="2"/>
              </a:rPr>
              <a:t>Personal Development Plan for students</a:t>
            </a:r>
          </a:p>
          <a:p>
            <a:pPr lvl="1"/>
            <a:endParaRPr lang="en-US" sz="2000" dirty="0" smtClean="0">
              <a:sym typeface="Wingdings" pitchFamily="2" charset="2"/>
            </a:endParaRPr>
          </a:p>
          <a:p>
            <a:pPr lvl="1"/>
            <a:r>
              <a:rPr lang="en-US" sz="2000" dirty="0" smtClean="0"/>
              <a:t>How to train communication?</a:t>
            </a:r>
            <a:endParaRPr lang="en-US" sz="2000" dirty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55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Workshop curriculum building</a:t>
            </a:r>
            <a:br>
              <a:rPr lang="en-US" sz="2400" b="1" dirty="0" smtClean="0"/>
            </a:br>
            <a:r>
              <a:rPr lang="en-US" sz="2400" b="1" dirty="0" err="1" smtClean="0"/>
              <a:t>Zenica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Guiding questions: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dirty="0"/>
              <a:t>Teamwork and </a:t>
            </a:r>
            <a:r>
              <a:rPr lang="en-US" sz="2000" dirty="0" smtClean="0"/>
              <a:t>multidisciplinary cooperation?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Teaching material / assessment material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1800" dirty="0" smtClean="0"/>
              <a:t>Research </a:t>
            </a:r>
            <a:r>
              <a:rPr lang="en-US" sz="1800" dirty="0"/>
              <a:t>=&gt; practice oriented research?</a:t>
            </a:r>
          </a:p>
          <a:p>
            <a:pPr lvl="1"/>
            <a:endParaRPr lang="en-US" sz="1800" dirty="0" smtClean="0">
              <a:sym typeface="Wingdings" pitchFamily="2" charset="2"/>
            </a:endParaRPr>
          </a:p>
          <a:p>
            <a:pPr lvl="1"/>
            <a:r>
              <a:rPr lang="en-US" sz="1800" dirty="0" smtClean="0">
                <a:sym typeface="Wingdings" pitchFamily="2" charset="2"/>
              </a:rPr>
              <a:t>Professional identity of nurses through research and publications ?</a:t>
            </a:r>
          </a:p>
          <a:p>
            <a:pPr lvl="1"/>
            <a:endParaRPr lang="en-US" sz="1800" dirty="0">
              <a:sym typeface="Wingdings" pitchFamily="2" charset="2"/>
            </a:endParaRPr>
          </a:p>
          <a:p>
            <a:pPr lvl="1"/>
            <a:r>
              <a:rPr lang="en-US" sz="1800" dirty="0" smtClean="0">
                <a:sym typeface="Wingdings" pitchFamily="2" charset="2"/>
              </a:rPr>
              <a:t>Leadership in Nursing / Leadership in Care</a:t>
            </a:r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36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Workshop curriculum building</a:t>
            </a:r>
            <a:br>
              <a:rPr lang="en-US" sz="2400" b="1" dirty="0"/>
            </a:br>
            <a:r>
              <a:rPr lang="en-US" sz="2400" b="1" dirty="0" err="1"/>
              <a:t>Zenica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WB main questions to answer: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Accreditation =&gt; benchmarking?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Infrastructural upgrade?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Interdisciplinary cooperation?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Interuniversity cooperation?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Alignment with health care situation / stakeholders / context?</a:t>
            </a:r>
          </a:p>
          <a:p>
            <a:pPr lvl="1"/>
            <a:endParaRPr lang="en-US" sz="18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369</Words>
  <Application>Microsoft Office PowerPoint</Application>
  <PresentationFormat>Diavoorstelling (4:3)</PresentationFormat>
  <Paragraphs>123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Workshops curriculum building Zenica</vt:lpstr>
      <vt:lpstr>PowerPoint-presentatie</vt:lpstr>
      <vt:lpstr>Workshop curriculum building Zenica</vt:lpstr>
      <vt:lpstr>Workshop curriculum building Zenica</vt:lpstr>
      <vt:lpstr>Workshop curriculum building Zenica</vt:lpstr>
      <vt:lpstr>Workshop curriculum building Zenica</vt:lpstr>
      <vt:lpstr>Workshop curriculum building Zenica</vt:lpstr>
      <vt:lpstr>Workshop curriculum building Zenica</vt:lpstr>
      <vt:lpstr>Workshop curriculum building Zenica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nursing curriculum of  the EU partner institutions-main characteristics</dc:title>
  <dc:creator>Filip Dumez</dc:creator>
  <cp:lastModifiedBy>Filip Dumez</cp:lastModifiedBy>
  <cp:revision>41</cp:revision>
  <dcterms:created xsi:type="dcterms:W3CDTF">2014-04-07T06:13:13Z</dcterms:created>
  <dcterms:modified xsi:type="dcterms:W3CDTF">2015-04-28T13:55:30Z</dcterms:modified>
</cp:coreProperties>
</file>