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64" r:id="rId2"/>
    <p:sldMasterId id="2147483670" r:id="rId3"/>
    <p:sldMasterId id="2147483694" r:id="rId4"/>
    <p:sldMasterId id="2147483676" r:id="rId5"/>
    <p:sldMasterId id="2147483682" r:id="rId6"/>
    <p:sldMasterId id="2147483688" r:id="rId7"/>
  </p:sldMasterIdLst>
  <p:notesMasterIdLst>
    <p:notesMasterId r:id="rId31"/>
  </p:notesMasterIdLst>
  <p:handoutMasterIdLst>
    <p:handoutMasterId r:id="rId32"/>
  </p:handoutMasterIdLst>
  <p:sldIdLst>
    <p:sldId id="260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9">
          <p15:clr>
            <a:srgbClr val="A4A3A4"/>
          </p15:clr>
        </p15:guide>
        <p15:guide id="2" pos="4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8B64"/>
    <a:srgbClr val="C6714A"/>
    <a:srgbClr val="DCA655"/>
    <a:srgbClr val="6B4189"/>
    <a:srgbClr val="3F9A79"/>
    <a:srgbClr val="16666F"/>
    <a:srgbClr val="447E90"/>
    <a:srgbClr val="4E8DCC"/>
    <a:srgbClr val="89B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9293" autoAdjust="0"/>
  </p:normalViewPr>
  <p:slideViewPr>
    <p:cSldViewPr snapToGrid="0" snapToObjects="1" showGuides="1">
      <p:cViewPr varScale="1">
        <p:scale>
          <a:sx n="74" d="100"/>
          <a:sy n="74" d="100"/>
        </p:scale>
        <p:origin x="1290" y="72"/>
      </p:cViewPr>
      <p:guideLst>
        <p:guide orient="horz" pos="649"/>
        <p:guide pos="4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8152A-4670-DD4C-AAFC-C17F734418B3}" type="datetimeFigureOut">
              <a:t>12/10/2014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04A2F-BD0D-8B4B-8C63-218B4E48F359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891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900B5-6857-DB44-9846-7C78C09874F3}" type="datetimeFigureOut">
              <a:t>12/10/2014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B8F35-2A73-D34D-93FE-F1753C8EDAEC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481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smtClean="0"/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BC8A3F-EF3D-4681-890D-B88B0142E36E}" type="slidenum">
              <a:rPr lang="nl-BE" smtClean="0"/>
              <a:pPr eaLnBrk="1" hangingPunct="1"/>
              <a:t>2</a:t>
            </a:fld>
            <a:endParaRPr lang="nl-BE" smtClean="0"/>
          </a:p>
        </p:txBody>
      </p:sp>
    </p:spTree>
    <p:extLst>
      <p:ext uri="{BB962C8B-B14F-4D97-AF65-F5344CB8AC3E}">
        <p14:creationId xmlns:p14="http://schemas.microsoft.com/office/powerpoint/2010/main" val="1578550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F1DF2-8099-43DA-8492-248BF78875BD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3697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BE" smtClean="0"/>
              <a:t>Neurologie, endocrinologie: uitdagende afdeling, verschillende pathologie, gemotiveerde equipe artsen en verpleegkundigen</a:t>
            </a:r>
          </a:p>
        </p:txBody>
      </p:sp>
      <p:sp>
        <p:nvSpPr>
          <p:cNvPr id="3277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C9E98A-7D51-455D-B2DE-2D30E2CCFBAA}" type="slidenum">
              <a:rPr lang="nl-BE" smtClean="0"/>
              <a:pPr eaLnBrk="1" hangingPunct="1"/>
              <a:t>12</a:t>
            </a:fld>
            <a:endParaRPr lang="nl-BE" smtClean="0"/>
          </a:p>
        </p:txBody>
      </p:sp>
    </p:spTree>
    <p:extLst>
      <p:ext uri="{BB962C8B-B14F-4D97-AF65-F5344CB8AC3E}">
        <p14:creationId xmlns:p14="http://schemas.microsoft.com/office/powerpoint/2010/main" val="668927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BE" sz="1600" dirty="0" smtClean="0"/>
              <a:t>- Sollicitatie hoofdverpleegkundige student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nl-BE" sz="1600" dirty="0" smtClean="0"/>
              <a:t>Eindverantwoordelijkheid zorg wordt ingedekt door het opstellen van een lijst waarin studenten competenties moeten bewijzen. Nooit alleen medicatie klaarzetten/toedienen.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nl-BE" sz="1600" dirty="0" smtClean="0"/>
              <a:t> Verpleegkundige: ingrijpen in zorgverleningsproces indien nodig</a:t>
            </a:r>
            <a:endParaRPr lang="nl-NL" sz="1600" dirty="0" smtClean="0"/>
          </a:p>
        </p:txBody>
      </p:sp>
    </p:spTree>
    <p:extLst>
      <p:ext uri="{BB962C8B-B14F-4D97-AF65-F5344CB8AC3E}">
        <p14:creationId xmlns:p14="http://schemas.microsoft.com/office/powerpoint/2010/main" val="4130404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smtClean="0"/>
          </a:p>
        </p:txBody>
      </p:sp>
      <p:sp>
        <p:nvSpPr>
          <p:cNvPr id="3482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661A09-67A9-4DA2-A16F-FC9750633A1B}" type="slidenum">
              <a:rPr lang="nl-BE" smtClean="0"/>
              <a:pPr eaLnBrk="1" hangingPunct="1"/>
              <a:t>14</a:t>
            </a:fld>
            <a:endParaRPr lang="nl-BE" smtClean="0"/>
          </a:p>
        </p:txBody>
      </p:sp>
    </p:spTree>
    <p:extLst>
      <p:ext uri="{BB962C8B-B14F-4D97-AF65-F5344CB8AC3E}">
        <p14:creationId xmlns:p14="http://schemas.microsoft.com/office/powerpoint/2010/main" val="1533305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smtClean="0"/>
          </a:p>
        </p:txBody>
      </p:sp>
      <p:sp>
        <p:nvSpPr>
          <p:cNvPr id="3584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4606DB-769C-4F40-B0A4-4E4F90E5D5FB}" type="slidenum">
              <a:rPr lang="nl-BE" smtClean="0"/>
              <a:pPr eaLnBrk="1" hangingPunct="1"/>
              <a:t>15</a:t>
            </a:fld>
            <a:endParaRPr lang="nl-BE" smtClean="0"/>
          </a:p>
        </p:txBody>
      </p:sp>
    </p:spTree>
    <p:extLst>
      <p:ext uri="{BB962C8B-B14F-4D97-AF65-F5344CB8AC3E}">
        <p14:creationId xmlns:p14="http://schemas.microsoft.com/office/powerpoint/2010/main" val="3478706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nl-BE" smtClean="0"/>
              <a:t>Nachtdienst is samen met verpleegkundige</a:t>
            </a:r>
          </a:p>
          <a:p>
            <a:pPr eaLnBrk="1" hangingPunct="1">
              <a:spcBef>
                <a:spcPct val="0"/>
              </a:spcBef>
            </a:pPr>
            <a:r>
              <a:rPr lang="nl-BE" smtClean="0"/>
              <a:t>-Laatdienst: eerst onder toezicht van verpleegkundige -&gt; onevenwicht op afdeling -&gt; terecht kunnen bij</a:t>
            </a:r>
          </a:p>
        </p:txBody>
      </p:sp>
      <p:sp>
        <p:nvSpPr>
          <p:cNvPr id="3686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BC929B-8061-49EB-ADDC-30EDFF337F26}" type="slidenum">
              <a:rPr lang="nl-BE" smtClean="0"/>
              <a:pPr eaLnBrk="1" hangingPunct="1"/>
              <a:t>16</a:t>
            </a:fld>
            <a:endParaRPr lang="nl-BE" smtClean="0"/>
          </a:p>
        </p:txBody>
      </p:sp>
    </p:spTree>
    <p:extLst>
      <p:ext uri="{BB962C8B-B14F-4D97-AF65-F5344CB8AC3E}">
        <p14:creationId xmlns:p14="http://schemas.microsoft.com/office/powerpoint/2010/main" val="2143196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smtClean="0"/>
          </a:p>
        </p:txBody>
      </p:sp>
      <p:sp>
        <p:nvSpPr>
          <p:cNvPr id="3789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D586A8-FAC2-4445-AB1A-990E927F15AD}" type="slidenum">
              <a:rPr lang="nl-BE" smtClean="0"/>
              <a:pPr eaLnBrk="1" hangingPunct="1"/>
              <a:t>17</a:t>
            </a:fld>
            <a:endParaRPr lang="nl-BE" smtClean="0"/>
          </a:p>
        </p:txBody>
      </p:sp>
    </p:spTree>
    <p:extLst>
      <p:ext uri="{BB962C8B-B14F-4D97-AF65-F5344CB8AC3E}">
        <p14:creationId xmlns:p14="http://schemas.microsoft.com/office/powerpoint/2010/main" val="4226574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BE" sz="1600" dirty="0" smtClean="0"/>
              <a:t>Focus op praktische organisatie: weinig diepgang omdat studenten zich focussen op de praktische organisatie én fysieke aspecten van zorg. Vb. bij een briefing. Vb. 1 E </a:t>
            </a:r>
            <a:r>
              <a:rPr lang="nl-BE" sz="1600" dirty="0" err="1" smtClean="0"/>
              <a:t>packed</a:t>
            </a:r>
            <a:r>
              <a:rPr lang="nl-BE" sz="1600" dirty="0" smtClean="0"/>
              <a:t> </a:t>
            </a:r>
            <a:r>
              <a:rPr lang="nl-BE" sz="1600" dirty="0" err="1" smtClean="0"/>
              <a:t>Cells</a:t>
            </a:r>
            <a:r>
              <a:rPr lang="nl-BE" sz="1600" dirty="0" smtClean="0"/>
              <a:t>-&gt; labowaarden? 24-uursdebiet-&gt; Waarom? Onze verwachtingen van een </a:t>
            </a:r>
            <a:r>
              <a:rPr lang="nl-BE" sz="1600" dirty="0" err="1" smtClean="0"/>
              <a:t>bachelorverpleegkundige</a:t>
            </a:r>
            <a:r>
              <a:rPr lang="nl-BE" sz="1600" dirty="0" smtClean="0"/>
              <a:t> nog onvoldoende ingelost. </a:t>
            </a:r>
          </a:p>
          <a:p>
            <a:pPr eaLnBrk="1" hangingPunct="1">
              <a:spcBef>
                <a:spcPct val="0"/>
              </a:spcBef>
            </a:pPr>
            <a:endParaRPr lang="nl-BE" sz="1600" dirty="0" smtClean="0"/>
          </a:p>
          <a:p>
            <a:pPr eaLnBrk="1" hangingPunct="1">
              <a:spcBef>
                <a:spcPct val="0"/>
              </a:spcBef>
            </a:pPr>
            <a:r>
              <a:rPr lang="nl-BE" sz="1600" dirty="0" smtClean="0"/>
              <a:t>Conformeren: studenten vallen terug op gewoontes, dezelfde manier van werken overnemen</a:t>
            </a:r>
          </a:p>
          <a:p>
            <a:pPr eaLnBrk="1" hangingPunct="1">
              <a:spcBef>
                <a:spcPct val="0"/>
              </a:spcBef>
            </a:pPr>
            <a:r>
              <a:rPr lang="nl-BE" sz="1600" dirty="0" smtClean="0"/>
              <a:t>Bedoeling dat ze toch een kritisch blijven nadenken</a:t>
            </a:r>
          </a:p>
          <a:p>
            <a:pPr eaLnBrk="1" hangingPunct="1">
              <a:spcBef>
                <a:spcPct val="0"/>
              </a:spcBef>
            </a:pPr>
            <a:r>
              <a:rPr lang="nl-BE" sz="1600" dirty="0" smtClean="0"/>
              <a:t>Innovatief, vernieuwend denken, niet de bedoeling dat ze alles gaan veranderen </a:t>
            </a:r>
          </a:p>
          <a:p>
            <a:pPr eaLnBrk="1" hangingPunct="1">
              <a:spcBef>
                <a:spcPct val="0"/>
              </a:spcBef>
            </a:pPr>
            <a:r>
              <a:rPr lang="nl-BE" sz="1600" dirty="0" smtClean="0"/>
              <a:t>Bv. soep bedeling </a:t>
            </a:r>
          </a:p>
          <a:p>
            <a:pPr eaLnBrk="1" hangingPunct="1">
              <a:spcBef>
                <a:spcPct val="0"/>
              </a:spcBef>
            </a:pPr>
            <a:endParaRPr lang="nl-BE" sz="1600" dirty="0" smtClean="0"/>
          </a:p>
          <a:p>
            <a:pPr eaLnBrk="1" hangingPunct="1">
              <a:spcBef>
                <a:spcPct val="0"/>
              </a:spcBef>
            </a:pPr>
            <a:r>
              <a:rPr lang="nl-BE" sz="1600" dirty="0" smtClean="0"/>
              <a:t>Eigenheid: blijven nadenken, kritische blik, in vraag stellen en mogelijkheid tot leren nieuwe vaardigheden</a:t>
            </a:r>
          </a:p>
        </p:txBody>
      </p:sp>
      <p:sp>
        <p:nvSpPr>
          <p:cNvPr id="3891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136948-F0CD-4862-81D2-B14FA94BFC42}" type="slidenum">
              <a:rPr lang="nl-BE" smtClean="0"/>
              <a:pPr eaLnBrk="1" hangingPunct="1"/>
              <a:t>18</a:t>
            </a:fld>
            <a:endParaRPr lang="nl-BE" smtClean="0"/>
          </a:p>
        </p:txBody>
      </p:sp>
    </p:spTree>
    <p:extLst>
      <p:ext uri="{BB962C8B-B14F-4D97-AF65-F5344CB8AC3E}">
        <p14:creationId xmlns:p14="http://schemas.microsoft.com/office/powerpoint/2010/main" val="193719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smtClean="0"/>
          </a:p>
        </p:txBody>
      </p:sp>
      <p:sp>
        <p:nvSpPr>
          <p:cNvPr id="3994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38D7B2-F5FD-4983-A2AD-3688CE1D61C6}" type="slidenum">
              <a:rPr lang="nl-BE" smtClean="0"/>
              <a:pPr eaLnBrk="1" hangingPunct="1"/>
              <a:t>19</a:t>
            </a:fld>
            <a:endParaRPr lang="nl-BE" smtClean="0"/>
          </a:p>
        </p:txBody>
      </p:sp>
    </p:spTree>
    <p:extLst>
      <p:ext uri="{BB962C8B-B14F-4D97-AF65-F5344CB8AC3E}">
        <p14:creationId xmlns:p14="http://schemas.microsoft.com/office/powerpoint/2010/main" val="27903948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smtClean="0"/>
          </a:p>
        </p:txBody>
      </p:sp>
      <p:sp>
        <p:nvSpPr>
          <p:cNvPr id="5530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9ED211-668F-4C00-9F10-B97DD268686B}" type="slidenum">
              <a:rPr lang="nl-BE" smtClean="0"/>
              <a:pPr eaLnBrk="1" hangingPunct="1"/>
              <a:t>20</a:t>
            </a:fld>
            <a:endParaRPr lang="nl-BE" smtClean="0"/>
          </a:p>
        </p:txBody>
      </p:sp>
    </p:spTree>
    <p:extLst>
      <p:ext uri="{BB962C8B-B14F-4D97-AF65-F5344CB8AC3E}">
        <p14:creationId xmlns:p14="http://schemas.microsoft.com/office/powerpoint/2010/main" val="2887608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F1DF2-8099-43DA-8492-248BF78875BD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79568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smtClean="0"/>
          </a:p>
        </p:txBody>
      </p:sp>
      <p:sp>
        <p:nvSpPr>
          <p:cNvPr id="5632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2C18CE-CF81-4564-ADCC-E870806C655C}" type="slidenum">
              <a:rPr lang="nl-BE" smtClean="0"/>
              <a:pPr eaLnBrk="1" hangingPunct="1"/>
              <a:t>21</a:t>
            </a:fld>
            <a:endParaRPr lang="nl-BE" smtClean="0"/>
          </a:p>
        </p:txBody>
      </p:sp>
    </p:spTree>
    <p:extLst>
      <p:ext uri="{BB962C8B-B14F-4D97-AF65-F5344CB8AC3E}">
        <p14:creationId xmlns:p14="http://schemas.microsoft.com/office/powerpoint/2010/main" val="41381476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smtClean="0"/>
          </a:p>
        </p:txBody>
      </p:sp>
      <p:sp>
        <p:nvSpPr>
          <p:cNvPr id="5734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EF1326-9CE8-4EB6-A653-573DE8511A91}" type="slidenum">
              <a:rPr lang="nl-BE" smtClean="0"/>
              <a:pPr eaLnBrk="1" hangingPunct="1"/>
              <a:t>22</a:t>
            </a:fld>
            <a:endParaRPr lang="nl-BE" smtClean="0"/>
          </a:p>
        </p:txBody>
      </p:sp>
    </p:spTree>
    <p:extLst>
      <p:ext uri="{BB962C8B-B14F-4D97-AF65-F5344CB8AC3E}">
        <p14:creationId xmlns:p14="http://schemas.microsoft.com/office/powerpoint/2010/main" val="19690260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smtClean="0"/>
          </a:p>
        </p:txBody>
      </p:sp>
      <p:sp>
        <p:nvSpPr>
          <p:cNvPr id="5837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761C4D-830A-4471-92D0-77C63881C3C1}" type="slidenum">
              <a:rPr lang="nl-BE" smtClean="0"/>
              <a:pPr eaLnBrk="1" hangingPunct="1"/>
              <a:t>23</a:t>
            </a:fld>
            <a:endParaRPr lang="nl-BE" smtClean="0"/>
          </a:p>
        </p:txBody>
      </p:sp>
    </p:spTree>
    <p:extLst>
      <p:ext uri="{BB962C8B-B14F-4D97-AF65-F5344CB8AC3E}">
        <p14:creationId xmlns:p14="http://schemas.microsoft.com/office/powerpoint/2010/main" val="1489854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F1DF2-8099-43DA-8492-248BF78875BD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1296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F1DF2-8099-43DA-8492-248BF78875BD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1374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F1DF2-8099-43DA-8492-248BF78875BD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2336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F1DF2-8099-43DA-8492-248BF78875BD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0619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F1DF2-8099-43DA-8492-248BF78875BD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5370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F1DF2-8099-43DA-8492-248BF78875BD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2804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F1DF2-8099-43DA-8492-248BF78875BD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4983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jp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jp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839761"/>
            <a:ext cx="9180000" cy="2018239"/>
          </a:xfrm>
          <a:prstGeom prst="rect">
            <a:avLst/>
          </a:prstGeom>
          <a:solidFill>
            <a:srgbClr val="89B36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1681" y="5103516"/>
            <a:ext cx="7308070" cy="1486600"/>
          </a:xfrm>
        </p:spPr>
        <p:txBody>
          <a:bodyPr>
            <a:no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Corbel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0" smtClean="0"/>
              <a:t>Klik om de ondertitelstijl van het model te bewerken</a:t>
            </a:r>
            <a:endParaRPr lang="nl-BE" noProof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92" y="6220049"/>
            <a:ext cx="838828" cy="318755"/>
          </a:xfrm>
          <a:prstGeom prst="rect">
            <a:avLst/>
          </a:prstGeom>
        </p:spPr>
      </p:pic>
      <p:pic>
        <p:nvPicPr>
          <p:cNvPr id="16" name="Picture 15" descr="fot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8" y="1030288"/>
            <a:ext cx="9186128" cy="3860785"/>
          </a:xfrm>
          <a:prstGeom prst="rect">
            <a:avLst/>
          </a:prstGeom>
          <a:ln>
            <a:noFill/>
          </a:ln>
        </p:spPr>
      </p:pic>
      <p:pic>
        <p:nvPicPr>
          <p:cNvPr id="13" name="Picture 12" descr="Odisee_zw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7" y="205437"/>
            <a:ext cx="1779799" cy="4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15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610" y="4800600"/>
            <a:ext cx="801629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0413" y="1030287"/>
            <a:ext cx="7926387" cy="36972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9641" y="5431478"/>
            <a:ext cx="8007159" cy="700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BE6E-A6F8-3442-9DA5-5593485BE98C}" type="datetime1"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9360" y="6343522"/>
            <a:ext cx="527440" cy="365125"/>
          </a:xfrm>
        </p:spPr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84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839761"/>
            <a:ext cx="9180000" cy="2018239"/>
          </a:xfrm>
          <a:prstGeom prst="rect">
            <a:avLst/>
          </a:prstGeom>
          <a:solidFill>
            <a:srgbClr val="447E9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000">
                <a:latin typeface="Corbel"/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1681" y="5103516"/>
            <a:ext cx="7308070" cy="1486600"/>
          </a:xfrm>
        </p:spPr>
        <p:txBody>
          <a:bodyPr>
            <a:no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Corbel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92" y="6220049"/>
            <a:ext cx="838828" cy="318755"/>
          </a:xfrm>
          <a:prstGeom prst="rect">
            <a:avLst/>
          </a:prstGeom>
        </p:spPr>
      </p:pic>
      <p:pic>
        <p:nvPicPr>
          <p:cNvPr id="13" name="Picture 12" descr="Odisee_zw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7" y="205437"/>
            <a:ext cx="1779799" cy="460356"/>
          </a:xfrm>
          <a:prstGeom prst="rect">
            <a:avLst/>
          </a:prstGeom>
        </p:spPr>
      </p:pic>
      <p:pic>
        <p:nvPicPr>
          <p:cNvPr id="16" name="Picture 15" descr="fot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976"/>
            <a:ext cx="9180000" cy="386078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7118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6CE3-90FF-5744-87D8-5D36EE4D91CC}" type="datetime1"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75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7948" y="1600200"/>
            <a:ext cx="38378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B7F4-B6ED-1748-9D00-406FDAEF6503}" type="datetime1"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87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E619-EBD6-CB45-B312-466BFC0B87E3}" type="datetime1">
              <a:t>12/10/2014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93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610" y="4800600"/>
            <a:ext cx="801629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0413" y="1030287"/>
            <a:ext cx="7926387" cy="36972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9641" y="5431478"/>
            <a:ext cx="8007159" cy="700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FCED-4308-CA4D-ACC4-3948E9F11CDF}" type="datetime1"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9360" y="6343522"/>
            <a:ext cx="527440" cy="365125"/>
          </a:xfrm>
        </p:spPr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8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839761"/>
            <a:ext cx="9180000" cy="2018239"/>
          </a:xfrm>
          <a:prstGeom prst="rect">
            <a:avLst/>
          </a:prstGeom>
          <a:solidFill>
            <a:srgbClr val="198B6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000">
                <a:latin typeface="Corbel"/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1681" y="5103516"/>
            <a:ext cx="7308070" cy="1486600"/>
          </a:xfrm>
        </p:spPr>
        <p:txBody>
          <a:bodyPr>
            <a:no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Corbel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92" y="6220049"/>
            <a:ext cx="838828" cy="318755"/>
          </a:xfrm>
          <a:prstGeom prst="rect">
            <a:avLst/>
          </a:prstGeom>
        </p:spPr>
      </p:pic>
      <p:pic>
        <p:nvPicPr>
          <p:cNvPr id="13" name="Picture 12" descr="Odisee_zw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7" y="205437"/>
            <a:ext cx="1779799" cy="460356"/>
          </a:xfrm>
          <a:prstGeom prst="rect">
            <a:avLst/>
          </a:prstGeom>
        </p:spPr>
      </p:pic>
      <p:pic>
        <p:nvPicPr>
          <p:cNvPr id="16" name="Picture 15" descr="fot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976"/>
            <a:ext cx="9180000" cy="386078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5281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6CE3-90FF-5744-87D8-5D36EE4D91CC}" type="datetime1"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00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7948" y="1600200"/>
            <a:ext cx="38378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B7F4-B6ED-1748-9D00-406FDAEF6503}" type="datetime1"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25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E619-EBD6-CB45-B312-466BFC0B87E3}" type="datetime1">
              <a:t>12/10/2014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93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C2C8-AF4A-3F4C-B9B4-50FA0AC2319A}" type="datetime1"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45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610" y="4800600"/>
            <a:ext cx="801629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0413" y="1030287"/>
            <a:ext cx="7926387" cy="36972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9641" y="5431478"/>
            <a:ext cx="8007159" cy="700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FCED-4308-CA4D-ACC4-3948E9F11CDF}" type="datetime1"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9360" y="6343522"/>
            <a:ext cx="527440" cy="365125"/>
          </a:xfrm>
        </p:spPr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99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839761"/>
            <a:ext cx="9180000" cy="2018239"/>
          </a:xfrm>
          <a:prstGeom prst="rect">
            <a:avLst/>
          </a:prstGeom>
          <a:solidFill>
            <a:srgbClr val="6B418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000">
                <a:latin typeface="Corbel"/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1681" y="5103516"/>
            <a:ext cx="7308070" cy="1486600"/>
          </a:xfrm>
        </p:spPr>
        <p:txBody>
          <a:bodyPr>
            <a:no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Corbel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92" y="6220049"/>
            <a:ext cx="838828" cy="318755"/>
          </a:xfrm>
          <a:prstGeom prst="rect">
            <a:avLst/>
          </a:prstGeom>
        </p:spPr>
      </p:pic>
      <p:pic>
        <p:nvPicPr>
          <p:cNvPr id="13" name="Picture 12" descr="Odisee_zw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7" y="205437"/>
            <a:ext cx="1779799" cy="460356"/>
          </a:xfrm>
          <a:prstGeom prst="rect">
            <a:avLst/>
          </a:prstGeom>
        </p:spPr>
      </p:pic>
      <p:pic>
        <p:nvPicPr>
          <p:cNvPr id="16" name="Picture 15" descr="fot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976"/>
            <a:ext cx="9180000" cy="386078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713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D7AB-E25E-FB4B-969B-4A4EA7ABA0AD}" type="datetime1"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6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7948" y="1600200"/>
            <a:ext cx="38378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30DE-79EA-A349-BE9F-7981F0F2DC46}" type="datetime1"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77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5770-7E08-F248-BA09-A0038AB0618E}" type="datetime1">
              <a:t>12/10/2014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16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610" y="4800600"/>
            <a:ext cx="801629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0413" y="1030287"/>
            <a:ext cx="7926387" cy="36972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9641" y="5431478"/>
            <a:ext cx="8007159" cy="700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9C62E-9B80-144E-9FFF-A108B648E2E0}" type="datetime1"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9360" y="6343522"/>
            <a:ext cx="527440" cy="365125"/>
          </a:xfrm>
        </p:spPr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0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839761"/>
            <a:ext cx="9180000" cy="2018239"/>
          </a:xfrm>
          <a:prstGeom prst="rect">
            <a:avLst/>
          </a:prstGeom>
          <a:solidFill>
            <a:srgbClr val="DCA65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000">
                <a:latin typeface="Corbel"/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1681" y="5103516"/>
            <a:ext cx="7308070" cy="1486600"/>
          </a:xfrm>
        </p:spPr>
        <p:txBody>
          <a:bodyPr>
            <a:no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Corbel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92" y="6220049"/>
            <a:ext cx="838828" cy="318755"/>
          </a:xfrm>
          <a:prstGeom prst="rect">
            <a:avLst/>
          </a:prstGeom>
        </p:spPr>
      </p:pic>
      <p:pic>
        <p:nvPicPr>
          <p:cNvPr id="13" name="Picture 12" descr="Odisee_zw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7" y="205437"/>
            <a:ext cx="1779799" cy="460356"/>
          </a:xfrm>
          <a:prstGeom prst="rect">
            <a:avLst/>
          </a:prstGeom>
        </p:spPr>
      </p:pic>
      <p:pic>
        <p:nvPicPr>
          <p:cNvPr id="16" name="Picture 15" descr="fot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976"/>
            <a:ext cx="9180000" cy="386078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41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6C8F-3F9B-6D44-8056-EDB07DB254DC}" type="datetime1"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493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7948" y="1600200"/>
            <a:ext cx="38378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233C-6A1A-B347-86E1-38E7A4477365}" type="datetime1"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715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A780-40C0-BD41-9FCF-DB3CB79764AE}" type="datetime1">
              <a:t>12/10/2014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6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7948" y="1600200"/>
            <a:ext cx="38378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FB6B-9458-BD43-9DB9-A2949799A662}" type="datetime1"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944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610" y="4800600"/>
            <a:ext cx="801629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0413" y="1030287"/>
            <a:ext cx="7926387" cy="36972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9641" y="5431478"/>
            <a:ext cx="8007159" cy="700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EF45-E80A-A14C-9D81-938871F147C8}" type="datetime1"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9360" y="6343522"/>
            <a:ext cx="527440" cy="365125"/>
          </a:xfrm>
        </p:spPr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403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839761"/>
            <a:ext cx="9180000" cy="2018239"/>
          </a:xfrm>
          <a:prstGeom prst="rect">
            <a:avLst/>
          </a:prstGeom>
          <a:solidFill>
            <a:srgbClr val="C6714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000">
                <a:latin typeface="Corbel"/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1681" y="5103516"/>
            <a:ext cx="7308070" cy="1486600"/>
          </a:xfrm>
        </p:spPr>
        <p:txBody>
          <a:bodyPr>
            <a:no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Corbel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92" y="6220049"/>
            <a:ext cx="838828" cy="318755"/>
          </a:xfrm>
          <a:prstGeom prst="rect">
            <a:avLst/>
          </a:prstGeom>
        </p:spPr>
      </p:pic>
      <p:pic>
        <p:nvPicPr>
          <p:cNvPr id="13" name="Picture 12" descr="Odisee_zw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7" y="205437"/>
            <a:ext cx="1779799" cy="460356"/>
          </a:xfrm>
          <a:prstGeom prst="rect">
            <a:avLst/>
          </a:prstGeom>
        </p:spPr>
      </p:pic>
      <p:pic>
        <p:nvPicPr>
          <p:cNvPr id="16" name="Picture 15" descr="fot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976"/>
            <a:ext cx="9180000" cy="386078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51107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CFA7-D12C-7141-8399-7EC2FD74B1F4}" type="datetime1"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124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7948" y="1600200"/>
            <a:ext cx="38378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3D340-8AB4-384E-BF13-A0690AD7A543}" type="datetime1"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403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B24D-7E8B-9541-B8F1-940F0036A509}" type="datetime1">
              <a:t>12/10/2014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633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610" y="4800600"/>
            <a:ext cx="801629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0413" y="1030287"/>
            <a:ext cx="7926387" cy="36972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9641" y="5431478"/>
            <a:ext cx="8007159" cy="700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68B8-9D46-6848-AE7E-75CFB53DB47C}" type="datetime1"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9360" y="6343522"/>
            <a:ext cx="527440" cy="365125"/>
          </a:xfrm>
        </p:spPr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1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4C4C-371A-1D4F-A9B8-07683E1252E8}" type="datetime1">
              <a:t>12/10/2014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14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610" y="4800600"/>
            <a:ext cx="801629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0413" y="1030287"/>
            <a:ext cx="7926387" cy="36972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9641" y="5431478"/>
            <a:ext cx="8007159" cy="700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AB38-62BC-774C-97AE-1BF242D8582C}" type="datetime1"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9360" y="6343522"/>
            <a:ext cx="527440" cy="365125"/>
          </a:xfrm>
        </p:spPr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1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839761"/>
            <a:ext cx="9180000" cy="2018239"/>
          </a:xfrm>
          <a:prstGeom prst="rect">
            <a:avLst/>
          </a:prstGeom>
          <a:solidFill>
            <a:srgbClr val="4E8D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000">
                <a:latin typeface="Corbel"/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1681" y="5103516"/>
            <a:ext cx="7308070" cy="1486600"/>
          </a:xfrm>
        </p:spPr>
        <p:txBody>
          <a:bodyPr>
            <a:no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Corbel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92" y="6220049"/>
            <a:ext cx="838828" cy="318755"/>
          </a:xfrm>
          <a:prstGeom prst="rect">
            <a:avLst/>
          </a:prstGeom>
        </p:spPr>
      </p:pic>
      <p:pic>
        <p:nvPicPr>
          <p:cNvPr id="13" name="Picture 12" descr="Odisee_zw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7" y="205437"/>
            <a:ext cx="1779799" cy="460356"/>
          </a:xfrm>
          <a:prstGeom prst="rect">
            <a:avLst/>
          </a:prstGeom>
        </p:spPr>
      </p:pic>
      <p:pic>
        <p:nvPicPr>
          <p:cNvPr id="16" name="Picture 15" descr="fot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976"/>
            <a:ext cx="9180000" cy="386078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439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183A-059B-2542-813C-5A08B6D37968}" type="datetime1"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35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7948" y="1600200"/>
            <a:ext cx="38378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AD7D-2159-674C-BC18-A050D77CC070}" type="datetime1"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91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C34E-563E-3E4F-9CB6-35608B9F10E8}" type="datetime1">
              <a:t>12/10/2014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Titel van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5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65304"/>
            <a:ext cx="9180000" cy="718352"/>
          </a:xfrm>
          <a:prstGeom prst="rect">
            <a:avLst/>
          </a:prstGeom>
          <a:solidFill>
            <a:srgbClr val="89B36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948" y="184842"/>
            <a:ext cx="80288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948" y="1523232"/>
            <a:ext cx="80288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25760" y="63501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6608C39C-6A92-104F-A944-21D39204BEAF}" type="datetime1"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606" y="6350169"/>
            <a:ext cx="52908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Titel van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9360" y="6343522"/>
            <a:ext cx="527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FCA3638F-6D52-644A-9831-93255061F04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6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89B368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ct val="20000"/>
        </a:spcBef>
        <a:buFont typeface="Arial"/>
        <a:buNone/>
        <a:defRPr sz="3000" b="1" kern="1200">
          <a:solidFill>
            <a:schemeClr val="tx1"/>
          </a:solidFill>
          <a:latin typeface="Corbel"/>
          <a:ea typeface="+mn-ea"/>
          <a:cs typeface="Corbel"/>
        </a:defRPr>
      </a:lvl1pPr>
      <a:lvl2pPr marL="269875" indent="-269875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Corbel"/>
          <a:ea typeface="+mn-ea"/>
          <a:cs typeface="Corbel"/>
        </a:defRPr>
      </a:lvl2pPr>
      <a:lvl3pPr marL="449263" indent="-179388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rbel"/>
          <a:ea typeface="+mn-ea"/>
          <a:cs typeface="Corbel"/>
        </a:defRPr>
      </a:lvl3pPr>
      <a:lvl4pPr marL="628650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4pPr>
      <a:lvl5pPr marL="808038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65304"/>
            <a:ext cx="9180000" cy="718352"/>
          </a:xfrm>
          <a:prstGeom prst="rect">
            <a:avLst/>
          </a:prstGeom>
          <a:solidFill>
            <a:srgbClr val="4E8D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948" y="184842"/>
            <a:ext cx="80288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948" y="1523232"/>
            <a:ext cx="80288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25760" y="63501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2D86298A-010A-FA4C-979A-202A0C3B0B89}" type="datetime1"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606" y="6350169"/>
            <a:ext cx="52908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Titel van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9360" y="6343522"/>
            <a:ext cx="527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FCA3638F-6D52-644A-9831-93255061F04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7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4E8DCC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ct val="20000"/>
        </a:spcBef>
        <a:buFont typeface="Arial"/>
        <a:buNone/>
        <a:defRPr sz="3000" b="1" kern="1200">
          <a:solidFill>
            <a:schemeClr val="tx1"/>
          </a:solidFill>
          <a:latin typeface="Corbel"/>
          <a:ea typeface="+mn-ea"/>
          <a:cs typeface="Corbel"/>
        </a:defRPr>
      </a:lvl1pPr>
      <a:lvl2pPr marL="269875" indent="-269875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Corbel"/>
          <a:ea typeface="+mn-ea"/>
          <a:cs typeface="Corbel"/>
        </a:defRPr>
      </a:lvl2pPr>
      <a:lvl3pPr marL="449263" indent="-179388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rbel"/>
          <a:ea typeface="+mn-ea"/>
          <a:cs typeface="Corbel"/>
        </a:defRPr>
      </a:lvl3pPr>
      <a:lvl4pPr marL="628650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4pPr>
      <a:lvl5pPr marL="808038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65304"/>
            <a:ext cx="9180000" cy="718352"/>
          </a:xfrm>
          <a:prstGeom prst="rect">
            <a:avLst/>
          </a:prstGeom>
          <a:solidFill>
            <a:srgbClr val="447E90"/>
          </a:solidFill>
          <a:ln>
            <a:solidFill>
              <a:srgbClr val="447E9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948" y="184842"/>
            <a:ext cx="8028852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948" y="1523232"/>
            <a:ext cx="80288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25760" y="63501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3DC040B7-7FDC-EC48-B37F-6E02E1E9CC0E}" type="datetime1"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606" y="6350169"/>
            <a:ext cx="52908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Titel van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9360" y="6343522"/>
            <a:ext cx="527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FCA3638F-6D52-644A-9831-93255061F04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447E90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ct val="20000"/>
        </a:spcBef>
        <a:buFont typeface="Arial"/>
        <a:buNone/>
        <a:defRPr sz="3000" b="1" kern="1200">
          <a:solidFill>
            <a:schemeClr val="tx1"/>
          </a:solidFill>
          <a:latin typeface="Corbel"/>
          <a:ea typeface="+mn-ea"/>
          <a:cs typeface="Corbel"/>
        </a:defRPr>
      </a:lvl1pPr>
      <a:lvl2pPr marL="269875" indent="-269875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Corbel"/>
          <a:ea typeface="+mn-ea"/>
          <a:cs typeface="Corbel"/>
        </a:defRPr>
      </a:lvl2pPr>
      <a:lvl3pPr marL="449263" indent="-179388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rbel"/>
          <a:ea typeface="+mn-ea"/>
          <a:cs typeface="Corbel"/>
        </a:defRPr>
      </a:lvl3pPr>
      <a:lvl4pPr marL="628650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4pPr>
      <a:lvl5pPr marL="808038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65304"/>
            <a:ext cx="9180000" cy="718352"/>
          </a:xfrm>
          <a:prstGeom prst="rect">
            <a:avLst/>
          </a:prstGeom>
          <a:solidFill>
            <a:srgbClr val="198B6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948" y="184842"/>
            <a:ext cx="8028852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948" y="1523232"/>
            <a:ext cx="80288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25760" y="63501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3DC040B7-7FDC-EC48-B37F-6E02E1E9CC0E}" type="datetime1"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606" y="6350169"/>
            <a:ext cx="52908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Titel van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9360" y="6343522"/>
            <a:ext cx="527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FCA3638F-6D52-644A-9831-93255061F04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8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198B64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ct val="20000"/>
        </a:spcBef>
        <a:buFont typeface="Arial"/>
        <a:buNone/>
        <a:defRPr sz="3000" b="1" kern="1200">
          <a:solidFill>
            <a:schemeClr val="tx1"/>
          </a:solidFill>
          <a:latin typeface="Corbel"/>
          <a:ea typeface="+mn-ea"/>
          <a:cs typeface="Corbel"/>
        </a:defRPr>
      </a:lvl1pPr>
      <a:lvl2pPr marL="269875" indent="-269875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Corbel"/>
          <a:ea typeface="+mn-ea"/>
          <a:cs typeface="Corbel"/>
        </a:defRPr>
      </a:lvl2pPr>
      <a:lvl3pPr marL="449263" indent="-179388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rbel"/>
          <a:ea typeface="+mn-ea"/>
          <a:cs typeface="Corbel"/>
        </a:defRPr>
      </a:lvl3pPr>
      <a:lvl4pPr marL="628650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4pPr>
      <a:lvl5pPr marL="808038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65304"/>
            <a:ext cx="9180000" cy="718352"/>
          </a:xfrm>
          <a:prstGeom prst="rect">
            <a:avLst/>
          </a:prstGeom>
          <a:solidFill>
            <a:srgbClr val="6B418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948" y="184842"/>
            <a:ext cx="8028852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948" y="1523232"/>
            <a:ext cx="80288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25760" y="63501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226A858B-F2A2-4C42-A574-D382CE7CB5B0}" type="datetime1"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606" y="6350169"/>
            <a:ext cx="52908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Titel van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9360" y="6343522"/>
            <a:ext cx="527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FCA3638F-6D52-644A-9831-93255061F04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5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6B4189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ct val="20000"/>
        </a:spcBef>
        <a:buFont typeface="Arial"/>
        <a:buNone/>
        <a:defRPr sz="3000" b="1" kern="1200">
          <a:solidFill>
            <a:schemeClr val="tx1"/>
          </a:solidFill>
          <a:latin typeface="Corbel"/>
          <a:ea typeface="+mn-ea"/>
          <a:cs typeface="Corbel"/>
        </a:defRPr>
      </a:lvl1pPr>
      <a:lvl2pPr marL="269875" indent="-269875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Corbel"/>
          <a:ea typeface="+mn-ea"/>
          <a:cs typeface="Corbel"/>
        </a:defRPr>
      </a:lvl2pPr>
      <a:lvl3pPr marL="449263" indent="-179388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rbel"/>
          <a:ea typeface="+mn-ea"/>
          <a:cs typeface="Corbel"/>
        </a:defRPr>
      </a:lvl3pPr>
      <a:lvl4pPr marL="628650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4pPr>
      <a:lvl5pPr marL="808038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65304"/>
            <a:ext cx="9180000" cy="718352"/>
          </a:xfrm>
          <a:prstGeom prst="rect">
            <a:avLst/>
          </a:prstGeom>
          <a:solidFill>
            <a:srgbClr val="DCA65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948" y="184842"/>
            <a:ext cx="8028852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948" y="1523232"/>
            <a:ext cx="80288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25760" y="63501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D3F1546C-12A3-C249-BA16-098223ED8408}" type="datetime1"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606" y="6350169"/>
            <a:ext cx="52908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Titel van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9360" y="6343522"/>
            <a:ext cx="527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FCA3638F-6D52-644A-9831-93255061F04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1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DCA655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ct val="20000"/>
        </a:spcBef>
        <a:buFont typeface="Arial"/>
        <a:buNone/>
        <a:defRPr sz="3000" b="1" kern="1200">
          <a:solidFill>
            <a:schemeClr val="tx1"/>
          </a:solidFill>
          <a:latin typeface="Corbel"/>
          <a:ea typeface="+mn-ea"/>
          <a:cs typeface="Corbel"/>
        </a:defRPr>
      </a:lvl1pPr>
      <a:lvl2pPr marL="269875" indent="-269875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Corbel"/>
          <a:ea typeface="+mn-ea"/>
          <a:cs typeface="Corbel"/>
        </a:defRPr>
      </a:lvl2pPr>
      <a:lvl3pPr marL="449263" indent="-179388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rbel"/>
          <a:ea typeface="+mn-ea"/>
          <a:cs typeface="Corbel"/>
        </a:defRPr>
      </a:lvl3pPr>
      <a:lvl4pPr marL="628650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4pPr>
      <a:lvl5pPr marL="808038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65304"/>
            <a:ext cx="9180000" cy="718352"/>
          </a:xfrm>
          <a:prstGeom prst="rect">
            <a:avLst/>
          </a:prstGeom>
          <a:solidFill>
            <a:srgbClr val="C6714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rbe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948" y="184842"/>
            <a:ext cx="8028852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948" y="1523232"/>
            <a:ext cx="80288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25760" y="63501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AB632AFF-2AE8-5941-B538-F40ED924DEA8}" type="datetime1"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606" y="6350169"/>
            <a:ext cx="52908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Titel van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9360" y="6343522"/>
            <a:ext cx="527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fld id="{FCA3638F-6D52-644A-9831-93255061F04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4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C6714A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ct val="20000"/>
        </a:spcBef>
        <a:buFont typeface="Arial"/>
        <a:buNone/>
        <a:defRPr sz="3000" b="1" kern="1200">
          <a:solidFill>
            <a:schemeClr val="tx1"/>
          </a:solidFill>
          <a:latin typeface="Corbel"/>
          <a:ea typeface="+mn-ea"/>
          <a:cs typeface="Corbel"/>
        </a:defRPr>
      </a:lvl1pPr>
      <a:lvl2pPr marL="269875" indent="-269875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Corbel"/>
          <a:ea typeface="+mn-ea"/>
          <a:cs typeface="Corbel"/>
        </a:defRPr>
      </a:lvl2pPr>
      <a:lvl3pPr marL="449263" indent="-179388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rbel"/>
          <a:ea typeface="+mn-ea"/>
          <a:cs typeface="Corbel"/>
        </a:defRPr>
      </a:lvl3pPr>
      <a:lvl4pPr marL="628650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4pPr>
      <a:lvl5pPr marL="808038" indent="-1793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Work place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591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Advantages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the student</a:t>
            </a:r>
            <a:endParaRPr lang="nl-NL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en-US" dirty="0"/>
              <a:t>Higher learning efficiency </a:t>
            </a:r>
            <a:endParaRPr lang="en-US" dirty="0" smtClean="0"/>
          </a:p>
          <a:p>
            <a:pPr marL="457200" indent="-457200">
              <a:buFontTx/>
              <a:buChar char="-"/>
            </a:pPr>
            <a:r>
              <a:rPr lang="en-US" dirty="0"/>
              <a:t>B</a:t>
            </a:r>
            <a:r>
              <a:rPr lang="en-US" dirty="0" smtClean="0"/>
              <a:t>etter </a:t>
            </a:r>
            <a:r>
              <a:rPr lang="en-US" dirty="0"/>
              <a:t>integration </a:t>
            </a:r>
            <a:r>
              <a:rPr lang="en-US" dirty="0" smtClean="0"/>
              <a:t>of theory </a:t>
            </a:r>
            <a:r>
              <a:rPr lang="en-US" dirty="0"/>
              <a:t>and </a:t>
            </a:r>
            <a:r>
              <a:rPr lang="en-US" dirty="0" smtClean="0"/>
              <a:t>practice</a:t>
            </a:r>
          </a:p>
          <a:p>
            <a:pPr marL="457200" indent="-457200">
              <a:buFontTx/>
              <a:buChar char="-"/>
            </a:pPr>
            <a:r>
              <a:rPr lang="nl-BE" dirty="0" err="1" smtClean="0"/>
              <a:t>Increased</a:t>
            </a:r>
            <a:r>
              <a:rPr lang="nl-BE" dirty="0" smtClean="0"/>
              <a:t> </a:t>
            </a:r>
            <a:r>
              <a:rPr lang="nl-BE" dirty="0" err="1" smtClean="0"/>
              <a:t>motivation</a:t>
            </a:r>
            <a:endParaRPr lang="nl-BE" dirty="0" smtClean="0"/>
          </a:p>
          <a:p>
            <a:pPr marL="457200" indent="-457200">
              <a:buFontTx/>
              <a:buChar char="-"/>
            </a:pPr>
            <a:r>
              <a:rPr lang="en-US" dirty="0" smtClean="0"/>
              <a:t>Competence </a:t>
            </a:r>
            <a:r>
              <a:rPr lang="en-US" dirty="0"/>
              <a:t>development: </a:t>
            </a:r>
            <a:r>
              <a:rPr lang="en-US" dirty="0" smtClean="0"/>
              <a:t>organization</a:t>
            </a:r>
            <a:r>
              <a:rPr lang="en-US" dirty="0"/>
              <a:t>, </a:t>
            </a:r>
            <a:r>
              <a:rPr lang="en-US" dirty="0" smtClean="0"/>
              <a:t>taking initiative</a:t>
            </a:r>
            <a:r>
              <a:rPr lang="en-US" dirty="0"/>
              <a:t>, collaboration </a:t>
            </a:r>
            <a:r>
              <a:rPr lang="en-US" dirty="0" smtClean="0"/>
              <a:t>skills</a:t>
            </a:r>
          </a:p>
        </p:txBody>
      </p:sp>
    </p:spTree>
    <p:extLst>
      <p:ext uri="{BB962C8B-B14F-4D97-AF65-F5344CB8AC3E}">
        <p14:creationId xmlns:p14="http://schemas.microsoft.com/office/powerpoint/2010/main" val="90036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dirty="0" err="1" smtClean="0"/>
              <a:t>Role</a:t>
            </a:r>
            <a:r>
              <a:rPr lang="nl-BE" dirty="0" smtClean="0"/>
              <a:t> of the mentor</a:t>
            </a:r>
            <a:endParaRPr lang="nl-NL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nl-BE" dirty="0" err="1" smtClean="0"/>
              <a:t>Letting</a:t>
            </a:r>
            <a:r>
              <a:rPr lang="nl-BE" dirty="0" smtClean="0"/>
              <a:t> go </a:t>
            </a:r>
            <a:r>
              <a:rPr lang="nl-BE" dirty="0" err="1" smtClean="0"/>
              <a:t>instead</a:t>
            </a:r>
            <a:r>
              <a:rPr lang="nl-BE" dirty="0" smtClean="0"/>
              <a:t> of </a:t>
            </a:r>
            <a:r>
              <a:rPr lang="nl-BE" dirty="0" err="1" smtClean="0"/>
              <a:t>performing</a:t>
            </a:r>
            <a:r>
              <a:rPr lang="nl-BE" dirty="0" smtClean="0"/>
              <a:t> </a:t>
            </a:r>
            <a:r>
              <a:rPr lang="nl-BE" dirty="0" err="1" smtClean="0"/>
              <a:t>actively</a:t>
            </a:r>
            <a:r>
              <a:rPr lang="nl-BE" dirty="0" smtClean="0"/>
              <a:t> </a:t>
            </a:r>
            <a:endParaRPr lang="nl-BE" dirty="0"/>
          </a:p>
          <a:p>
            <a:pPr marL="457200" indent="-457200">
              <a:buFontTx/>
              <a:buChar char="-"/>
            </a:pPr>
            <a:r>
              <a:rPr lang="nl-BE" dirty="0" smtClean="0"/>
              <a:t>Coaching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50626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smtClean="0"/>
              <a:t> - 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4000" dirty="0" smtClean="0"/>
              <a:t>3. </a:t>
            </a:r>
            <a:r>
              <a:rPr lang="nl-BE" sz="4000" dirty="0" err="1" smtClean="0"/>
              <a:t>Preparations</a:t>
            </a:r>
            <a:r>
              <a:rPr lang="nl-BE" sz="4000" dirty="0" smtClean="0"/>
              <a:t> </a:t>
            </a:r>
            <a:r>
              <a:rPr lang="nl-BE" sz="4000" dirty="0" err="1" smtClean="0"/>
              <a:t>work</a:t>
            </a:r>
            <a:r>
              <a:rPr lang="nl-BE" sz="4000" dirty="0" smtClean="0"/>
              <a:t> </a:t>
            </a:r>
            <a:r>
              <a:rPr lang="nl-BE" sz="4000" dirty="0" err="1" smtClean="0"/>
              <a:t>place</a:t>
            </a:r>
            <a:r>
              <a:rPr lang="nl-BE" sz="4000" dirty="0" smtClean="0"/>
              <a:t> </a:t>
            </a:r>
            <a:r>
              <a:rPr lang="nl-BE" sz="4000" dirty="0" err="1" smtClean="0"/>
              <a:t>learning</a:t>
            </a:r>
            <a:endParaRPr lang="nl-NL" sz="4000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893175" cy="5224631"/>
          </a:xfrm>
        </p:spPr>
        <p:txBody>
          <a:bodyPr>
            <a:normAutofit fontScale="85000" lnSpcReduction="20000"/>
          </a:bodyPr>
          <a:lstStyle/>
          <a:p>
            <a:r>
              <a:rPr lang="nl-NL" dirty="0" err="1" smtClean="0"/>
              <a:t>Choose</a:t>
            </a:r>
            <a:r>
              <a:rPr lang="nl-NL" dirty="0" smtClean="0"/>
              <a:t> </a:t>
            </a:r>
            <a:r>
              <a:rPr lang="nl-NL" dirty="0" err="1" smtClean="0"/>
              <a:t>nursing</a:t>
            </a:r>
            <a:r>
              <a:rPr lang="nl-NL" dirty="0" smtClean="0"/>
              <a:t> </a:t>
            </a:r>
            <a:r>
              <a:rPr lang="nl-NL" dirty="0" err="1" smtClean="0"/>
              <a:t>department</a:t>
            </a:r>
            <a:r>
              <a:rPr lang="nl-NL" dirty="0" smtClean="0"/>
              <a:t>: </a:t>
            </a:r>
          </a:p>
          <a:p>
            <a:pPr>
              <a:buFontTx/>
              <a:buNone/>
            </a:pPr>
            <a:r>
              <a:rPr lang="nl-NL" dirty="0" err="1" smtClean="0"/>
              <a:t>Geriatric</a:t>
            </a:r>
            <a:r>
              <a:rPr lang="nl-NL" dirty="0" smtClean="0"/>
              <a:t> </a:t>
            </a:r>
            <a:r>
              <a:rPr lang="nl-NL" dirty="0" err="1" smtClean="0"/>
              <a:t>ward</a:t>
            </a:r>
            <a:r>
              <a:rPr lang="nl-NL" dirty="0" smtClean="0"/>
              <a:t>: V1  - V3(AZ </a:t>
            </a:r>
            <a:r>
              <a:rPr lang="nl-NL" dirty="0" err="1" smtClean="0"/>
              <a:t>Nikolaas</a:t>
            </a:r>
            <a:r>
              <a:rPr lang="nl-NL" dirty="0" smtClean="0"/>
              <a:t> Sint-Niklaas)</a:t>
            </a:r>
          </a:p>
          <a:p>
            <a:pPr>
              <a:buFontTx/>
              <a:buNone/>
            </a:pPr>
            <a:r>
              <a:rPr lang="nl-NL" dirty="0" err="1" smtClean="0"/>
              <a:t>Nursing</a:t>
            </a:r>
            <a:r>
              <a:rPr lang="nl-NL" dirty="0" smtClean="0"/>
              <a:t> home “De </a:t>
            </a:r>
            <a:r>
              <a:rPr lang="nl-NL" dirty="0" err="1" smtClean="0"/>
              <a:t>spoele</a:t>
            </a:r>
            <a:r>
              <a:rPr lang="nl-NL" dirty="0" smtClean="0"/>
              <a:t>” </a:t>
            </a:r>
          </a:p>
          <a:p>
            <a:pPr>
              <a:buFontTx/>
              <a:buNone/>
            </a:pPr>
            <a:endParaRPr lang="nl-NL" sz="1400" dirty="0" smtClean="0"/>
          </a:p>
          <a:p>
            <a:r>
              <a:rPr lang="nl-NL" dirty="0" err="1" smtClean="0"/>
              <a:t>Preparatory</a:t>
            </a:r>
            <a:r>
              <a:rPr lang="nl-NL" dirty="0" smtClean="0"/>
              <a:t> meetings </a:t>
            </a:r>
            <a:r>
              <a:rPr lang="nl-NL" sz="2000" dirty="0" smtClean="0"/>
              <a:t>AZ </a:t>
            </a:r>
            <a:r>
              <a:rPr lang="nl-NL" sz="2000" dirty="0" err="1" smtClean="0"/>
              <a:t>Nikolaas</a:t>
            </a:r>
            <a:r>
              <a:rPr lang="nl-NL" sz="2000" dirty="0" smtClean="0"/>
              <a:t> – </a:t>
            </a:r>
            <a:r>
              <a:rPr lang="nl-NL" sz="2000" dirty="0" err="1" smtClean="0"/>
              <a:t>Odisee</a:t>
            </a:r>
            <a:r>
              <a:rPr lang="nl-NL" sz="2000" dirty="0" smtClean="0"/>
              <a:t> or AZ </a:t>
            </a:r>
            <a:r>
              <a:rPr lang="nl-NL" sz="2000" dirty="0" err="1" smtClean="0"/>
              <a:t>Nikolaas</a:t>
            </a:r>
            <a:r>
              <a:rPr lang="nl-NL" sz="2000" dirty="0" smtClean="0"/>
              <a:t> – WZC “De </a:t>
            </a:r>
            <a:r>
              <a:rPr lang="nl-NL" sz="2000" dirty="0" err="1" smtClean="0"/>
              <a:t>spoele</a:t>
            </a:r>
            <a:r>
              <a:rPr lang="nl-NL" sz="2000" dirty="0" smtClean="0"/>
              <a:t>”</a:t>
            </a:r>
          </a:p>
          <a:p>
            <a:pPr lvl="1"/>
            <a:r>
              <a:rPr lang="en-US" dirty="0" smtClean="0"/>
              <a:t>Explain </a:t>
            </a:r>
            <a:r>
              <a:rPr lang="en-US" dirty="0" smtClean="0"/>
              <a:t>or clarify the different roles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ractical </a:t>
            </a:r>
            <a:r>
              <a:rPr lang="en-US" dirty="0"/>
              <a:t>agreements </a:t>
            </a:r>
            <a:endParaRPr lang="en-US" dirty="0" smtClean="0"/>
          </a:p>
          <a:p>
            <a:pPr lvl="1"/>
            <a:r>
              <a:rPr lang="en-US" dirty="0"/>
              <a:t>O</a:t>
            </a:r>
            <a:r>
              <a:rPr lang="en-US" dirty="0" smtClean="0"/>
              <a:t>rganization of care e.g</a:t>
            </a:r>
            <a:r>
              <a:rPr lang="en-US" dirty="0"/>
              <a:t>. briefing </a:t>
            </a:r>
            <a:endParaRPr lang="en-US" dirty="0" smtClean="0"/>
          </a:p>
          <a:p>
            <a:pPr lvl="1"/>
            <a:r>
              <a:rPr lang="en-US" dirty="0" smtClean="0"/>
              <a:t>Edit </a:t>
            </a:r>
            <a:r>
              <a:rPr lang="en-US" dirty="0" smtClean="0"/>
              <a:t>preparation </a:t>
            </a:r>
            <a:r>
              <a:rPr lang="en-US" dirty="0"/>
              <a:t>week </a:t>
            </a:r>
            <a:r>
              <a:rPr lang="en-US" dirty="0" smtClean="0"/>
              <a:t>for the students </a:t>
            </a:r>
          </a:p>
          <a:p>
            <a:pPr lvl="1"/>
            <a:r>
              <a:rPr lang="en-US" dirty="0" smtClean="0"/>
              <a:t>Coaching </a:t>
            </a:r>
            <a:r>
              <a:rPr lang="en-US" dirty="0"/>
              <a:t>nurses </a:t>
            </a:r>
            <a:endParaRPr lang="en-US" dirty="0" smtClean="0"/>
          </a:p>
          <a:p>
            <a:pPr lvl="1"/>
            <a:r>
              <a:rPr lang="en-US" dirty="0" smtClean="0"/>
              <a:t>Edit a list of technical </a:t>
            </a:r>
            <a:r>
              <a:rPr lang="en-US" dirty="0"/>
              <a:t>nursing </a:t>
            </a:r>
            <a:r>
              <a:rPr lang="en-US" dirty="0" smtClean="0"/>
              <a:t>skills</a:t>
            </a:r>
          </a:p>
          <a:p>
            <a:pPr lvl="1"/>
            <a:r>
              <a:rPr lang="en-US" dirty="0" smtClean="0"/>
              <a:t>Evaluation student </a:t>
            </a:r>
          </a:p>
          <a:p>
            <a:pPr lvl="1"/>
            <a:r>
              <a:rPr lang="en-US" dirty="0" smtClean="0"/>
              <a:t>Evaluation nursing team</a:t>
            </a:r>
          </a:p>
          <a:p>
            <a:pPr lvl="1"/>
            <a:r>
              <a:rPr lang="en-US" dirty="0" smtClean="0"/>
              <a:t>Nurses and students have to fill in a survey</a:t>
            </a:r>
            <a:endParaRPr lang="nl-NL" dirty="0" smtClean="0"/>
          </a:p>
          <a:p>
            <a:pPr lvl="1"/>
            <a:endParaRPr lang="nl-NL" dirty="0" smtClean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69122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Preparations</a:t>
            </a:r>
            <a:r>
              <a:rPr lang="nl-BE" dirty="0" smtClean="0"/>
              <a:t> </a:t>
            </a:r>
            <a:endParaRPr lang="nl-NL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5480" y="793410"/>
            <a:ext cx="8713788" cy="592931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nl-BE" dirty="0" smtClean="0"/>
          </a:p>
          <a:p>
            <a:pPr>
              <a:lnSpc>
                <a:spcPct val="90000"/>
              </a:lnSpc>
            </a:pPr>
            <a:r>
              <a:rPr lang="nl-BE" dirty="0" err="1" smtClean="0"/>
              <a:t>Role</a:t>
            </a:r>
            <a:r>
              <a:rPr lang="nl-BE" dirty="0" smtClean="0"/>
              <a:t> student/nurse/teacher</a:t>
            </a:r>
          </a:p>
          <a:p>
            <a:pPr>
              <a:lnSpc>
                <a:spcPct val="90000"/>
              </a:lnSpc>
              <a:buFontTx/>
              <a:buNone/>
            </a:pPr>
            <a:endParaRPr lang="nl-BE" sz="900" dirty="0" smtClean="0"/>
          </a:p>
          <a:p>
            <a:pPr lvl="1">
              <a:lnSpc>
                <a:spcPct val="90000"/>
              </a:lnSpc>
            </a:pPr>
            <a:r>
              <a:rPr lang="nl-BE" sz="2400" dirty="0" smtClean="0"/>
              <a:t>Student</a:t>
            </a:r>
          </a:p>
          <a:p>
            <a:pPr lvl="2">
              <a:lnSpc>
                <a:spcPct val="90000"/>
              </a:lnSpc>
            </a:pPr>
            <a:r>
              <a:rPr lang="nl-BE" sz="2000" dirty="0" err="1" smtClean="0"/>
              <a:t>Responsibility</a:t>
            </a:r>
            <a:r>
              <a:rPr lang="nl-BE" sz="2000" dirty="0" smtClean="0"/>
              <a:t> </a:t>
            </a:r>
            <a:r>
              <a:rPr lang="nl-BE" sz="2000" dirty="0" err="1" smtClean="0"/>
              <a:t>total</a:t>
            </a:r>
            <a:r>
              <a:rPr lang="nl-BE" sz="2000" dirty="0" smtClean="0"/>
              <a:t> </a:t>
            </a:r>
            <a:r>
              <a:rPr lang="nl-BE" sz="2000" dirty="0" err="1" smtClean="0"/>
              <a:t>patient</a:t>
            </a:r>
            <a:r>
              <a:rPr lang="nl-BE" sz="2000" dirty="0" smtClean="0"/>
              <a:t> care 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nl-BE" sz="1400" dirty="0" smtClean="0"/>
          </a:p>
          <a:p>
            <a:pPr lvl="1">
              <a:lnSpc>
                <a:spcPct val="90000"/>
              </a:lnSpc>
            </a:pPr>
            <a:r>
              <a:rPr lang="nl-BE" sz="2400" dirty="0" smtClean="0"/>
              <a:t>Student-</a:t>
            </a:r>
            <a:r>
              <a:rPr lang="nl-BE" sz="2400" dirty="0" err="1" smtClean="0"/>
              <a:t>head</a:t>
            </a:r>
            <a:r>
              <a:rPr lang="nl-BE" sz="2400" dirty="0" smtClean="0"/>
              <a:t>  nurse or chief nurse</a:t>
            </a:r>
          </a:p>
          <a:p>
            <a:pPr lvl="2">
              <a:lnSpc>
                <a:spcPct val="90000"/>
              </a:lnSpc>
            </a:pPr>
            <a:r>
              <a:rPr lang="nl-BE" sz="2000" dirty="0" smtClean="0"/>
              <a:t>Point of contact </a:t>
            </a:r>
            <a:r>
              <a:rPr lang="nl-BE" sz="2000" dirty="0" err="1" smtClean="0"/>
              <a:t>for</a:t>
            </a:r>
            <a:r>
              <a:rPr lang="nl-BE" sz="2000" dirty="0" smtClean="0"/>
              <a:t> the </a:t>
            </a:r>
            <a:r>
              <a:rPr lang="nl-BE" sz="2000" dirty="0" err="1" smtClean="0"/>
              <a:t>multidisciplinary</a:t>
            </a:r>
            <a:r>
              <a:rPr lang="nl-BE" sz="2000" dirty="0" smtClean="0"/>
              <a:t> team</a:t>
            </a:r>
          </a:p>
          <a:p>
            <a:pPr lvl="2">
              <a:lnSpc>
                <a:spcPct val="90000"/>
              </a:lnSpc>
            </a:pPr>
            <a:r>
              <a:rPr lang="nl-BE" sz="2000" dirty="0" smtClean="0"/>
              <a:t>Making the </a:t>
            </a:r>
            <a:r>
              <a:rPr lang="nl-BE" sz="2000" dirty="0" err="1" smtClean="0"/>
              <a:t>timetables</a:t>
            </a:r>
            <a:endParaRPr lang="nl-BE" sz="2000" dirty="0" smtClean="0"/>
          </a:p>
          <a:p>
            <a:pPr lvl="2">
              <a:lnSpc>
                <a:spcPct val="90000"/>
              </a:lnSpc>
            </a:pPr>
            <a:r>
              <a:rPr lang="nl-BE" sz="2000" dirty="0" smtClean="0"/>
              <a:t>Practical </a:t>
            </a:r>
            <a:r>
              <a:rPr lang="nl-BE" sz="2000" dirty="0" err="1" smtClean="0"/>
              <a:t>organization</a:t>
            </a:r>
            <a:endParaRPr lang="nl-BE" dirty="0" smtClean="0"/>
          </a:p>
          <a:p>
            <a:pPr>
              <a:lnSpc>
                <a:spcPct val="90000"/>
              </a:lnSpc>
            </a:pPr>
            <a:endParaRPr lang="nl-BE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nl-BE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nl-NL" sz="2800" dirty="0" smtClean="0"/>
          </a:p>
        </p:txBody>
      </p:sp>
      <p:pic>
        <p:nvPicPr>
          <p:cNvPr id="5125" name="Picture 6" descr="SDC109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245" y="3678222"/>
            <a:ext cx="4058023" cy="304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78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Preparations</a:t>
            </a:r>
            <a:endParaRPr lang="nl-NL" dirty="0" smtClean="0"/>
          </a:p>
        </p:txBody>
      </p:sp>
      <p:sp>
        <p:nvSpPr>
          <p:cNvPr id="614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l-BE" sz="2400" dirty="0" smtClean="0"/>
              <a:t>Nurses</a:t>
            </a:r>
          </a:p>
          <a:p>
            <a:pPr lvl="2"/>
            <a:r>
              <a:rPr lang="nl-BE" sz="2000" dirty="0" err="1" smtClean="0"/>
              <a:t>Final</a:t>
            </a:r>
            <a:r>
              <a:rPr lang="nl-BE" sz="2000" dirty="0" smtClean="0"/>
              <a:t> </a:t>
            </a:r>
            <a:r>
              <a:rPr lang="nl-BE" sz="2000" dirty="0" err="1" smtClean="0"/>
              <a:t>responsibility</a:t>
            </a:r>
            <a:r>
              <a:rPr lang="nl-BE" sz="2000" dirty="0" smtClean="0"/>
              <a:t> of the </a:t>
            </a:r>
            <a:r>
              <a:rPr lang="nl-BE" sz="2000" dirty="0" err="1" smtClean="0"/>
              <a:t>caring</a:t>
            </a:r>
            <a:r>
              <a:rPr lang="nl-BE" sz="2000" dirty="0" smtClean="0"/>
              <a:t> proces</a:t>
            </a:r>
          </a:p>
          <a:p>
            <a:pPr lvl="2"/>
            <a:r>
              <a:rPr lang="nl-BE" sz="2000" dirty="0" err="1" smtClean="0"/>
              <a:t>Give</a:t>
            </a:r>
            <a:r>
              <a:rPr lang="nl-BE" sz="2000" dirty="0" smtClean="0"/>
              <a:t> feedback </a:t>
            </a:r>
            <a:r>
              <a:rPr lang="nl-BE" sz="2000" dirty="0" err="1" smtClean="0"/>
              <a:t>to</a:t>
            </a:r>
            <a:r>
              <a:rPr lang="nl-BE" sz="2000" dirty="0" smtClean="0"/>
              <a:t> the </a:t>
            </a:r>
            <a:r>
              <a:rPr lang="nl-BE" sz="2000" dirty="0" err="1" smtClean="0"/>
              <a:t>students</a:t>
            </a:r>
            <a:endParaRPr lang="nl-BE" sz="2000" dirty="0" smtClean="0"/>
          </a:p>
          <a:p>
            <a:pPr lvl="1">
              <a:buFontTx/>
              <a:buNone/>
            </a:pPr>
            <a:endParaRPr lang="nl-BE" sz="1200" dirty="0" smtClean="0"/>
          </a:p>
          <a:p>
            <a:pPr lvl="1">
              <a:buFontTx/>
              <a:buChar char="-"/>
            </a:pPr>
            <a:r>
              <a:rPr lang="nl-BE" sz="2400" dirty="0" smtClean="0"/>
              <a:t>Teacher</a:t>
            </a:r>
          </a:p>
          <a:p>
            <a:pPr lvl="2"/>
            <a:r>
              <a:rPr lang="nl-BE" sz="2000" dirty="0" err="1" smtClean="0"/>
              <a:t>Final</a:t>
            </a:r>
            <a:r>
              <a:rPr lang="nl-BE" sz="2000" dirty="0" smtClean="0"/>
              <a:t> </a:t>
            </a:r>
            <a:r>
              <a:rPr lang="nl-BE" sz="2000" dirty="0" err="1" smtClean="0"/>
              <a:t>responsibility</a:t>
            </a:r>
            <a:r>
              <a:rPr lang="nl-BE" sz="2000" dirty="0" smtClean="0"/>
              <a:t> of the </a:t>
            </a:r>
            <a:r>
              <a:rPr lang="nl-BE" sz="2000" dirty="0" err="1" smtClean="0"/>
              <a:t>learning</a:t>
            </a:r>
            <a:r>
              <a:rPr lang="nl-BE" sz="2000" dirty="0" smtClean="0"/>
              <a:t> proces</a:t>
            </a:r>
          </a:p>
          <a:p>
            <a:pPr lvl="2"/>
            <a:r>
              <a:rPr lang="nl-BE" sz="2000" dirty="0" smtClean="0"/>
              <a:t>Evaluation of the </a:t>
            </a:r>
            <a:r>
              <a:rPr lang="nl-BE" sz="2000" dirty="0" err="1" smtClean="0"/>
              <a:t>students</a:t>
            </a:r>
            <a:endParaRPr lang="nl-BE" sz="2000" dirty="0" smtClean="0"/>
          </a:p>
          <a:p>
            <a:pPr lvl="2">
              <a:buFontTx/>
              <a:buChar char="-"/>
            </a:pPr>
            <a:endParaRPr lang="nl-BE" sz="2000" dirty="0" smtClean="0"/>
          </a:p>
          <a:p>
            <a:endParaRPr lang="nl-NL" dirty="0" smtClean="0"/>
          </a:p>
        </p:txBody>
      </p:sp>
      <p:pic>
        <p:nvPicPr>
          <p:cNvPr id="6148" name="Picture 6" descr="SDC109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384" y="3933056"/>
            <a:ext cx="3744416" cy="280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46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Preparations</a:t>
            </a:r>
            <a:endParaRPr lang="nl-NL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Preparations</a:t>
            </a:r>
            <a:r>
              <a:rPr lang="nl-BE" dirty="0" smtClean="0"/>
              <a:t> nurses</a:t>
            </a:r>
          </a:p>
          <a:p>
            <a:pPr lvl="2"/>
            <a:r>
              <a:rPr lang="nl-BE" dirty="0" smtClean="0"/>
              <a:t>Information </a:t>
            </a:r>
            <a:r>
              <a:rPr lang="nl-BE" dirty="0" err="1" smtClean="0"/>
              <a:t>session</a:t>
            </a:r>
            <a:endParaRPr lang="nl-BE" dirty="0" smtClean="0"/>
          </a:p>
          <a:p>
            <a:pPr lvl="2"/>
            <a:r>
              <a:rPr lang="nl-BE" dirty="0" smtClean="0"/>
              <a:t>Coaching: </a:t>
            </a:r>
            <a:r>
              <a:rPr lang="nl-BE" dirty="0" err="1"/>
              <a:t>situational</a:t>
            </a:r>
            <a:r>
              <a:rPr lang="nl-BE" dirty="0"/>
              <a:t> </a:t>
            </a:r>
            <a:r>
              <a:rPr lang="nl-BE" dirty="0" err="1"/>
              <a:t>leadership</a:t>
            </a:r>
            <a:endParaRPr lang="nl-BE" dirty="0" smtClean="0"/>
          </a:p>
          <a:p>
            <a:pPr lvl="2"/>
            <a:r>
              <a:rPr lang="nl-BE" dirty="0" err="1" smtClean="0"/>
              <a:t>Giving</a:t>
            </a:r>
            <a:r>
              <a:rPr lang="nl-BE" dirty="0" smtClean="0"/>
              <a:t> feedback</a:t>
            </a:r>
          </a:p>
          <a:p>
            <a:r>
              <a:rPr lang="nl-BE" dirty="0" err="1" smtClean="0"/>
              <a:t>Preparations</a:t>
            </a:r>
            <a:r>
              <a:rPr lang="nl-BE" dirty="0" smtClean="0"/>
              <a:t> </a:t>
            </a:r>
            <a:r>
              <a:rPr lang="nl-BE" dirty="0" err="1" smtClean="0"/>
              <a:t>other</a:t>
            </a:r>
            <a:r>
              <a:rPr lang="nl-BE" dirty="0" smtClean="0"/>
              <a:t> </a:t>
            </a:r>
            <a:r>
              <a:rPr lang="nl-BE" dirty="0" err="1" smtClean="0"/>
              <a:t>aid</a:t>
            </a:r>
            <a:r>
              <a:rPr lang="nl-BE" dirty="0" smtClean="0"/>
              <a:t> </a:t>
            </a:r>
            <a:r>
              <a:rPr lang="nl-BE" dirty="0" err="1" smtClean="0"/>
              <a:t>workers</a:t>
            </a:r>
            <a:endParaRPr lang="nl-BE" dirty="0" smtClean="0"/>
          </a:p>
          <a:p>
            <a:pPr lvl="2"/>
            <a:r>
              <a:rPr lang="nl-BE" dirty="0" smtClean="0"/>
              <a:t>Information </a:t>
            </a:r>
            <a:r>
              <a:rPr lang="nl-BE" dirty="0" err="1" smtClean="0"/>
              <a:t>session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doctors</a:t>
            </a:r>
          </a:p>
          <a:p>
            <a:pPr lvl="2"/>
            <a:r>
              <a:rPr lang="nl-BE" dirty="0" err="1" smtClean="0"/>
              <a:t>Informing</a:t>
            </a:r>
            <a:r>
              <a:rPr lang="nl-BE" dirty="0" smtClean="0"/>
              <a:t> </a:t>
            </a:r>
            <a:r>
              <a:rPr lang="nl-BE" dirty="0" err="1" smtClean="0"/>
              <a:t>logisticians</a:t>
            </a:r>
            <a:r>
              <a:rPr lang="nl-BE" dirty="0" smtClean="0"/>
              <a:t>, </a:t>
            </a:r>
            <a:r>
              <a:rPr lang="nl-BE" dirty="0" err="1" smtClean="0"/>
              <a:t>physiotherapists</a:t>
            </a:r>
            <a:r>
              <a:rPr lang="nl-BE" dirty="0" smtClean="0"/>
              <a:t>, </a:t>
            </a:r>
            <a:r>
              <a:rPr lang="nl-BE" dirty="0" err="1"/>
              <a:t>occupational</a:t>
            </a:r>
            <a:r>
              <a:rPr lang="nl-BE" dirty="0"/>
              <a:t> </a:t>
            </a:r>
            <a:r>
              <a:rPr lang="nl-BE" dirty="0" err="1" smtClean="0"/>
              <a:t>therapists</a:t>
            </a:r>
            <a:r>
              <a:rPr lang="nl-BE" dirty="0" smtClean="0"/>
              <a:t>, </a:t>
            </a:r>
            <a:r>
              <a:rPr lang="nl-BE" dirty="0" err="1" smtClean="0"/>
              <a:t>psychologist</a:t>
            </a:r>
            <a:endParaRPr lang="nl-BE" dirty="0" smtClean="0"/>
          </a:p>
          <a:p>
            <a:pPr lvl="2"/>
            <a:r>
              <a:rPr lang="nl-BE" dirty="0" err="1" smtClean="0"/>
              <a:t>Informing</a:t>
            </a:r>
            <a:r>
              <a:rPr lang="nl-BE" dirty="0" smtClean="0"/>
              <a:t> </a:t>
            </a:r>
            <a:r>
              <a:rPr lang="nl-BE" dirty="0" err="1" smtClean="0"/>
              <a:t>other</a:t>
            </a:r>
            <a:r>
              <a:rPr lang="nl-BE" dirty="0" smtClean="0"/>
              <a:t> </a:t>
            </a:r>
            <a:r>
              <a:rPr lang="nl-BE" dirty="0" err="1" smtClean="0"/>
              <a:t>head</a:t>
            </a:r>
            <a:r>
              <a:rPr lang="nl-BE" dirty="0" smtClean="0"/>
              <a:t> nurses on the </a:t>
            </a:r>
            <a:r>
              <a:rPr lang="nl-BE" dirty="0" err="1" smtClean="0"/>
              <a:t>heads</a:t>
            </a:r>
            <a:r>
              <a:rPr lang="nl-BE" dirty="0" smtClean="0"/>
              <a:t> meeting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408751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Preparations</a:t>
            </a:r>
            <a:r>
              <a:rPr lang="nl-BE" dirty="0" smtClean="0"/>
              <a:t>: practical</a:t>
            </a:r>
          </a:p>
        </p:txBody>
      </p:sp>
      <p:sp>
        <p:nvSpPr>
          <p:cNvPr id="8195" name="Tijdelijke aanduiding voor inhoud 2"/>
          <p:cNvSpPr>
            <a:spLocks noGrp="1"/>
          </p:cNvSpPr>
          <p:nvPr>
            <p:ph idx="1"/>
          </p:nvPr>
        </p:nvSpPr>
        <p:spPr>
          <a:xfrm>
            <a:off x="250825" y="1052512"/>
            <a:ext cx="8713788" cy="5769483"/>
          </a:xfrm>
        </p:spPr>
        <p:txBody>
          <a:bodyPr>
            <a:normAutofit fontScale="70000" lnSpcReduction="20000"/>
          </a:bodyPr>
          <a:lstStyle/>
          <a:p>
            <a:r>
              <a:rPr lang="nl-BE" sz="3600" dirty="0" err="1"/>
              <a:t>I</a:t>
            </a:r>
            <a:r>
              <a:rPr lang="nl-BE" sz="3600" dirty="0" err="1" smtClean="0"/>
              <a:t>nternship</a:t>
            </a:r>
            <a:r>
              <a:rPr lang="nl-BE" sz="3600" dirty="0" smtClean="0"/>
              <a:t>: </a:t>
            </a:r>
            <a:r>
              <a:rPr lang="nl-BE" sz="3600" dirty="0"/>
              <a:t>5 </a:t>
            </a:r>
            <a:r>
              <a:rPr lang="nl-BE" sz="3600" dirty="0" smtClean="0"/>
              <a:t>weeks</a:t>
            </a:r>
            <a:endParaRPr lang="nl-BE" sz="3600" dirty="0"/>
          </a:p>
          <a:p>
            <a:pPr lvl="1"/>
            <a:r>
              <a:rPr lang="nl-BE" sz="3600" dirty="0" err="1" smtClean="0"/>
              <a:t>Third</a:t>
            </a:r>
            <a:r>
              <a:rPr lang="nl-BE" sz="3600" dirty="0" smtClean="0"/>
              <a:t> </a:t>
            </a:r>
            <a:r>
              <a:rPr lang="nl-BE" sz="3600" dirty="0" err="1" smtClean="0"/>
              <a:t>year</a:t>
            </a:r>
            <a:r>
              <a:rPr lang="nl-BE" sz="3600" dirty="0" smtClean="0"/>
              <a:t> </a:t>
            </a:r>
            <a:r>
              <a:rPr lang="nl-BE" sz="3600" dirty="0" err="1" smtClean="0"/>
              <a:t>students</a:t>
            </a:r>
            <a:r>
              <a:rPr lang="nl-BE" sz="3600" dirty="0" smtClean="0"/>
              <a:t> </a:t>
            </a:r>
            <a:r>
              <a:rPr lang="nl-BE" sz="3600" dirty="0" smtClean="0"/>
              <a:t>option </a:t>
            </a:r>
            <a:r>
              <a:rPr lang="nl-BE" sz="3600" dirty="0" err="1" smtClean="0"/>
              <a:t>hospital</a:t>
            </a:r>
            <a:r>
              <a:rPr lang="nl-BE" sz="3600" dirty="0" smtClean="0"/>
              <a:t> </a:t>
            </a:r>
            <a:r>
              <a:rPr lang="nl-BE" sz="3600" dirty="0" err="1" smtClean="0"/>
              <a:t>nursing</a:t>
            </a:r>
            <a:r>
              <a:rPr lang="nl-BE" sz="3600" dirty="0" smtClean="0"/>
              <a:t> (</a:t>
            </a:r>
            <a:r>
              <a:rPr lang="nl-BE" sz="3600" dirty="0" err="1" smtClean="0"/>
              <a:t>entire</a:t>
            </a:r>
            <a:r>
              <a:rPr lang="nl-BE" sz="3600" dirty="0" smtClean="0"/>
              <a:t> </a:t>
            </a:r>
            <a:r>
              <a:rPr lang="nl-BE" sz="3600" dirty="0" err="1" smtClean="0"/>
              <a:t>department</a:t>
            </a:r>
            <a:r>
              <a:rPr lang="nl-BE" sz="3600" dirty="0" smtClean="0"/>
              <a:t>)</a:t>
            </a:r>
            <a:endParaRPr lang="nl-BE" sz="3600" dirty="0"/>
          </a:p>
          <a:p>
            <a:r>
              <a:rPr lang="nl-BE" sz="3600" dirty="0" err="1" smtClean="0"/>
              <a:t>Division</a:t>
            </a:r>
            <a:r>
              <a:rPr lang="nl-BE" sz="3600" dirty="0" smtClean="0"/>
              <a:t> of </a:t>
            </a:r>
            <a:r>
              <a:rPr lang="nl-BE" sz="3600" dirty="0" err="1" smtClean="0"/>
              <a:t>labour</a:t>
            </a:r>
            <a:r>
              <a:rPr lang="nl-BE" sz="3600" dirty="0" smtClean="0"/>
              <a:t> (</a:t>
            </a:r>
            <a:r>
              <a:rPr lang="nl-BE" sz="3600" b="1" dirty="0" err="1" smtClean="0"/>
              <a:t>students</a:t>
            </a:r>
            <a:r>
              <a:rPr lang="nl-BE" sz="3600" b="1" dirty="0" smtClean="0"/>
              <a:t>) (</a:t>
            </a:r>
            <a:r>
              <a:rPr lang="nl-BE" sz="3600" dirty="0" err="1" smtClean="0"/>
              <a:t>example</a:t>
            </a:r>
            <a:r>
              <a:rPr lang="nl-BE" sz="3600" b="1" dirty="0" smtClean="0"/>
              <a:t>):</a:t>
            </a:r>
            <a:endParaRPr lang="nl-BE" sz="3600" b="1" dirty="0"/>
          </a:p>
          <a:p>
            <a:pPr lvl="2"/>
            <a:r>
              <a:rPr lang="nl-BE" sz="3600" dirty="0"/>
              <a:t>4 à 5 </a:t>
            </a:r>
            <a:r>
              <a:rPr lang="nl-BE" sz="3600" dirty="0" err="1" smtClean="0"/>
              <a:t>early</a:t>
            </a:r>
            <a:r>
              <a:rPr lang="nl-BE" sz="3600" dirty="0" smtClean="0"/>
              <a:t> shift</a:t>
            </a:r>
            <a:endParaRPr lang="nl-BE" sz="3600" dirty="0"/>
          </a:p>
          <a:p>
            <a:pPr lvl="2"/>
            <a:r>
              <a:rPr lang="nl-BE" sz="3600" dirty="0"/>
              <a:t>1 </a:t>
            </a:r>
            <a:r>
              <a:rPr lang="nl-BE" sz="3600" dirty="0" err="1" smtClean="0"/>
              <a:t>day</a:t>
            </a:r>
            <a:r>
              <a:rPr lang="nl-BE" sz="3600" dirty="0" smtClean="0"/>
              <a:t> shift </a:t>
            </a:r>
            <a:r>
              <a:rPr lang="nl-BE" sz="3600" dirty="0"/>
              <a:t>(</a:t>
            </a:r>
            <a:r>
              <a:rPr lang="nl-BE" sz="3600" dirty="0" smtClean="0"/>
              <a:t>student-</a:t>
            </a:r>
            <a:r>
              <a:rPr lang="nl-BE" sz="3600" dirty="0" err="1" smtClean="0"/>
              <a:t>head</a:t>
            </a:r>
            <a:r>
              <a:rPr lang="nl-BE" sz="3600" dirty="0" smtClean="0"/>
              <a:t> nurse)</a:t>
            </a:r>
            <a:endParaRPr lang="nl-BE" sz="3600" dirty="0"/>
          </a:p>
          <a:p>
            <a:pPr lvl="2"/>
            <a:r>
              <a:rPr lang="nl-BE" sz="3600" dirty="0"/>
              <a:t>3 </a:t>
            </a:r>
            <a:r>
              <a:rPr lang="nl-BE" sz="3600" dirty="0" smtClean="0"/>
              <a:t>late shift</a:t>
            </a:r>
            <a:endParaRPr lang="nl-BE" sz="3600" dirty="0"/>
          </a:p>
          <a:p>
            <a:pPr lvl="2"/>
            <a:r>
              <a:rPr lang="nl-BE" sz="3600" dirty="0"/>
              <a:t>1 </a:t>
            </a:r>
            <a:r>
              <a:rPr lang="nl-BE" sz="3600" dirty="0" err="1" smtClean="0"/>
              <a:t>night</a:t>
            </a:r>
            <a:r>
              <a:rPr lang="nl-BE" sz="3600" dirty="0" smtClean="0"/>
              <a:t> shift</a:t>
            </a:r>
            <a:endParaRPr lang="nl-BE" sz="3600" dirty="0"/>
          </a:p>
          <a:p>
            <a:pPr lvl="1"/>
            <a:r>
              <a:rPr lang="nl-BE" sz="3600" dirty="0"/>
              <a:t>38 </a:t>
            </a:r>
            <a:r>
              <a:rPr lang="nl-BE" sz="3600" dirty="0" err="1" smtClean="0"/>
              <a:t>hours</a:t>
            </a:r>
            <a:r>
              <a:rPr lang="nl-BE" sz="3600" dirty="0" smtClean="0"/>
              <a:t> </a:t>
            </a:r>
            <a:r>
              <a:rPr lang="nl-BE" sz="3600" dirty="0"/>
              <a:t>per week</a:t>
            </a:r>
          </a:p>
          <a:p>
            <a:pPr lvl="1"/>
            <a:r>
              <a:rPr lang="nl-BE" sz="3600" dirty="0"/>
              <a:t>Briefing</a:t>
            </a:r>
          </a:p>
          <a:p>
            <a:pPr lvl="1"/>
            <a:r>
              <a:rPr lang="nl-BE" sz="3600" dirty="0" err="1" smtClean="0"/>
              <a:t>Amount</a:t>
            </a:r>
            <a:r>
              <a:rPr lang="nl-BE" sz="3600" dirty="0" smtClean="0"/>
              <a:t> of nurses :</a:t>
            </a:r>
            <a:endParaRPr lang="nl-BE" sz="3600" dirty="0"/>
          </a:p>
          <a:p>
            <a:pPr lvl="2"/>
            <a:r>
              <a:rPr lang="nl-BE" sz="3600" dirty="0"/>
              <a:t>4 </a:t>
            </a:r>
            <a:r>
              <a:rPr lang="nl-BE" sz="3600" dirty="0" smtClean="0"/>
              <a:t>nurses </a:t>
            </a:r>
            <a:r>
              <a:rPr lang="nl-BE" sz="3600" dirty="0" err="1" smtClean="0"/>
              <a:t>with</a:t>
            </a:r>
            <a:r>
              <a:rPr lang="nl-BE" sz="3600" dirty="0" smtClean="0"/>
              <a:t> the </a:t>
            </a:r>
            <a:r>
              <a:rPr lang="nl-BE" sz="3600" dirty="0" err="1" smtClean="0"/>
              <a:t>early</a:t>
            </a:r>
            <a:r>
              <a:rPr lang="nl-BE" sz="3600" dirty="0" smtClean="0"/>
              <a:t> shift</a:t>
            </a:r>
            <a:endParaRPr lang="nl-BE" sz="3600" dirty="0"/>
          </a:p>
          <a:p>
            <a:pPr lvl="2"/>
            <a:r>
              <a:rPr lang="nl-BE" sz="3600" dirty="0"/>
              <a:t>2 </a:t>
            </a:r>
            <a:r>
              <a:rPr lang="nl-BE" sz="3600" dirty="0" smtClean="0"/>
              <a:t>nurses </a:t>
            </a:r>
            <a:r>
              <a:rPr lang="nl-BE" sz="3600" dirty="0" err="1" smtClean="0"/>
              <a:t>with</a:t>
            </a:r>
            <a:r>
              <a:rPr lang="nl-BE" sz="3600" dirty="0" smtClean="0"/>
              <a:t> the late shift</a:t>
            </a:r>
          </a:p>
          <a:p>
            <a:pPr lvl="2"/>
            <a:r>
              <a:rPr lang="nl-BE" sz="3600" dirty="0" smtClean="0"/>
              <a:t>1 nurse </a:t>
            </a:r>
            <a:r>
              <a:rPr lang="nl-BE" sz="3600" dirty="0" err="1" smtClean="0"/>
              <a:t>with</a:t>
            </a:r>
            <a:r>
              <a:rPr lang="nl-BE" sz="3600" dirty="0" smtClean="0"/>
              <a:t> the </a:t>
            </a:r>
            <a:r>
              <a:rPr lang="nl-BE" sz="3600" dirty="0" err="1" smtClean="0"/>
              <a:t>night</a:t>
            </a:r>
            <a:r>
              <a:rPr lang="nl-BE" sz="3600" dirty="0" smtClean="0"/>
              <a:t> shift</a:t>
            </a:r>
            <a:endParaRPr lang="nl-BE" sz="3600" dirty="0"/>
          </a:p>
          <a:p>
            <a:pPr lvl="2"/>
            <a:endParaRPr lang="nl-BE" sz="3600" dirty="0"/>
          </a:p>
          <a:p>
            <a:pPr lvl="2"/>
            <a:endParaRPr lang="nl-BE" dirty="0" smtClean="0"/>
          </a:p>
          <a:p>
            <a:pPr>
              <a:buFontTx/>
              <a:buNone/>
            </a:pPr>
            <a:endParaRPr lang="nl-BE" dirty="0" smtClean="0"/>
          </a:p>
          <a:p>
            <a:endParaRPr lang="nl-BE" dirty="0" smtClean="0"/>
          </a:p>
        </p:txBody>
      </p:sp>
      <p:sp>
        <p:nvSpPr>
          <p:cNvPr id="8196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smtClean="0"/>
              <a:t> - </a:t>
            </a:r>
          </a:p>
        </p:txBody>
      </p:sp>
      <p:pic>
        <p:nvPicPr>
          <p:cNvPr id="8197" name="Picture 6" descr="SDC109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882" y="3775413"/>
            <a:ext cx="4062110" cy="304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67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Follow up </a:t>
            </a:r>
            <a:r>
              <a:rPr lang="nl-BE" dirty="0" err="1" smtClean="0"/>
              <a:t>work</a:t>
            </a:r>
            <a:r>
              <a:rPr lang="nl-BE" dirty="0" smtClean="0"/>
              <a:t> </a:t>
            </a:r>
            <a:r>
              <a:rPr lang="nl-BE" dirty="0" err="1" smtClean="0"/>
              <a:t>place</a:t>
            </a:r>
            <a:r>
              <a:rPr lang="nl-BE" dirty="0" smtClean="0"/>
              <a:t> </a:t>
            </a:r>
            <a:r>
              <a:rPr lang="nl-BE" dirty="0" err="1" smtClean="0"/>
              <a:t>learning</a:t>
            </a:r>
            <a:endParaRPr lang="nl-BE" dirty="0" smtClean="0"/>
          </a:p>
        </p:txBody>
      </p:sp>
      <p:sp>
        <p:nvSpPr>
          <p:cNvPr id="9219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Autofit/>
          </a:bodyPr>
          <a:lstStyle/>
          <a:p>
            <a:pPr marL="457200" indent="-457200">
              <a:buFontTx/>
              <a:buChar char="-"/>
            </a:pPr>
            <a:r>
              <a:rPr lang="nl-BE" sz="2600" dirty="0" smtClean="0"/>
              <a:t>Daily </a:t>
            </a:r>
            <a:r>
              <a:rPr lang="nl-BE" sz="2600" dirty="0" err="1" smtClean="0"/>
              <a:t>individual</a:t>
            </a:r>
            <a:r>
              <a:rPr lang="nl-BE" sz="2600" dirty="0" smtClean="0"/>
              <a:t> </a:t>
            </a:r>
            <a:r>
              <a:rPr lang="nl-BE" sz="2600" dirty="0" err="1" smtClean="0"/>
              <a:t>discussions</a:t>
            </a:r>
            <a:r>
              <a:rPr lang="nl-BE" sz="2600" dirty="0" smtClean="0"/>
              <a:t> </a:t>
            </a:r>
            <a:r>
              <a:rPr lang="nl-BE" sz="2600" dirty="0" err="1" smtClean="0"/>
              <a:t>and</a:t>
            </a:r>
            <a:r>
              <a:rPr lang="nl-BE" sz="2600" dirty="0" smtClean="0"/>
              <a:t> feedback </a:t>
            </a:r>
            <a:r>
              <a:rPr lang="nl-BE" sz="2600" dirty="0" err="1" smtClean="0"/>
              <a:t>with</a:t>
            </a:r>
            <a:r>
              <a:rPr lang="nl-BE" sz="2600" dirty="0" smtClean="0"/>
              <a:t> the student (student &amp; nurse </a:t>
            </a:r>
            <a:r>
              <a:rPr lang="nl-BE" sz="2600" dirty="0" err="1" smtClean="0"/>
              <a:t>possibly</a:t>
            </a:r>
            <a:r>
              <a:rPr lang="nl-BE" sz="2600" dirty="0" smtClean="0"/>
              <a:t> </a:t>
            </a:r>
            <a:r>
              <a:rPr lang="nl-BE" sz="2600" dirty="0" err="1" smtClean="0"/>
              <a:t>also</a:t>
            </a:r>
            <a:r>
              <a:rPr lang="nl-BE" sz="2600" dirty="0" smtClean="0"/>
              <a:t> teacher)</a:t>
            </a:r>
            <a:endParaRPr lang="nl-BE" sz="2600" dirty="0"/>
          </a:p>
          <a:p>
            <a:pPr marL="457200" indent="-457200">
              <a:buFontTx/>
              <a:buChar char="-"/>
            </a:pPr>
            <a:r>
              <a:rPr lang="nl-BE" sz="2600" dirty="0"/>
              <a:t>A</a:t>
            </a:r>
            <a:r>
              <a:rPr lang="nl-BE" sz="2600" dirty="0" smtClean="0"/>
              <a:t>ccess </a:t>
            </a:r>
            <a:r>
              <a:rPr lang="nl-BE" sz="2600" dirty="0" err="1" smtClean="0"/>
              <a:t>to</a:t>
            </a:r>
            <a:r>
              <a:rPr lang="nl-BE" sz="2600" dirty="0" smtClean="0"/>
              <a:t> </a:t>
            </a:r>
            <a:r>
              <a:rPr lang="nl-BE" sz="2600" dirty="0" err="1" smtClean="0"/>
              <a:t>daily</a:t>
            </a:r>
            <a:r>
              <a:rPr lang="nl-BE" sz="2600" dirty="0" smtClean="0"/>
              <a:t> </a:t>
            </a:r>
            <a:r>
              <a:rPr lang="nl-BE" sz="2600" dirty="0" err="1" smtClean="0"/>
              <a:t>reflections</a:t>
            </a:r>
            <a:r>
              <a:rPr lang="nl-BE" sz="2600" dirty="0" smtClean="0"/>
              <a:t> </a:t>
            </a:r>
            <a:r>
              <a:rPr lang="nl-BE" sz="2600" dirty="0" err="1" smtClean="0"/>
              <a:t>by</a:t>
            </a:r>
            <a:r>
              <a:rPr lang="nl-BE" sz="2600" dirty="0" smtClean="0"/>
              <a:t> </a:t>
            </a:r>
            <a:r>
              <a:rPr lang="nl-BE" sz="2600" dirty="0" smtClean="0"/>
              <a:t>the teacher present on the </a:t>
            </a:r>
            <a:r>
              <a:rPr lang="nl-BE" sz="2600" dirty="0" err="1" smtClean="0"/>
              <a:t>work</a:t>
            </a:r>
            <a:r>
              <a:rPr lang="nl-BE" sz="2600" dirty="0" smtClean="0"/>
              <a:t> </a:t>
            </a:r>
            <a:r>
              <a:rPr lang="nl-BE" sz="2600" dirty="0" err="1" smtClean="0"/>
              <a:t>place</a:t>
            </a:r>
            <a:endParaRPr lang="nl-BE" sz="2600" dirty="0" smtClean="0"/>
          </a:p>
          <a:p>
            <a:pPr marL="457200" indent="-457200">
              <a:buFontTx/>
              <a:buChar char="-"/>
            </a:pPr>
            <a:r>
              <a:rPr lang="nl-BE" sz="2600" dirty="0" smtClean="0"/>
              <a:t>Interim team meeting (</a:t>
            </a:r>
            <a:r>
              <a:rPr lang="nl-BE" sz="2600" dirty="0" err="1" smtClean="0"/>
              <a:t>only</a:t>
            </a:r>
            <a:r>
              <a:rPr lang="nl-BE" sz="2600" dirty="0" smtClean="0"/>
              <a:t> </a:t>
            </a:r>
            <a:r>
              <a:rPr lang="nl-BE" sz="2600" dirty="0" err="1" smtClean="0"/>
              <a:t>students</a:t>
            </a:r>
            <a:r>
              <a:rPr lang="nl-BE" sz="2600" dirty="0" smtClean="0"/>
              <a:t> </a:t>
            </a:r>
            <a:r>
              <a:rPr lang="nl-BE" sz="2600" dirty="0" err="1" smtClean="0"/>
              <a:t>and</a:t>
            </a:r>
            <a:r>
              <a:rPr lang="nl-BE" sz="2600" dirty="0" smtClean="0"/>
              <a:t> </a:t>
            </a:r>
            <a:r>
              <a:rPr lang="nl-BE" sz="2600" dirty="0" err="1" smtClean="0"/>
              <a:t>teachers</a:t>
            </a:r>
            <a:r>
              <a:rPr lang="nl-BE" sz="2600" dirty="0" smtClean="0"/>
              <a:t>)</a:t>
            </a:r>
          </a:p>
          <a:p>
            <a:pPr marL="457200" indent="-457200">
              <a:buFontTx/>
              <a:buChar char="-"/>
            </a:pPr>
            <a:r>
              <a:rPr lang="nl-BE" sz="2600" dirty="0"/>
              <a:t>Interim </a:t>
            </a:r>
            <a:r>
              <a:rPr lang="nl-BE" sz="2600" dirty="0" err="1"/>
              <a:t>and</a:t>
            </a:r>
            <a:r>
              <a:rPr lang="nl-BE" sz="2600" dirty="0"/>
              <a:t> </a:t>
            </a:r>
            <a:r>
              <a:rPr lang="nl-BE" sz="2600" dirty="0" err="1"/>
              <a:t>final</a:t>
            </a:r>
            <a:r>
              <a:rPr lang="nl-BE" sz="2600" dirty="0"/>
              <a:t> </a:t>
            </a:r>
            <a:r>
              <a:rPr lang="nl-BE" sz="2600" dirty="0" err="1" smtClean="0"/>
              <a:t>evaluation</a:t>
            </a:r>
            <a:r>
              <a:rPr lang="nl-BE" sz="2600" dirty="0" smtClean="0"/>
              <a:t> (student/mentor/teacher)</a:t>
            </a:r>
            <a:endParaRPr lang="nl-BE" sz="2600" dirty="0"/>
          </a:p>
          <a:p>
            <a:pPr marL="457200" indent="-457200">
              <a:buFontTx/>
              <a:buChar char="-"/>
            </a:pPr>
            <a:r>
              <a:rPr lang="nl-BE" sz="2600" dirty="0" smtClean="0"/>
              <a:t>Evaluation meeting </a:t>
            </a:r>
            <a:r>
              <a:rPr lang="nl-BE" sz="2600" dirty="0" err="1" smtClean="0"/>
              <a:t>with</a:t>
            </a:r>
            <a:r>
              <a:rPr lang="nl-BE" sz="2600" dirty="0" smtClean="0"/>
              <a:t> the </a:t>
            </a:r>
            <a:r>
              <a:rPr lang="nl-BE" sz="2600" dirty="0" err="1" smtClean="0"/>
              <a:t>head</a:t>
            </a:r>
            <a:r>
              <a:rPr lang="nl-BE" sz="2600" dirty="0" smtClean="0"/>
              <a:t> nurse, </a:t>
            </a:r>
            <a:r>
              <a:rPr lang="nl-BE" sz="2600" dirty="0" err="1" smtClean="0"/>
              <a:t>middle</a:t>
            </a:r>
            <a:r>
              <a:rPr lang="nl-BE" sz="2600" dirty="0" smtClean="0"/>
              <a:t> management, </a:t>
            </a:r>
            <a:r>
              <a:rPr lang="nl-BE" sz="2600" dirty="0" err="1" smtClean="0"/>
              <a:t>lecturers</a:t>
            </a:r>
            <a:r>
              <a:rPr lang="nl-BE" sz="2600" dirty="0" smtClean="0"/>
              <a:t> </a:t>
            </a:r>
            <a:r>
              <a:rPr lang="nl-BE" sz="2600" dirty="0" err="1" smtClean="0"/>
              <a:t>and</a:t>
            </a:r>
            <a:r>
              <a:rPr lang="nl-BE" sz="2600" dirty="0" smtClean="0"/>
              <a:t> nurses </a:t>
            </a:r>
            <a:r>
              <a:rPr lang="nl-BE" sz="2600" dirty="0" err="1" smtClean="0"/>
              <a:t>working</a:t>
            </a:r>
            <a:r>
              <a:rPr lang="nl-BE" sz="2600" dirty="0" smtClean="0"/>
              <a:t> on the </a:t>
            </a:r>
            <a:r>
              <a:rPr lang="nl-BE" sz="2600" dirty="0" err="1" smtClean="0"/>
              <a:t>work</a:t>
            </a:r>
            <a:r>
              <a:rPr lang="nl-BE" sz="2600" dirty="0" smtClean="0"/>
              <a:t> </a:t>
            </a:r>
            <a:r>
              <a:rPr lang="nl-BE" sz="2600" dirty="0" err="1" smtClean="0"/>
              <a:t>place</a:t>
            </a:r>
            <a:endParaRPr lang="nl-BE" sz="2600" dirty="0"/>
          </a:p>
        </p:txBody>
      </p:sp>
      <p:sp>
        <p:nvSpPr>
          <p:cNvPr id="9220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smtClean="0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318842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4000" dirty="0" smtClean="0"/>
              <a:t>5. </a:t>
            </a:r>
            <a:r>
              <a:rPr lang="nl-BE" sz="4000" dirty="0" err="1" smtClean="0"/>
              <a:t>Pitfalls</a:t>
            </a:r>
            <a:endParaRPr lang="nl-BE" sz="4000" dirty="0" smtClean="0"/>
          </a:p>
        </p:txBody>
      </p:sp>
      <p:sp>
        <p:nvSpPr>
          <p:cNvPr id="1024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Tx/>
              <a:buNone/>
            </a:pPr>
            <a:r>
              <a:rPr lang="nl-BE" dirty="0" smtClean="0"/>
              <a:t>Student:</a:t>
            </a:r>
          </a:p>
          <a:p>
            <a:r>
              <a:rPr lang="nl-BE" dirty="0" err="1" smtClean="0"/>
              <a:t>Acclimatize</a:t>
            </a:r>
            <a:r>
              <a:rPr lang="nl-BE" dirty="0" smtClean="0"/>
              <a:t>/ routine</a:t>
            </a:r>
          </a:p>
          <a:p>
            <a:r>
              <a:rPr lang="nl-BE" dirty="0" smtClean="0"/>
              <a:t>Focus on practical </a:t>
            </a:r>
            <a:r>
              <a:rPr lang="nl-BE" dirty="0" err="1" smtClean="0"/>
              <a:t>organization</a:t>
            </a:r>
            <a:endParaRPr lang="nl-BE" dirty="0" smtClean="0"/>
          </a:p>
          <a:p>
            <a:pPr>
              <a:buFontTx/>
              <a:buNone/>
            </a:pPr>
            <a:endParaRPr lang="nl-BE" dirty="0" smtClean="0"/>
          </a:p>
          <a:p>
            <a:pPr>
              <a:buFontTx/>
              <a:buNone/>
            </a:pPr>
            <a:r>
              <a:rPr lang="nl-BE" dirty="0"/>
              <a:t>L</a:t>
            </a:r>
            <a:r>
              <a:rPr lang="nl-BE" dirty="0" smtClean="0"/>
              <a:t>ector:</a:t>
            </a:r>
          </a:p>
          <a:p>
            <a:r>
              <a:rPr lang="nl-BE" dirty="0" err="1" smtClean="0"/>
              <a:t>Guarding</a:t>
            </a:r>
            <a:r>
              <a:rPr lang="nl-BE" dirty="0" smtClean="0"/>
              <a:t> the private </a:t>
            </a:r>
            <a:r>
              <a:rPr lang="nl-BE" dirty="0" err="1" smtClean="0"/>
              <a:t>work</a:t>
            </a:r>
            <a:r>
              <a:rPr lang="nl-BE" dirty="0" smtClean="0"/>
              <a:t> </a:t>
            </a:r>
            <a:r>
              <a:rPr lang="nl-BE" dirty="0" err="1" smtClean="0"/>
              <a:t>place</a:t>
            </a:r>
            <a:r>
              <a:rPr lang="nl-BE" dirty="0" smtClean="0"/>
              <a:t> </a:t>
            </a:r>
            <a:r>
              <a:rPr lang="nl-BE" dirty="0" err="1" smtClean="0"/>
              <a:t>learning</a:t>
            </a:r>
            <a:endParaRPr lang="nl-BE" dirty="0" smtClean="0"/>
          </a:p>
          <a:p>
            <a:r>
              <a:rPr lang="en-US" dirty="0" smtClean="0"/>
              <a:t>Don’t forget to involve </a:t>
            </a:r>
            <a:r>
              <a:rPr lang="en-US" dirty="0"/>
              <a:t>nurses at preparatory meetings and </a:t>
            </a:r>
            <a:r>
              <a:rPr lang="en-US" dirty="0" smtClean="0"/>
              <a:t>evaluations</a:t>
            </a:r>
          </a:p>
          <a:p>
            <a:endParaRPr lang="nl-BE" dirty="0" smtClean="0"/>
          </a:p>
          <a:p>
            <a:pPr>
              <a:buFontTx/>
              <a:buNone/>
            </a:pPr>
            <a:r>
              <a:rPr lang="nl-BE" dirty="0"/>
              <a:t>N</a:t>
            </a:r>
            <a:r>
              <a:rPr lang="nl-BE" dirty="0" smtClean="0"/>
              <a:t>urses: </a:t>
            </a:r>
          </a:p>
          <a:p>
            <a:r>
              <a:rPr lang="nl-BE" dirty="0" err="1" smtClean="0"/>
              <a:t>Finding</a:t>
            </a:r>
            <a:r>
              <a:rPr lang="nl-BE" dirty="0" smtClean="0"/>
              <a:t> a </a:t>
            </a:r>
            <a:r>
              <a:rPr lang="nl-BE" dirty="0" err="1" smtClean="0"/>
              <a:t>good</a:t>
            </a:r>
            <a:r>
              <a:rPr lang="nl-BE" dirty="0" smtClean="0"/>
              <a:t> </a:t>
            </a:r>
            <a:r>
              <a:rPr lang="nl-BE" dirty="0" err="1" smtClean="0"/>
              <a:t>balance</a:t>
            </a:r>
            <a:r>
              <a:rPr lang="nl-BE" dirty="0" smtClean="0"/>
              <a:t> </a:t>
            </a:r>
            <a:r>
              <a:rPr lang="nl-BE" dirty="0" err="1" smtClean="0"/>
              <a:t>between</a:t>
            </a:r>
            <a:r>
              <a:rPr lang="nl-BE" dirty="0" smtClean="0"/>
              <a:t> </a:t>
            </a:r>
            <a:r>
              <a:rPr lang="nl-BE" dirty="0" err="1" smtClean="0"/>
              <a:t>letting</a:t>
            </a:r>
            <a:r>
              <a:rPr lang="nl-BE" dirty="0" smtClean="0"/>
              <a:t> go – </a:t>
            </a:r>
            <a:r>
              <a:rPr lang="nl-BE" dirty="0" err="1" smtClean="0"/>
              <a:t>instructing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giving</a:t>
            </a:r>
            <a:r>
              <a:rPr lang="nl-BE" dirty="0" smtClean="0"/>
              <a:t> </a:t>
            </a:r>
            <a:r>
              <a:rPr lang="nl-BE" dirty="0" err="1" smtClean="0"/>
              <a:t>confidence</a:t>
            </a:r>
            <a:endParaRPr lang="nl-BE" dirty="0" smtClean="0"/>
          </a:p>
          <a:p>
            <a:pPr>
              <a:buFontTx/>
              <a:buNone/>
            </a:pPr>
            <a:endParaRPr lang="nl-BE" dirty="0" smtClean="0"/>
          </a:p>
          <a:p>
            <a:pPr>
              <a:buFontTx/>
              <a:buNone/>
            </a:pPr>
            <a:endParaRPr lang="nl-BE" dirty="0" smtClean="0"/>
          </a:p>
        </p:txBody>
      </p:sp>
      <p:sp>
        <p:nvSpPr>
          <p:cNvPr id="10244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smtClean="0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343201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4000" dirty="0" smtClean="0"/>
              <a:t>6. </a:t>
            </a:r>
            <a:r>
              <a:rPr lang="nl-BE" sz="4000" dirty="0" err="1" smtClean="0"/>
              <a:t>Experiences</a:t>
            </a:r>
            <a:r>
              <a:rPr lang="nl-BE" sz="4000" dirty="0" smtClean="0"/>
              <a:t> </a:t>
            </a:r>
            <a:r>
              <a:rPr lang="nl-BE" sz="4000" dirty="0" err="1" smtClean="0"/>
              <a:t>work</a:t>
            </a:r>
            <a:r>
              <a:rPr lang="nl-BE" sz="4000" dirty="0" smtClean="0"/>
              <a:t> </a:t>
            </a:r>
            <a:r>
              <a:rPr lang="nl-BE" sz="4000" dirty="0" err="1" smtClean="0"/>
              <a:t>place</a:t>
            </a:r>
            <a:r>
              <a:rPr lang="nl-BE" sz="4000" dirty="0" smtClean="0"/>
              <a:t> </a:t>
            </a:r>
            <a:r>
              <a:rPr lang="nl-BE" sz="4000" dirty="0" err="1" smtClean="0"/>
              <a:t>learning</a:t>
            </a:r>
            <a:endParaRPr lang="nl-BE" sz="4000" dirty="0" smtClean="0"/>
          </a:p>
        </p:txBody>
      </p:sp>
      <p:sp>
        <p:nvSpPr>
          <p:cNvPr id="11267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279900" cy="5000625"/>
          </a:xfrm>
        </p:spPr>
        <p:txBody>
          <a:bodyPr/>
          <a:lstStyle/>
          <a:p>
            <a:r>
              <a:rPr lang="nl-BE" dirty="0" smtClean="0"/>
              <a:t>Student</a:t>
            </a:r>
          </a:p>
          <a:p>
            <a:r>
              <a:rPr lang="nl-BE" dirty="0" smtClean="0"/>
              <a:t>Nurses</a:t>
            </a:r>
          </a:p>
        </p:txBody>
      </p:sp>
      <p:sp>
        <p:nvSpPr>
          <p:cNvPr id="11268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smtClean="0"/>
              <a:t> - </a:t>
            </a:r>
          </a:p>
        </p:txBody>
      </p:sp>
      <p:pic>
        <p:nvPicPr>
          <p:cNvPr id="11269" name="Picture 9" descr="SDC1094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2781300"/>
            <a:ext cx="4281487" cy="3211513"/>
          </a:xfrm>
        </p:spPr>
      </p:pic>
    </p:spTree>
    <p:extLst>
      <p:ext uri="{BB962C8B-B14F-4D97-AF65-F5344CB8AC3E}">
        <p14:creationId xmlns:p14="http://schemas.microsoft.com/office/powerpoint/2010/main" val="308232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781050" y="6423025"/>
            <a:ext cx="6121400" cy="246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smtClean="0"/>
              <a:t> - 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6237288"/>
            <a:ext cx="4392612" cy="385762"/>
          </a:xfrm>
        </p:spPr>
        <p:txBody>
          <a:bodyPr>
            <a:normAutofit fontScale="40000" lnSpcReduction="20000"/>
          </a:bodyPr>
          <a:lstStyle/>
          <a:p>
            <a:r>
              <a:rPr lang="nl-BE" smtClean="0"/>
              <a:t> Sint-Niklaas</a:t>
            </a:r>
            <a:endParaRPr lang="nl-NL" smtClean="0"/>
          </a:p>
        </p:txBody>
      </p:sp>
      <p:pic>
        <p:nvPicPr>
          <p:cNvPr id="3077" name="Picture 12" descr="SDC1092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759"/>
            <a:ext cx="9174786" cy="6620291"/>
          </a:xfr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5886" y="141667"/>
            <a:ext cx="7772400" cy="921029"/>
          </a:xfrm>
        </p:spPr>
        <p:txBody>
          <a:bodyPr/>
          <a:lstStyle/>
          <a:p>
            <a:r>
              <a:rPr lang="nl-BE" dirty="0" err="1" smtClean="0">
                <a:solidFill>
                  <a:schemeClr val="tx1"/>
                </a:solidFill>
              </a:rPr>
              <a:t>Work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place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learning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95887" y="5254580"/>
            <a:ext cx="8095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/>
              <a:t>AZ </a:t>
            </a:r>
            <a:r>
              <a:rPr lang="nl-BE" sz="4000" dirty="0" err="1" smtClean="0"/>
              <a:t>Nikolaas</a:t>
            </a:r>
            <a:r>
              <a:rPr lang="nl-BE" sz="4000" dirty="0" smtClean="0"/>
              <a:t>: V1 &amp; V3</a:t>
            </a:r>
          </a:p>
          <a:p>
            <a:r>
              <a:rPr lang="nl-BE" sz="4000" dirty="0" smtClean="0"/>
              <a:t>WZC De </a:t>
            </a:r>
            <a:r>
              <a:rPr lang="nl-BE" sz="4000" dirty="0" err="1" smtClean="0"/>
              <a:t>Spoele</a:t>
            </a:r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244234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>
          <a:xfrm>
            <a:off x="657948" y="442420"/>
            <a:ext cx="802885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 </a:t>
            </a:r>
            <a:r>
              <a:rPr lang="en-US" dirty="0"/>
              <a:t>what extent </a:t>
            </a:r>
            <a:r>
              <a:rPr lang="en-US" dirty="0" smtClean="0"/>
              <a:t>is work </a:t>
            </a:r>
            <a:r>
              <a:rPr lang="en-US" dirty="0"/>
              <a:t>place </a:t>
            </a:r>
            <a:r>
              <a:rPr lang="en-US" dirty="0" smtClean="0"/>
              <a:t>learning an </a:t>
            </a:r>
            <a:r>
              <a:rPr lang="en-US" dirty="0"/>
              <a:t>added value for the students?</a:t>
            </a:r>
            <a:endParaRPr lang="nl-BE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7948" y="1918952"/>
            <a:ext cx="8028852" cy="4748429"/>
          </a:xfrm>
        </p:spPr>
        <p:txBody>
          <a:bodyPr>
            <a:normAutofit fontScale="47500" lnSpcReduction="20000"/>
          </a:bodyPr>
          <a:lstStyle/>
          <a:p>
            <a:pPr marL="457200" indent="-457200">
              <a:buFontTx/>
              <a:buChar char="-"/>
              <a:defRPr/>
            </a:pPr>
            <a:r>
              <a:rPr lang="en-US" dirty="0" smtClean="0"/>
              <a:t>Students indicate that they have a </a:t>
            </a:r>
            <a:r>
              <a:rPr lang="en-US" dirty="0"/>
              <a:t>better view on the responsibilities and the total package of </a:t>
            </a:r>
            <a:r>
              <a:rPr lang="en-US" dirty="0" smtClean="0"/>
              <a:t>tasks</a:t>
            </a:r>
          </a:p>
          <a:p>
            <a:pPr marL="457200" indent="-457200">
              <a:buFontTx/>
              <a:buChar char="-"/>
              <a:defRPr/>
            </a:pPr>
            <a:r>
              <a:rPr lang="en-US" dirty="0" smtClean="0"/>
              <a:t>Students indicate that they learn to plan the care giving task: they learn to set priorities, to have an overview about the care. Students indicate that they don’t do any of these task at an ordinary internship</a:t>
            </a:r>
          </a:p>
          <a:p>
            <a:pPr marL="457200" indent="-457200">
              <a:buFontTx/>
              <a:buChar char="-"/>
              <a:defRPr/>
            </a:pPr>
            <a:r>
              <a:rPr lang="en-US" dirty="0" smtClean="0"/>
              <a:t>Students </a:t>
            </a:r>
            <a:r>
              <a:rPr lang="en-US" dirty="0"/>
              <a:t>are initiated in the administrative tasks of a </a:t>
            </a:r>
            <a:r>
              <a:rPr lang="en-US" dirty="0" smtClean="0"/>
              <a:t>nurse</a:t>
            </a:r>
          </a:p>
          <a:p>
            <a:pPr marL="457200" indent="-457200">
              <a:buFontTx/>
              <a:buChar char="-"/>
              <a:defRPr/>
            </a:pPr>
            <a:r>
              <a:rPr lang="en-US" dirty="0" smtClean="0"/>
              <a:t>Student learn be independent, </a:t>
            </a:r>
            <a:r>
              <a:rPr lang="en-US" dirty="0"/>
              <a:t>to take responsibility and get more </a:t>
            </a:r>
            <a:r>
              <a:rPr lang="en-US" dirty="0" smtClean="0"/>
              <a:t>confidence</a:t>
            </a:r>
          </a:p>
          <a:p>
            <a:pPr marL="457200" indent="-457200">
              <a:buFontTx/>
              <a:buChar char="-"/>
              <a:defRPr/>
            </a:pPr>
            <a:r>
              <a:rPr lang="en-US" dirty="0" smtClean="0"/>
              <a:t>Students </a:t>
            </a:r>
            <a:r>
              <a:rPr lang="en-US" dirty="0"/>
              <a:t>indicate that the contact with doctors increased or improved and that they have less </a:t>
            </a:r>
            <a:r>
              <a:rPr lang="en-US" dirty="0" smtClean="0"/>
              <a:t>fear </a:t>
            </a:r>
            <a:r>
              <a:rPr lang="en-US" dirty="0"/>
              <a:t>to the medical </a:t>
            </a:r>
            <a:r>
              <a:rPr lang="en-US" dirty="0" smtClean="0"/>
              <a:t>staff, they become more professional</a:t>
            </a:r>
          </a:p>
          <a:p>
            <a:pPr marL="457200" indent="-457200">
              <a:buFontTx/>
              <a:buChar char="-"/>
              <a:defRPr/>
            </a:pPr>
            <a:r>
              <a:rPr lang="en-US" dirty="0" smtClean="0"/>
              <a:t>They’re more confident to step into the working field</a:t>
            </a:r>
          </a:p>
          <a:p>
            <a:pPr marL="457200" indent="-457200">
              <a:buFontTx/>
              <a:buChar char="-"/>
              <a:defRPr/>
            </a:pPr>
            <a:r>
              <a:rPr lang="en-US" dirty="0" smtClean="0"/>
              <a:t>Students </a:t>
            </a:r>
            <a:r>
              <a:rPr lang="en-US" dirty="0"/>
              <a:t>indicate that they get to know themselves </a:t>
            </a:r>
            <a:r>
              <a:rPr lang="en-US" dirty="0" smtClean="0"/>
              <a:t>better, they have </a:t>
            </a:r>
            <a:r>
              <a:rPr lang="en-US" dirty="0"/>
              <a:t>a better view </a:t>
            </a:r>
            <a:r>
              <a:rPr lang="en-US" dirty="0" smtClean="0"/>
              <a:t>on </a:t>
            </a:r>
            <a:r>
              <a:rPr lang="en-US" dirty="0"/>
              <a:t>their own strengths and </a:t>
            </a:r>
            <a:r>
              <a:rPr lang="en-US" dirty="0" smtClean="0"/>
              <a:t>weaknesses</a:t>
            </a:r>
          </a:p>
          <a:p>
            <a:pPr marL="457200" indent="-457200">
              <a:buFontTx/>
              <a:buChar char="-"/>
              <a:defRPr/>
            </a:pPr>
            <a:r>
              <a:rPr lang="en-US" dirty="0" smtClean="0"/>
              <a:t>The training </a:t>
            </a:r>
            <a:r>
              <a:rPr lang="en-US" dirty="0"/>
              <a:t>period will therefore hopefully </a:t>
            </a:r>
            <a:r>
              <a:rPr lang="en-US" dirty="0" smtClean="0"/>
              <a:t>pass by more smoothly</a:t>
            </a:r>
          </a:p>
          <a:p>
            <a:pPr marL="457200" indent="-457200">
              <a:buFontTx/>
              <a:buChar char="-"/>
              <a:defRPr/>
            </a:pPr>
            <a:endParaRPr lang="en-US" dirty="0" smtClean="0"/>
          </a:p>
          <a:p>
            <a:pPr marL="457200" indent="-457200">
              <a:buFontTx/>
              <a:buChar char="-"/>
              <a:defRPr/>
            </a:pPr>
            <a:r>
              <a:rPr lang="en-US" i="1" dirty="0"/>
              <a:t>Experience of ' reality ' but with enough shelter and </a:t>
            </a:r>
            <a:r>
              <a:rPr lang="en-US" i="1" dirty="0" smtClean="0"/>
              <a:t>guidance</a:t>
            </a:r>
          </a:p>
          <a:p>
            <a:pPr marL="457200" indent="-457200">
              <a:buFontTx/>
              <a:buChar char="-"/>
              <a:defRPr/>
            </a:pPr>
            <a:r>
              <a:rPr lang="en-US" i="1" dirty="0" smtClean="0"/>
              <a:t>A very </a:t>
            </a:r>
            <a:r>
              <a:rPr lang="en-US" i="1" dirty="0"/>
              <a:t>fine and informative experience, you learn more than on an ordinary internship. Good experience</a:t>
            </a:r>
            <a:br>
              <a:rPr lang="en-US" i="1" dirty="0"/>
            </a:br>
            <a:r>
              <a:rPr lang="en-US" dirty="0"/>
              <a:t/>
            </a:r>
            <a:br>
              <a:rPr lang="en-US" dirty="0"/>
            </a:br>
            <a:endParaRPr lang="nl-BE" dirty="0" smtClean="0"/>
          </a:p>
          <a:p>
            <a:pPr>
              <a:defRPr/>
            </a:pP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245825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Evaluation </a:t>
            </a:r>
            <a:r>
              <a:rPr lang="nl-BE" dirty="0" err="1" smtClean="0"/>
              <a:t>by</a:t>
            </a:r>
            <a:r>
              <a:rPr lang="nl-BE" dirty="0" smtClean="0"/>
              <a:t> nurses</a:t>
            </a:r>
          </a:p>
        </p:txBody>
      </p:sp>
      <p:sp>
        <p:nvSpPr>
          <p:cNvPr id="27651" name="Tijdelijke aanduiding voor inhoud 2"/>
          <p:cNvSpPr>
            <a:spLocks noGrp="1"/>
          </p:cNvSpPr>
          <p:nvPr>
            <p:ph idx="1"/>
          </p:nvPr>
        </p:nvSpPr>
        <p:spPr>
          <a:xfrm>
            <a:off x="657948" y="1523232"/>
            <a:ext cx="8028852" cy="4645748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Tx/>
              <a:buChar char="-"/>
            </a:pPr>
            <a:r>
              <a:rPr lang="en-US" dirty="0" smtClean="0"/>
              <a:t>Nurses evaluated the work place learning mostly as positive. They found it worth repeating!</a:t>
            </a:r>
          </a:p>
          <a:p>
            <a:pPr marL="457200" indent="-457200">
              <a:buFontTx/>
              <a:buChar char="-"/>
            </a:pPr>
            <a:r>
              <a:rPr lang="en-US" smtClean="0"/>
              <a:t>Nurses </a:t>
            </a:r>
            <a:r>
              <a:rPr lang="en-US" dirty="0"/>
              <a:t>who normally do </a:t>
            </a:r>
            <a:r>
              <a:rPr lang="en-US" dirty="0" smtClean="0"/>
              <a:t>not fulfill the role of mentor, now explored </a:t>
            </a:r>
            <a:r>
              <a:rPr lang="en-US" dirty="0"/>
              <a:t>mentorship </a:t>
            </a:r>
            <a:endParaRPr lang="en-US" dirty="0" smtClean="0"/>
          </a:p>
          <a:p>
            <a:pPr marL="457200" indent="-457200">
              <a:buFontTx/>
              <a:buChar char="-"/>
            </a:pPr>
            <a:r>
              <a:rPr lang="en-US" dirty="0"/>
              <a:t>A</a:t>
            </a:r>
            <a:r>
              <a:rPr lang="en-US" dirty="0" smtClean="0"/>
              <a:t>dded </a:t>
            </a:r>
            <a:r>
              <a:rPr lang="en-US" dirty="0"/>
              <a:t>value for </a:t>
            </a:r>
            <a:r>
              <a:rPr lang="en-US" dirty="0" smtClean="0"/>
              <a:t>the nurses</a:t>
            </a:r>
            <a:r>
              <a:rPr lang="en-US" dirty="0"/>
              <a:t>: </a:t>
            </a:r>
            <a:endParaRPr lang="en-US" dirty="0" smtClean="0"/>
          </a:p>
          <a:p>
            <a:pPr marL="727075" lvl="1" indent="-457200">
              <a:buFont typeface="Wingdings" panose="05000000000000000000" pitchFamily="2" charset="2"/>
              <a:buChar char="Ø"/>
            </a:pPr>
            <a:r>
              <a:rPr lang="en-US" dirty="0" smtClean="0"/>
              <a:t>They learned to give daily feedback and to set the given feedback negotiable</a:t>
            </a:r>
          </a:p>
          <a:p>
            <a:pPr marL="457200" indent="-457200">
              <a:buFontTx/>
              <a:buChar char="-"/>
            </a:pPr>
            <a:r>
              <a:rPr lang="en-US" dirty="0"/>
              <a:t>B</a:t>
            </a:r>
            <a:r>
              <a:rPr lang="en-US" dirty="0" smtClean="0"/>
              <a:t>ottlenecks</a:t>
            </a:r>
            <a:r>
              <a:rPr lang="en-US" dirty="0"/>
              <a:t>: </a:t>
            </a:r>
            <a:endParaRPr lang="en-US" dirty="0" smtClean="0"/>
          </a:p>
          <a:p>
            <a:pPr marL="727075" lvl="1" indent="-457200">
              <a:buFont typeface="Wingdings" panose="05000000000000000000" pitchFamily="2" charset="2"/>
              <a:buChar char="Ø"/>
            </a:pPr>
            <a:r>
              <a:rPr lang="en-US" dirty="0"/>
              <a:t>All the nurses said that they </a:t>
            </a:r>
            <a:r>
              <a:rPr lang="en-US" dirty="0" smtClean="0"/>
              <a:t>experienced </a:t>
            </a:r>
            <a:r>
              <a:rPr lang="en-US" dirty="0"/>
              <a:t>a certain pressure during the first two weeks</a:t>
            </a:r>
          </a:p>
          <a:p>
            <a:pPr marL="727075" lvl="1" indent="-457200">
              <a:buFont typeface="Wingdings" panose="05000000000000000000" pitchFamily="2" charset="2"/>
              <a:buChar char="Ø"/>
            </a:pPr>
            <a:r>
              <a:rPr lang="en-US" dirty="0"/>
              <a:t>insufficient linkage to the same nurse </a:t>
            </a:r>
          </a:p>
          <a:p>
            <a:pPr marL="727075" lvl="1" indent="-457200">
              <a:buFont typeface="Wingdings" panose="05000000000000000000" pitchFamily="2" charset="2"/>
              <a:buChar char="Ø"/>
            </a:pPr>
            <a:r>
              <a:rPr lang="en-US" dirty="0"/>
              <a:t>greater responsibility</a:t>
            </a:r>
          </a:p>
          <a:p>
            <a:endParaRPr lang="nl-BE" dirty="0" smtClean="0"/>
          </a:p>
        </p:txBody>
      </p:sp>
      <p:sp>
        <p:nvSpPr>
          <p:cNvPr id="27652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smtClean="0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132839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Conclusion</a:t>
            </a:r>
            <a:endParaRPr lang="nl-BE" dirty="0" smtClean="0"/>
          </a:p>
        </p:txBody>
      </p:sp>
      <p:sp>
        <p:nvSpPr>
          <p:cNvPr id="28675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err="1" smtClean="0"/>
              <a:t>Work</a:t>
            </a:r>
            <a:r>
              <a:rPr lang="nl-BE" dirty="0" smtClean="0"/>
              <a:t> </a:t>
            </a:r>
            <a:r>
              <a:rPr lang="nl-BE" dirty="0" err="1" smtClean="0"/>
              <a:t>place</a:t>
            </a:r>
            <a:r>
              <a:rPr lang="nl-BE" dirty="0" smtClean="0"/>
              <a:t> </a:t>
            </a:r>
            <a:r>
              <a:rPr lang="nl-BE" dirty="0" err="1" smtClean="0"/>
              <a:t>learning</a:t>
            </a:r>
            <a:r>
              <a:rPr lang="nl-BE" dirty="0" smtClean="0"/>
              <a:t> is a </a:t>
            </a:r>
            <a:r>
              <a:rPr lang="nl-BE" dirty="0" err="1" smtClean="0"/>
              <a:t>great</a:t>
            </a:r>
            <a:r>
              <a:rPr lang="nl-BE" dirty="0" smtClean="0"/>
              <a:t> investment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all</a:t>
            </a:r>
            <a:r>
              <a:rPr lang="nl-BE" dirty="0" smtClean="0"/>
              <a:t> the nurses</a:t>
            </a:r>
          </a:p>
          <a:p>
            <a:pPr lvl="1">
              <a:buFontTx/>
              <a:buNone/>
            </a:pPr>
            <a:r>
              <a:rPr lang="nl-BE" dirty="0" smtClean="0"/>
              <a:t>BUT</a:t>
            </a:r>
          </a:p>
          <a:p>
            <a:pPr>
              <a:buFontTx/>
              <a:buNone/>
            </a:pPr>
            <a:r>
              <a:rPr lang="nl-BE" dirty="0" smtClean="0"/>
              <a:t>A </a:t>
            </a:r>
            <a:r>
              <a:rPr lang="nl-BE" dirty="0" err="1" smtClean="0"/>
              <a:t>huge</a:t>
            </a:r>
            <a:r>
              <a:rPr lang="nl-BE" dirty="0" smtClean="0"/>
              <a:t> </a:t>
            </a:r>
            <a:r>
              <a:rPr lang="nl-BE" dirty="0" err="1" smtClean="0"/>
              <a:t>added</a:t>
            </a:r>
            <a:r>
              <a:rPr lang="nl-BE" dirty="0" smtClean="0"/>
              <a:t> </a:t>
            </a:r>
            <a:r>
              <a:rPr lang="nl-BE" dirty="0" err="1" smtClean="0"/>
              <a:t>value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the </a:t>
            </a:r>
            <a:r>
              <a:rPr lang="nl-BE" dirty="0" err="1" smtClean="0"/>
              <a:t>students</a:t>
            </a:r>
            <a:endParaRPr lang="nl-BE" dirty="0" smtClean="0"/>
          </a:p>
          <a:p>
            <a:pPr>
              <a:buFontTx/>
              <a:buNone/>
            </a:pPr>
            <a:endParaRPr lang="nl-BE" dirty="0" smtClean="0"/>
          </a:p>
          <a:p>
            <a:r>
              <a:rPr lang="nl-BE" dirty="0" err="1" smtClean="0"/>
              <a:t>Work</a:t>
            </a:r>
            <a:r>
              <a:rPr lang="nl-BE" dirty="0" smtClean="0"/>
              <a:t> </a:t>
            </a:r>
            <a:r>
              <a:rPr lang="nl-BE" dirty="0" err="1" smtClean="0"/>
              <a:t>place</a:t>
            </a:r>
            <a:r>
              <a:rPr lang="nl-BE" dirty="0" smtClean="0"/>
              <a:t> </a:t>
            </a:r>
            <a:r>
              <a:rPr lang="nl-BE" dirty="0" err="1" smtClean="0"/>
              <a:t>learning</a:t>
            </a:r>
            <a:r>
              <a:rPr lang="nl-BE" dirty="0" smtClean="0"/>
              <a:t> is </a:t>
            </a:r>
            <a:r>
              <a:rPr lang="nl-BE" dirty="0" err="1" smtClean="0"/>
              <a:t>always</a:t>
            </a:r>
            <a:r>
              <a:rPr lang="nl-BE" dirty="0" smtClean="0"/>
              <a:t> a pilot project. </a:t>
            </a:r>
          </a:p>
          <a:p>
            <a:r>
              <a:rPr lang="en-US" dirty="0" smtClean="0"/>
              <a:t>All </a:t>
            </a:r>
            <a:r>
              <a:rPr lang="en-US" dirty="0"/>
              <a:t>problems should always be discussed as soon as possible </a:t>
            </a:r>
            <a:r>
              <a:rPr lang="en-US" dirty="0" smtClean="0"/>
              <a:t>and then deal with them</a:t>
            </a:r>
            <a:endParaRPr lang="nl-BE" dirty="0" smtClean="0"/>
          </a:p>
        </p:txBody>
      </p:sp>
      <p:sp>
        <p:nvSpPr>
          <p:cNvPr id="28676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smtClean="0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367729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1224" y="54062"/>
            <a:ext cx="7353835" cy="6019469"/>
          </a:xfrm>
          <a:prstGeom prst="rect">
            <a:avLst/>
          </a:prstGeom>
        </p:spPr>
      </p:pic>
      <p:sp>
        <p:nvSpPr>
          <p:cNvPr id="29700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smtClean="0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263113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l-BE" dirty="0" err="1" smtClean="0"/>
              <a:t>What</a:t>
            </a:r>
            <a:r>
              <a:rPr lang="nl-BE" dirty="0" smtClean="0"/>
              <a:t> is </a:t>
            </a:r>
            <a:r>
              <a:rPr lang="nl-BE" dirty="0" err="1" smtClean="0"/>
              <a:t>work</a:t>
            </a:r>
            <a:r>
              <a:rPr lang="nl-BE" dirty="0" smtClean="0"/>
              <a:t> </a:t>
            </a:r>
            <a:r>
              <a:rPr lang="nl-BE" dirty="0" err="1" smtClean="0"/>
              <a:t>place</a:t>
            </a:r>
            <a:r>
              <a:rPr lang="nl-BE" dirty="0" smtClean="0"/>
              <a:t> </a:t>
            </a:r>
            <a:r>
              <a:rPr lang="nl-BE" dirty="0" err="1" smtClean="0"/>
              <a:t>learning</a:t>
            </a:r>
            <a:r>
              <a:rPr lang="nl-BE" dirty="0"/>
              <a:t>?</a:t>
            </a:r>
            <a:r>
              <a:rPr lang="nl-BE" dirty="0" smtClean="0"/>
              <a:t> </a:t>
            </a:r>
            <a:endParaRPr lang="nl-NL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nl-NL" sz="2400" dirty="0" smtClean="0"/>
              <a:t>It is a form of </a:t>
            </a:r>
            <a:r>
              <a:rPr lang="nl-NL" sz="2400" dirty="0" err="1" smtClean="0"/>
              <a:t>internship</a:t>
            </a:r>
            <a:r>
              <a:rPr lang="nl-NL" sz="2400" dirty="0" smtClean="0"/>
              <a:t> </a:t>
            </a:r>
            <a:r>
              <a:rPr lang="nl-NL" sz="2400" dirty="0" err="1" smtClean="0"/>
              <a:t>where</a:t>
            </a:r>
            <a:r>
              <a:rPr lang="nl-NL" sz="2400" dirty="0" smtClean="0"/>
              <a:t> a minimum of </a:t>
            </a:r>
            <a:r>
              <a:rPr lang="nl-NL" sz="2400" dirty="0" err="1" smtClean="0"/>
              <a:t>eight</a:t>
            </a:r>
            <a:r>
              <a:rPr lang="nl-NL" sz="2400" dirty="0" smtClean="0"/>
              <a:t> </a:t>
            </a:r>
            <a:r>
              <a:rPr lang="nl-NL" sz="2400" dirty="0" err="1" smtClean="0"/>
              <a:t>students</a:t>
            </a:r>
            <a:r>
              <a:rPr lang="nl-NL" sz="2400" dirty="0" smtClean="0"/>
              <a:t> </a:t>
            </a:r>
            <a:r>
              <a:rPr lang="nl-NL" sz="2400" dirty="0" smtClean="0"/>
              <a:t>do </a:t>
            </a:r>
            <a:r>
              <a:rPr lang="nl-NL" sz="2400" dirty="0" err="1" smtClean="0"/>
              <a:t>internship</a:t>
            </a:r>
            <a:r>
              <a:rPr lang="nl-NL" sz="2400" dirty="0" smtClean="0"/>
              <a:t> at the </a:t>
            </a:r>
            <a:r>
              <a:rPr lang="nl-NL" sz="2400" dirty="0" err="1" smtClean="0"/>
              <a:t>same</a:t>
            </a:r>
            <a:r>
              <a:rPr lang="nl-NL" sz="2400" dirty="0" smtClean="0"/>
              <a:t> time on the </a:t>
            </a:r>
            <a:r>
              <a:rPr lang="nl-NL" sz="2400" dirty="0" err="1" smtClean="0"/>
              <a:t>same</a:t>
            </a:r>
            <a:r>
              <a:rPr lang="nl-NL" sz="2400" dirty="0" smtClean="0"/>
              <a:t> </a:t>
            </a:r>
            <a:r>
              <a:rPr lang="nl-NL" sz="2400" dirty="0" err="1" smtClean="0"/>
              <a:t>ward</a:t>
            </a:r>
            <a:r>
              <a:rPr lang="nl-NL" sz="2400" dirty="0" smtClean="0"/>
              <a:t>. </a:t>
            </a:r>
            <a:r>
              <a:rPr lang="nl-NL" sz="2400" dirty="0" err="1" smtClean="0"/>
              <a:t>They</a:t>
            </a:r>
            <a:r>
              <a:rPr lang="nl-NL" sz="2400" dirty="0" smtClean="0"/>
              <a:t> </a:t>
            </a:r>
            <a:r>
              <a:rPr lang="nl-NL" sz="2400" dirty="0" err="1" smtClean="0"/>
              <a:t>will</a:t>
            </a:r>
            <a:r>
              <a:rPr lang="nl-NL" sz="2400" dirty="0" smtClean="0"/>
              <a:t> </a:t>
            </a:r>
            <a:r>
              <a:rPr lang="nl-NL" sz="2400" dirty="0" err="1" smtClean="0"/>
              <a:t>be</a:t>
            </a:r>
            <a:r>
              <a:rPr lang="nl-NL" sz="2400" dirty="0" smtClean="0"/>
              <a:t> </a:t>
            </a:r>
            <a:r>
              <a:rPr lang="nl-NL" sz="2400" dirty="0" err="1" smtClean="0"/>
              <a:t>coached</a:t>
            </a:r>
            <a:r>
              <a:rPr lang="nl-NL" sz="2400" dirty="0" smtClean="0"/>
              <a:t> </a:t>
            </a:r>
            <a:r>
              <a:rPr lang="nl-NL" sz="2400" dirty="0" err="1" smtClean="0"/>
              <a:t>by</a:t>
            </a:r>
            <a:r>
              <a:rPr lang="nl-NL" sz="2400" dirty="0" smtClean="0"/>
              <a:t> the nurses of the </a:t>
            </a:r>
            <a:r>
              <a:rPr lang="nl-NL" sz="2400" dirty="0" err="1" smtClean="0"/>
              <a:t>ward</a:t>
            </a:r>
            <a:r>
              <a:rPr lang="nl-NL" sz="2400" dirty="0" smtClean="0"/>
              <a:t>. </a:t>
            </a:r>
            <a:r>
              <a:rPr lang="en-US" sz="2400" dirty="0"/>
              <a:t>The educational institution and work </a:t>
            </a:r>
            <a:r>
              <a:rPr lang="en-US" sz="2400" dirty="0" smtClean="0"/>
              <a:t>organization </a:t>
            </a:r>
            <a:r>
              <a:rPr lang="en-US" sz="2400" dirty="0"/>
              <a:t>together give </a:t>
            </a:r>
            <a:r>
              <a:rPr lang="en-US" sz="2400" dirty="0" smtClean="0"/>
              <a:t>form to the </a:t>
            </a:r>
            <a:r>
              <a:rPr lang="en-US" sz="2400" dirty="0"/>
              <a:t>guidance of </a:t>
            </a:r>
            <a:r>
              <a:rPr lang="en-US" sz="2400" dirty="0" smtClean="0"/>
              <a:t>students. </a:t>
            </a:r>
            <a:r>
              <a:rPr lang="en-US" sz="2400" dirty="0" smtClean="0"/>
              <a:t>They </a:t>
            </a:r>
            <a:r>
              <a:rPr lang="en-US" sz="2400" dirty="0"/>
              <a:t>are taught and supervised according to the principles of skills-based learning: responsibility for the own learning process in practice, </a:t>
            </a:r>
            <a:r>
              <a:rPr lang="en-US" sz="2400" dirty="0" smtClean="0"/>
              <a:t>learn in team and being coached</a:t>
            </a:r>
          </a:p>
          <a:p>
            <a:pPr>
              <a:lnSpc>
                <a:spcPct val="80000"/>
              </a:lnSpc>
            </a:pPr>
            <a:endParaRPr lang="nl-BE" sz="2400" dirty="0" smtClean="0"/>
          </a:p>
          <a:p>
            <a:pPr>
              <a:lnSpc>
                <a:spcPct val="80000"/>
              </a:lnSpc>
            </a:pPr>
            <a:r>
              <a:rPr lang="nl-BE" sz="2400" dirty="0" smtClean="0"/>
              <a:t>According </a:t>
            </a:r>
            <a:r>
              <a:rPr lang="nl-BE" sz="2400" dirty="0" err="1" smtClean="0"/>
              <a:t>to</a:t>
            </a:r>
            <a:r>
              <a:rPr lang="nl-BE" sz="2400" dirty="0" smtClean="0"/>
              <a:t> </a:t>
            </a:r>
            <a:r>
              <a:rPr lang="nl-BE" sz="2400" dirty="0" err="1" smtClean="0"/>
              <a:t>Borkus</a:t>
            </a:r>
            <a:r>
              <a:rPr lang="nl-BE" sz="2400" dirty="0" smtClean="0"/>
              <a:t> &amp; </a:t>
            </a:r>
            <a:r>
              <a:rPr lang="nl-BE" sz="2400" dirty="0" err="1" smtClean="0"/>
              <a:t>Hekkert</a:t>
            </a:r>
            <a:r>
              <a:rPr lang="nl-BE" sz="2400" dirty="0" smtClean="0"/>
              <a:t> (2005) </a:t>
            </a:r>
            <a:r>
              <a:rPr lang="nl-BE" sz="2400" dirty="0" err="1" smtClean="0"/>
              <a:t>work</a:t>
            </a:r>
            <a:r>
              <a:rPr lang="nl-BE" sz="2400" dirty="0" smtClean="0"/>
              <a:t> </a:t>
            </a:r>
            <a:r>
              <a:rPr lang="nl-BE" sz="2400" dirty="0" err="1" smtClean="0"/>
              <a:t>place</a:t>
            </a:r>
            <a:r>
              <a:rPr lang="nl-BE" sz="2400" dirty="0" smtClean="0"/>
              <a:t> </a:t>
            </a:r>
            <a:r>
              <a:rPr lang="nl-BE" sz="2400" dirty="0" err="1" smtClean="0"/>
              <a:t>learning</a:t>
            </a:r>
            <a:r>
              <a:rPr lang="nl-BE" sz="2400" dirty="0" smtClean="0"/>
              <a:t> </a:t>
            </a:r>
            <a:r>
              <a:rPr lang="nl-BE" sz="2400" dirty="0" err="1" smtClean="0"/>
              <a:t>will</a:t>
            </a:r>
            <a:r>
              <a:rPr lang="nl-BE" sz="2400" dirty="0" smtClean="0"/>
              <a:t> take </a:t>
            </a:r>
            <a:r>
              <a:rPr lang="nl-BE" sz="2400" dirty="0" err="1" smtClean="0"/>
              <a:t>place</a:t>
            </a:r>
            <a:r>
              <a:rPr lang="nl-BE" sz="2400" dirty="0" smtClean="0"/>
              <a:t> </a:t>
            </a:r>
            <a:r>
              <a:rPr lang="nl-BE" sz="2400" dirty="0" err="1" smtClean="0"/>
              <a:t>when</a:t>
            </a:r>
            <a:r>
              <a:rPr lang="nl-BE" sz="2400" dirty="0" smtClean="0"/>
              <a:t> a </a:t>
            </a:r>
            <a:r>
              <a:rPr lang="en-US" sz="2400" dirty="0" smtClean="0"/>
              <a:t>part </a:t>
            </a:r>
            <a:r>
              <a:rPr lang="en-US" sz="2400" dirty="0"/>
              <a:t>of the </a:t>
            </a:r>
            <a:r>
              <a:rPr lang="en-US" sz="2400" dirty="0" smtClean="0"/>
              <a:t>nursing department of </a:t>
            </a:r>
            <a:r>
              <a:rPr lang="en-US" sz="2400" dirty="0"/>
              <a:t>the hospital is acquired by students. Students are responsible for the running of </a:t>
            </a:r>
            <a:r>
              <a:rPr lang="en-US" sz="2400" dirty="0" smtClean="0"/>
              <a:t>the ward.</a:t>
            </a:r>
            <a:endParaRPr lang="nl-NL" sz="2400" dirty="0" smtClean="0"/>
          </a:p>
        </p:txBody>
      </p:sp>
    </p:spTree>
    <p:extLst>
      <p:ext uri="{BB962C8B-B14F-4D97-AF65-F5344CB8AC3E}">
        <p14:creationId xmlns:p14="http://schemas.microsoft.com/office/powerpoint/2010/main" val="199300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smtClean="0"/>
              <a:t>Anno 2008</a:t>
            </a:r>
            <a:endParaRPr lang="nl-NL" smtClean="0"/>
          </a:p>
        </p:txBody>
      </p:sp>
      <p:sp>
        <p:nvSpPr>
          <p:cNvPr id="5123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When we evaluated </a:t>
            </a:r>
            <a:r>
              <a:rPr lang="en-US" sz="2400" dirty="0" smtClean="0"/>
              <a:t>in 2008 our concept of internship we </a:t>
            </a:r>
            <a:r>
              <a:rPr lang="en-US" sz="2400" dirty="0"/>
              <a:t>saw that students </a:t>
            </a:r>
            <a:r>
              <a:rPr lang="en-US" sz="2400" dirty="0" smtClean="0"/>
              <a:t>always are under </a:t>
            </a:r>
            <a:r>
              <a:rPr lang="en-US" sz="2400" dirty="0"/>
              <a:t>the direct supervision of a </a:t>
            </a:r>
            <a:r>
              <a:rPr lang="en-US" sz="2400" dirty="0" smtClean="0"/>
              <a:t>nurse. Besides that we noted that certain important competences weren’t enough developed. These competences are necessary to get started in the working field. </a:t>
            </a:r>
            <a:r>
              <a:rPr lang="en-US" sz="2500" dirty="0"/>
              <a:t>A</a:t>
            </a:r>
            <a:r>
              <a:rPr lang="en-US" sz="2500" dirty="0" smtClean="0"/>
              <a:t>lso </a:t>
            </a:r>
            <a:r>
              <a:rPr lang="en-US" sz="2500" dirty="0"/>
              <a:t>the </a:t>
            </a:r>
            <a:r>
              <a:rPr lang="en-US" sz="2500" dirty="0" smtClean="0"/>
              <a:t>working field </a:t>
            </a:r>
            <a:r>
              <a:rPr lang="en-US" sz="2500" dirty="0"/>
              <a:t>indicated that these competences are missing at many novice nurses, while the base must be present when the student </a:t>
            </a:r>
            <a:r>
              <a:rPr lang="en-US" sz="2500" dirty="0" smtClean="0"/>
              <a:t>gets in the working field.</a:t>
            </a:r>
          </a:p>
          <a:p>
            <a:pPr>
              <a:lnSpc>
                <a:spcPct val="90000"/>
              </a:lnSpc>
            </a:pPr>
            <a:endParaRPr lang="en-US" sz="2500" dirty="0"/>
          </a:p>
          <a:p>
            <a:pPr>
              <a:lnSpc>
                <a:spcPct val="90000"/>
              </a:lnSpc>
            </a:pPr>
            <a:r>
              <a:rPr lang="en-US" sz="2500" dirty="0" smtClean="0"/>
              <a:t>Missing competences: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en-US" sz="2400" dirty="0" smtClean="0"/>
              <a:t>Set priorities</a:t>
            </a:r>
            <a:endParaRPr lang="en-US" sz="2400" dirty="0"/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nl-BE" sz="2400" dirty="0" err="1"/>
              <a:t>Administrative</a:t>
            </a:r>
            <a:r>
              <a:rPr lang="nl-BE" sz="2000" dirty="0"/>
              <a:t> </a:t>
            </a:r>
            <a:r>
              <a:rPr lang="nl-BE" sz="2400" dirty="0" err="1"/>
              <a:t>tasks</a:t>
            </a:r>
            <a:endParaRPr lang="nl-NL" sz="2400" dirty="0"/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en-US" sz="2400" dirty="0" smtClean="0"/>
              <a:t>Hospitalization/discharge/transfer 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en-US" sz="2400" dirty="0" smtClean="0"/>
              <a:t>Work organization 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en-US" sz="2400" dirty="0" smtClean="0"/>
              <a:t>Interdisciplinary </a:t>
            </a:r>
            <a:r>
              <a:rPr lang="en-US" sz="2400" dirty="0"/>
              <a:t>communication </a:t>
            </a:r>
            <a:endParaRPr lang="en-US" sz="2400" dirty="0" smtClean="0"/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en-US" sz="2400" dirty="0"/>
              <a:t>Briefing </a:t>
            </a:r>
            <a:endParaRPr lang="en-US" sz="2400" dirty="0" smtClean="0"/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en-US" sz="2400" dirty="0" smtClean="0"/>
              <a:t>leadership </a:t>
            </a:r>
          </a:p>
        </p:txBody>
      </p:sp>
    </p:spTree>
    <p:extLst>
      <p:ext uri="{BB962C8B-B14F-4D97-AF65-F5344CB8AC3E}">
        <p14:creationId xmlns:p14="http://schemas.microsoft.com/office/powerpoint/2010/main" val="253961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nl-BE" sz="4000" dirty="0" smtClean="0"/>
              <a:t>2012-2013: project </a:t>
            </a:r>
            <a:r>
              <a:rPr lang="nl-BE" sz="4000" dirty="0" err="1" smtClean="0"/>
              <a:t>work</a:t>
            </a:r>
            <a:r>
              <a:rPr lang="nl-BE" sz="4000" dirty="0" smtClean="0"/>
              <a:t> </a:t>
            </a:r>
            <a:r>
              <a:rPr lang="nl-BE" sz="4000" dirty="0" err="1" smtClean="0"/>
              <a:t>place</a:t>
            </a:r>
            <a:r>
              <a:rPr lang="nl-BE" sz="4000" dirty="0" smtClean="0"/>
              <a:t> </a:t>
            </a:r>
            <a:r>
              <a:rPr lang="nl-BE" sz="4000" dirty="0" err="1" smtClean="0"/>
              <a:t>learning</a:t>
            </a:r>
            <a:endParaRPr lang="nl-NL" sz="4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27842"/>
            <a:ext cx="8229600" cy="5187258"/>
          </a:xfrm>
        </p:spPr>
        <p:txBody>
          <a:bodyPr>
            <a:normAutofit/>
          </a:bodyPr>
          <a:lstStyle/>
          <a:p>
            <a:pPr marL="457200" indent="-457200" eaLnBrk="1" hangingPunct="1">
              <a:buFontTx/>
              <a:buChar char="-"/>
            </a:pPr>
            <a:r>
              <a:rPr lang="nl-BE" dirty="0" smtClean="0"/>
              <a:t>First </a:t>
            </a:r>
            <a:r>
              <a:rPr lang="nl-BE" dirty="0" err="1" smtClean="0"/>
              <a:t>experience</a:t>
            </a:r>
            <a:r>
              <a:rPr lang="nl-BE" dirty="0" smtClean="0"/>
              <a:t>: 2009-2010: I2 (</a:t>
            </a:r>
            <a:r>
              <a:rPr lang="nl-BE" dirty="0" err="1" smtClean="0"/>
              <a:t>neurological</a:t>
            </a:r>
            <a:r>
              <a:rPr lang="nl-BE" dirty="0" smtClean="0"/>
              <a:t> </a:t>
            </a:r>
            <a:r>
              <a:rPr lang="nl-BE" dirty="0" err="1" smtClean="0"/>
              <a:t>ward</a:t>
            </a:r>
            <a:r>
              <a:rPr lang="nl-BE" dirty="0" smtClean="0"/>
              <a:t>)</a:t>
            </a:r>
            <a:endParaRPr lang="nl-BE" dirty="0"/>
          </a:p>
          <a:p>
            <a:pPr marL="457200" indent="-457200" eaLnBrk="1" hangingPunct="1">
              <a:buFontTx/>
              <a:buChar char="-"/>
            </a:pPr>
            <a:r>
              <a:rPr lang="nl-BE" dirty="0" smtClean="0"/>
              <a:t>Second </a:t>
            </a:r>
            <a:r>
              <a:rPr lang="nl-BE" dirty="0" err="1" smtClean="0"/>
              <a:t>experience</a:t>
            </a:r>
            <a:r>
              <a:rPr lang="nl-BE" dirty="0" smtClean="0"/>
              <a:t>: 2011 – 2012: V3 (</a:t>
            </a:r>
            <a:r>
              <a:rPr lang="nl-BE" dirty="0" err="1" smtClean="0"/>
              <a:t>geriatric</a:t>
            </a:r>
            <a:r>
              <a:rPr lang="nl-BE" dirty="0" smtClean="0"/>
              <a:t> </a:t>
            </a:r>
            <a:r>
              <a:rPr lang="nl-BE" dirty="0" err="1" smtClean="0"/>
              <a:t>ward</a:t>
            </a:r>
            <a:r>
              <a:rPr lang="nl-BE" dirty="0" smtClean="0"/>
              <a:t>)</a:t>
            </a:r>
            <a:endParaRPr lang="nl-BE" dirty="0"/>
          </a:p>
          <a:p>
            <a:pPr marL="457200" indent="-457200" eaLnBrk="1" hangingPunct="1">
              <a:buFontTx/>
              <a:buChar char="-"/>
            </a:pPr>
            <a:r>
              <a:rPr lang="nl-BE" dirty="0" err="1" smtClean="0"/>
              <a:t>Third</a:t>
            </a:r>
            <a:r>
              <a:rPr lang="nl-BE" dirty="0" smtClean="0"/>
              <a:t> </a:t>
            </a:r>
            <a:r>
              <a:rPr lang="nl-BE" dirty="0" err="1" smtClean="0"/>
              <a:t>experience</a:t>
            </a:r>
            <a:r>
              <a:rPr lang="nl-BE" dirty="0" smtClean="0"/>
              <a:t>: 2012 – 2013: V1 (</a:t>
            </a:r>
            <a:r>
              <a:rPr lang="nl-BE" dirty="0" err="1" smtClean="0"/>
              <a:t>geriatric</a:t>
            </a:r>
            <a:r>
              <a:rPr lang="nl-BE" dirty="0" smtClean="0"/>
              <a:t> </a:t>
            </a:r>
            <a:r>
              <a:rPr lang="nl-BE" dirty="0" err="1" smtClean="0"/>
              <a:t>ward</a:t>
            </a:r>
            <a:r>
              <a:rPr lang="nl-BE" dirty="0" smtClean="0"/>
              <a:t>)</a:t>
            </a:r>
          </a:p>
          <a:p>
            <a:pPr marL="457200" indent="-457200" eaLnBrk="1" hangingPunct="1">
              <a:buFontTx/>
              <a:buChar char="-"/>
            </a:pPr>
            <a:r>
              <a:rPr lang="nl-BE" dirty="0" err="1" smtClean="0"/>
              <a:t>Fourth</a:t>
            </a:r>
            <a:r>
              <a:rPr lang="nl-BE" dirty="0" smtClean="0"/>
              <a:t> </a:t>
            </a:r>
            <a:r>
              <a:rPr lang="nl-BE" dirty="0" err="1" smtClean="0"/>
              <a:t>experience</a:t>
            </a:r>
            <a:r>
              <a:rPr lang="nl-BE" dirty="0" smtClean="0"/>
              <a:t>: 2013 – 2014: </a:t>
            </a:r>
          </a:p>
          <a:p>
            <a:pPr eaLnBrk="1" hangingPunct="1"/>
            <a:r>
              <a:rPr lang="nl-BE" dirty="0"/>
              <a:t>	</a:t>
            </a:r>
            <a:r>
              <a:rPr lang="nl-BE" dirty="0" smtClean="0"/>
              <a:t>V1, </a:t>
            </a:r>
            <a:r>
              <a:rPr lang="nl-BE" dirty="0" smtClean="0"/>
              <a:t>V3 </a:t>
            </a:r>
            <a:r>
              <a:rPr lang="nl-BE" dirty="0" smtClean="0"/>
              <a:t>&amp; WZC De </a:t>
            </a:r>
            <a:r>
              <a:rPr lang="nl-BE" dirty="0" err="1" smtClean="0"/>
              <a:t>Spoele</a:t>
            </a: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184469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57948" y="746974"/>
            <a:ext cx="8028852" cy="356071"/>
          </a:xfrm>
        </p:spPr>
        <p:txBody>
          <a:bodyPr>
            <a:normAutofit fontScale="90000"/>
          </a:bodyPr>
          <a:lstStyle/>
          <a:p>
            <a:r>
              <a:rPr lang="nl-BE" dirty="0" err="1" smtClean="0"/>
              <a:t>Characteristics</a:t>
            </a:r>
            <a:r>
              <a:rPr lang="nl-BE" dirty="0" smtClean="0"/>
              <a:t> </a:t>
            </a:r>
            <a:r>
              <a:rPr lang="nl-BE" dirty="0" err="1" smtClean="0"/>
              <a:t>work</a:t>
            </a:r>
            <a:r>
              <a:rPr lang="nl-BE" dirty="0" smtClean="0"/>
              <a:t> </a:t>
            </a:r>
            <a:r>
              <a:rPr lang="nl-BE" dirty="0" err="1" smtClean="0"/>
              <a:t>place</a:t>
            </a:r>
            <a:r>
              <a:rPr lang="nl-BE" dirty="0" smtClean="0"/>
              <a:t> </a:t>
            </a:r>
            <a:r>
              <a:rPr lang="nl-BE" dirty="0" err="1" smtClean="0"/>
              <a:t>learning</a:t>
            </a:r>
            <a:r>
              <a:rPr lang="nl-BE" dirty="0"/>
              <a:t/>
            </a:r>
            <a:br>
              <a:rPr lang="nl-BE" dirty="0"/>
            </a:br>
            <a:r>
              <a:rPr lang="nl-BE" dirty="0"/>
              <a:t> </a:t>
            </a:r>
            <a:endParaRPr lang="nl-NL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7948" y="1103045"/>
            <a:ext cx="8028852" cy="504017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nl-BE" sz="3200" dirty="0" err="1" smtClean="0"/>
              <a:t>Number</a:t>
            </a:r>
            <a:r>
              <a:rPr lang="nl-BE" sz="3200" dirty="0" smtClean="0"/>
              <a:t> </a:t>
            </a:r>
            <a:r>
              <a:rPr lang="nl-BE" sz="3200" dirty="0"/>
              <a:t>of </a:t>
            </a:r>
            <a:r>
              <a:rPr lang="nl-BE" sz="3200" dirty="0" err="1" smtClean="0"/>
              <a:t>participants</a:t>
            </a:r>
            <a:r>
              <a:rPr lang="nl-BE" sz="3200" dirty="0" smtClean="0"/>
              <a:t>: minimum 10 – maximum 18</a:t>
            </a:r>
          </a:p>
          <a:p>
            <a:pPr eaLnBrk="1" hangingPunct="1">
              <a:lnSpc>
                <a:spcPct val="90000"/>
              </a:lnSpc>
            </a:pPr>
            <a:r>
              <a:rPr lang="nl-BE" sz="3200" dirty="0" err="1" smtClean="0"/>
              <a:t>Main</a:t>
            </a:r>
            <a:r>
              <a:rPr lang="nl-BE" sz="3200" dirty="0" smtClean="0"/>
              <a:t> goal: </a:t>
            </a:r>
            <a:r>
              <a:rPr lang="nl-BE" sz="3200" dirty="0" err="1" smtClean="0"/>
              <a:t>provision</a:t>
            </a:r>
            <a:r>
              <a:rPr lang="nl-BE" sz="3200" dirty="0" smtClean="0"/>
              <a:t> of care </a:t>
            </a:r>
            <a:r>
              <a:rPr lang="nl-BE" sz="3200" dirty="0" err="1" smtClean="0"/>
              <a:t>and</a:t>
            </a:r>
            <a:r>
              <a:rPr lang="nl-BE" sz="3200" dirty="0" smtClean="0"/>
              <a:t> training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en-US" sz="3200" dirty="0" smtClean="0"/>
              <a:t>The </a:t>
            </a:r>
            <a:r>
              <a:rPr lang="en-US" sz="3200" dirty="0"/>
              <a:t>design of the guidance should be done by both partners. Both the institution as the </a:t>
            </a:r>
            <a:r>
              <a:rPr lang="en-US" sz="3200" dirty="0" smtClean="0"/>
              <a:t>nursing education should </a:t>
            </a:r>
            <a:r>
              <a:rPr lang="en-US" sz="3200" dirty="0"/>
              <a:t>invest in the guidance of both the students and the </a:t>
            </a:r>
            <a:r>
              <a:rPr lang="en-US" sz="3200" dirty="0" smtClean="0"/>
              <a:t>nurses.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en-US" sz="3200" dirty="0" smtClean="0"/>
              <a:t>Supervision </a:t>
            </a:r>
            <a:r>
              <a:rPr lang="en-US" sz="3200" dirty="0"/>
              <a:t>and </a:t>
            </a:r>
            <a:r>
              <a:rPr lang="en-US" sz="3200" dirty="0" err="1"/>
              <a:t>intervision</a:t>
            </a:r>
            <a:r>
              <a:rPr lang="en-US" sz="3200" dirty="0"/>
              <a:t> on the </a:t>
            </a:r>
            <a:r>
              <a:rPr lang="en-US" sz="3200" dirty="0" smtClean="0"/>
              <a:t>workplace </a:t>
            </a:r>
            <a:r>
              <a:rPr lang="en-US" sz="3200" dirty="0"/>
              <a:t>by the </a:t>
            </a:r>
            <a:r>
              <a:rPr lang="en-US" sz="3200" dirty="0" smtClean="0"/>
              <a:t>teacher</a:t>
            </a:r>
            <a:endParaRPr lang="nl-BE" sz="3200" dirty="0"/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en-US" sz="3200" dirty="0"/>
              <a:t>learning in a team from the principles of skills-based learning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en-US" sz="3200" dirty="0" smtClean="0"/>
              <a:t>Working </a:t>
            </a:r>
            <a:r>
              <a:rPr lang="en-US" sz="3200" dirty="0"/>
              <a:t>towards an independent function with corresponding responsibilities</a:t>
            </a:r>
            <a:r>
              <a:rPr lang="en-US" sz="2800" dirty="0"/>
              <a:t/>
            </a:r>
            <a:br>
              <a:rPr lang="en-US" sz="2800" dirty="0"/>
            </a:br>
            <a:endParaRPr lang="nl-BE" sz="2800" dirty="0"/>
          </a:p>
          <a:p>
            <a:pPr eaLnBrk="1" hangingPunct="1">
              <a:lnSpc>
                <a:spcPct val="90000"/>
              </a:lnSpc>
            </a:pPr>
            <a:endParaRPr lang="nl-NL" sz="2800" dirty="0" smtClean="0"/>
          </a:p>
        </p:txBody>
      </p:sp>
    </p:spTree>
    <p:extLst>
      <p:ext uri="{BB962C8B-B14F-4D97-AF65-F5344CB8AC3E}">
        <p14:creationId xmlns:p14="http://schemas.microsoft.com/office/powerpoint/2010/main" val="73299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l-BE" dirty="0" err="1" smtClean="0"/>
              <a:t>Objectives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results</a:t>
            </a:r>
            <a:endParaRPr lang="nl-NL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en-US" sz="2800" dirty="0" smtClean="0"/>
              <a:t>Creation </a:t>
            </a:r>
            <a:r>
              <a:rPr lang="en-US" sz="2800" dirty="0"/>
              <a:t>of </a:t>
            </a:r>
            <a:r>
              <a:rPr lang="en-US" sz="2800" dirty="0" smtClean="0"/>
              <a:t>an additional </a:t>
            </a:r>
            <a:r>
              <a:rPr lang="en-US" sz="2800" dirty="0"/>
              <a:t>training space for </a:t>
            </a:r>
            <a:r>
              <a:rPr lang="en-US" sz="2800" dirty="0" smtClean="0"/>
              <a:t>students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en-US" sz="2800" dirty="0"/>
              <a:t>I</a:t>
            </a:r>
            <a:r>
              <a:rPr lang="en-US" sz="2800" dirty="0" smtClean="0"/>
              <a:t>mproving </a:t>
            </a:r>
            <a:r>
              <a:rPr lang="en-US" sz="2800" dirty="0"/>
              <a:t>the integration between theory and practice </a:t>
            </a:r>
            <a:endParaRPr lang="en-US" sz="2800" dirty="0" smtClean="0"/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en-US" sz="2800" dirty="0"/>
              <a:t>S</a:t>
            </a:r>
            <a:r>
              <a:rPr lang="en-US" sz="2800" dirty="0" smtClean="0"/>
              <a:t>etting </a:t>
            </a:r>
            <a:r>
              <a:rPr lang="en-US" sz="2800" dirty="0"/>
              <a:t>up </a:t>
            </a:r>
            <a:r>
              <a:rPr lang="en-US" sz="2800" dirty="0" smtClean="0"/>
              <a:t>an expert nursing department </a:t>
            </a:r>
            <a:r>
              <a:rPr lang="en-US" sz="2800" dirty="0"/>
              <a:t>in the field of student </a:t>
            </a:r>
            <a:r>
              <a:rPr lang="en-US" sz="2800" dirty="0" smtClean="0"/>
              <a:t>guidance and coaching</a:t>
            </a:r>
            <a:endParaRPr lang="en-US" sz="2800" dirty="0" smtClean="0"/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en-US" sz="2800" dirty="0"/>
              <a:t>I</a:t>
            </a:r>
            <a:r>
              <a:rPr lang="en-US" sz="2800" dirty="0" smtClean="0"/>
              <a:t>ncreasing the production </a:t>
            </a:r>
            <a:r>
              <a:rPr lang="en-US" sz="2800" dirty="0"/>
              <a:t>by expanding spare </a:t>
            </a:r>
            <a:r>
              <a:rPr lang="en-US" sz="2800" dirty="0" smtClean="0"/>
              <a:t>capacity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en-US" sz="2800" dirty="0" smtClean="0"/>
              <a:t>Improve the quality of the services</a:t>
            </a:r>
            <a:endParaRPr lang="nl-BE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l-BE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l-BE" sz="2800" dirty="0" smtClean="0"/>
          </a:p>
          <a:p>
            <a:pPr eaLnBrk="1" hangingPunct="1">
              <a:lnSpc>
                <a:spcPct val="90000"/>
              </a:lnSpc>
            </a:pPr>
            <a:endParaRPr lang="nl-NL" sz="2800" dirty="0" smtClean="0"/>
          </a:p>
        </p:txBody>
      </p:sp>
    </p:spTree>
    <p:extLst>
      <p:ext uri="{BB962C8B-B14F-4D97-AF65-F5344CB8AC3E}">
        <p14:creationId xmlns:p14="http://schemas.microsoft.com/office/powerpoint/2010/main" val="254605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4000" dirty="0" err="1" smtClean="0"/>
              <a:t>What</a:t>
            </a:r>
            <a:r>
              <a:rPr lang="nl-BE" sz="4000" dirty="0" smtClean="0"/>
              <a:t> do we </a:t>
            </a:r>
            <a:r>
              <a:rPr lang="nl-BE" sz="4000" dirty="0" err="1" smtClean="0"/>
              <a:t>expect</a:t>
            </a:r>
            <a:r>
              <a:rPr lang="nl-BE" sz="4000" dirty="0" smtClean="0"/>
              <a:t> </a:t>
            </a:r>
            <a:r>
              <a:rPr lang="nl-BE" sz="4000" dirty="0" err="1" smtClean="0"/>
              <a:t>from</a:t>
            </a:r>
            <a:r>
              <a:rPr lang="nl-BE" sz="4000" dirty="0" smtClean="0"/>
              <a:t> the </a:t>
            </a:r>
            <a:r>
              <a:rPr lang="nl-BE" sz="4000" dirty="0" err="1"/>
              <a:t>cooperative</a:t>
            </a:r>
            <a:r>
              <a:rPr lang="nl-BE" sz="4000" dirty="0"/>
              <a:t> </a:t>
            </a:r>
            <a:r>
              <a:rPr lang="nl-BE" sz="4000" dirty="0" err="1"/>
              <a:t>hospital</a:t>
            </a:r>
            <a:r>
              <a:rPr lang="nl-BE" sz="4000" dirty="0"/>
              <a:t>?</a:t>
            </a:r>
            <a:endParaRPr lang="nl-NL" sz="40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A </a:t>
            </a:r>
            <a:r>
              <a:rPr lang="nl-BE" dirty="0" err="1" smtClean="0"/>
              <a:t>motivated</a:t>
            </a:r>
            <a:r>
              <a:rPr lang="nl-BE" dirty="0" smtClean="0"/>
              <a:t> </a:t>
            </a:r>
            <a:r>
              <a:rPr lang="nl-BE" dirty="0" err="1" smtClean="0"/>
              <a:t>interdisciplinary</a:t>
            </a:r>
            <a:r>
              <a:rPr lang="nl-BE" dirty="0" smtClean="0"/>
              <a:t> team</a:t>
            </a:r>
          </a:p>
          <a:p>
            <a:pPr lvl="1"/>
            <a:r>
              <a:rPr lang="en-US" dirty="0" err="1" smtClean="0"/>
              <a:t>Enthousiastic</a:t>
            </a:r>
            <a:r>
              <a:rPr lang="en-US" dirty="0" smtClean="0"/>
              <a:t> </a:t>
            </a:r>
            <a:r>
              <a:rPr lang="en-US" dirty="0"/>
              <a:t>mentors who dare to let </a:t>
            </a:r>
            <a:r>
              <a:rPr lang="en-US" dirty="0" smtClean="0"/>
              <a:t>go the students </a:t>
            </a:r>
            <a:r>
              <a:rPr lang="en-US" dirty="0"/>
              <a:t>but also </a:t>
            </a:r>
            <a:r>
              <a:rPr lang="en-US" dirty="0" smtClean="0"/>
              <a:t>keep looking critical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doctor who is willing to </a:t>
            </a:r>
            <a:r>
              <a:rPr lang="en-US" dirty="0" smtClean="0"/>
              <a:t>go on the way with the students</a:t>
            </a:r>
          </a:p>
          <a:p>
            <a:pPr lvl="1"/>
            <a:r>
              <a:rPr lang="en-US" dirty="0" smtClean="0"/>
              <a:t>A nursing department </a:t>
            </a:r>
            <a:r>
              <a:rPr lang="en-US" dirty="0"/>
              <a:t>that gives </a:t>
            </a:r>
            <a:r>
              <a:rPr lang="en-US" dirty="0" smtClean="0"/>
              <a:t>away </a:t>
            </a:r>
            <a:r>
              <a:rPr lang="en-US" dirty="0"/>
              <a:t>his unit for 5 </a:t>
            </a:r>
            <a:r>
              <a:rPr lang="en-US" dirty="0" smtClean="0"/>
              <a:t>weeks</a:t>
            </a:r>
            <a:r>
              <a:rPr lang="en-US" dirty="0"/>
              <a:t/>
            </a:r>
            <a:br>
              <a:rPr lang="en-US" dirty="0"/>
            </a:br>
            <a:endParaRPr lang="nl-BE" dirty="0" smtClean="0"/>
          </a:p>
          <a:p>
            <a:pPr eaLnBrk="1" hangingPunct="1"/>
            <a:endParaRPr lang="nl-BE" dirty="0" smtClean="0"/>
          </a:p>
          <a:p>
            <a:pPr eaLnBrk="1" hangingPunct="1">
              <a:buFontTx/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13831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l-BE" dirty="0" err="1" smtClean="0"/>
              <a:t>Advantages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the </a:t>
            </a:r>
            <a:r>
              <a:rPr lang="nl-BE" dirty="0" err="1" smtClean="0"/>
              <a:t>hospital</a:t>
            </a:r>
            <a:endParaRPr lang="nl-NL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 eaLnBrk="1" hangingPunct="1">
              <a:buFontTx/>
              <a:buChar char="-"/>
            </a:pPr>
            <a:r>
              <a:rPr lang="nl-BE" dirty="0" err="1" smtClean="0"/>
              <a:t>After</a:t>
            </a:r>
            <a:r>
              <a:rPr lang="nl-BE" dirty="0" smtClean="0"/>
              <a:t> </a:t>
            </a:r>
            <a:r>
              <a:rPr lang="nl-BE" dirty="0" err="1" smtClean="0"/>
              <a:t>graduation</a:t>
            </a:r>
            <a:r>
              <a:rPr lang="nl-BE" dirty="0" smtClean="0"/>
              <a:t> nurses </a:t>
            </a:r>
            <a:r>
              <a:rPr lang="nl-BE" dirty="0" err="1" smtClean="0"/>
              <a:t>will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incorporated</a:t>
            </a:r>
            <a:r>
              <a:rPr lang="nl-BE" dirty="0" smtClean="0"/>
              <a:t> </a:t>
            </a:r>
            <a:r>
              <a:rPr lang="nl-BE" dirty="0" err="1" smtClean="0"/>
              <a:t>sooner</a:t>
            </a:r>
            <a:endParaRPr lang="nl-BE" dirty="0" smtClean="0"/>
          </a:p>
          <a:p>
            <a:pPr marL="457200" indent="-457200" eaLnBrk="1" hangingPunct="1">
              <a:buFontTx/>
              <a:buChar char="-"/>
            </a:pPr>
            <a:r>
              <a:rPr lang="nl-BE" dirty="0" err="1" smtClean="0"/>
              <a:t>Students</a:t>
            </a:r>
            <a:r>
              <a:rPr lang="nl-BE" dirty="0" smtClean="0"/>
              <a:t> </a:t>
            </a:r>
            <a:r>
              <a:rPr lang="nl-BE" dirty="0" err="1" smtClean="0"/>
              <a:t>will</a:t>
            </a:r>
            <a:r>
              <a:rPr lang="nl-BE" dirty="0" smtClean="0"/>
              <a:t> get a new look in </a:t>
            </a:r>
            <a:r>
              <a:rPr lang="nl-BE" dirty="0" err="1" smtClean="0"/>
              <a:t>their</a:t>
            </a:r>
            <a:r>
              <a:rPr lang="nl-BE" dirty="0" smtClean="0"/>
              <a:t> </a:t>
            </a:r>
            <a:r>
              <a:rPr lang="nl-BE" dirty="0" err="1" smtClean="0"/>
              <a:t>own</a:t>
            </a:r>
            <a:r>
              <a:rPr lang="nl-BE" dirty="0" smtClean="0"/>
              <a:t> </a:t>
            </a:r>
            <a:r>
              <a:rPr lang="nl-BE" dirty="0" err="1" smtClean="0"/>
              <a:t>work</a:t>
            </a:r>
            <a:r>
              <a:rPr lang="nl-BE" dirty="0" smtClean="0"/>
              <a:t> </a:t>
            </a:r>
          </a:p>
          <a:p>
            <a:pPr marL="457200" indent="-457200">
              <a:buFontTx/>
              <a:buChar char="-"/>
            </a:pPr>
            <a:r>
              <a:rPr lang="en-US" dirty="0"/>
              <a:t>Mentors learn </a:t>
            </a:r>
            <a:r>
              <a:rPr lang="en-US" dirty="0" smtClean="0"/>
              <a:t>how to work attendant</a:t>
            </a:r>
            <a:endParaRPr lang="nl-BE" dirty="0" smtClean="0"/>
          </a:p>
          <a:p>
            <a:pPr marL="457200" indent="-457200" eaLnBrk="1" hangingPunct="1">
              <a:buFontTx/>
              <a:buChar char="-"/>
            </a:pPr>
            <a:r>
              <a:rPr lang="nl-BE" dirty="0" err="1" smtClean="0"/>
              <a:t>Create</a:t>
            </a:r>
            <a:r>
              <a:rPr lang="nl-BE" dirty="0" smtClean="0"/>
              <a:t> </a:t>
            </a:r>
            <a:r>
              <a:rPr lang="nl-BE" dirty="0" err="1" smtClean="0"/>
              <a:t>an</a:t>
            </a:r>
            <a:r>
              <a:rPr lang="nl-BE" dirty="0" smtClean="0"/>
              <a:t> </a:t>
            </a:r>
            <a:r>
              <a:rPr lang="nl-BE" dirty="0" err="1" smtClean="0"/>
              <a:t>enhanced</a:t>
            </a:r>
            <a:r>
              <a:rPr lang="nl-BE" dirty="0" smtClean="0"/>
              <a:t> cooperation </a:t>
            </a:r>
          </a:p>
        </p:txBody>
      </p:sp>
    </p:spTree>
    <p:extLst>
      <p:ext uri="{BB962C8B-B14F-4D97-AF65-F5344CB8AC3E}">
        <p14:creationId xmlns:p14="http://schemas.microsoft.com/office/powerpoint/2010/main" val="250710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isee_template">
  <a:themeElements>
    <a:clrScheme name="Odisee">
      <a:dk1>
        <a:srgbClr val="000000"/>
      </a:dk1>
      <a:lt1>
        <a:sysClr val="window" lastClr="FFFFFF"/>
      </a:lt1>
      <a:dk2>
        <a:srgbClr val="E6E6E6"/>
      </a:dk2>
      <a:lt2>
        <a:srgbClr val="E6E6E6"/>
      </a:lt2>
      <a:accent1>
        <a:srgbClr val="89B368"/>
      </a:accent1>
      <a:accent2>
        <a:srgbClr val="4E8DCC"/>
      </a:accent2>
      <a:accent3>
        <a:srgbClr val="447E90"/>
      </a:accent3>
      <a:accent4>
        <a:srgbClr val="3F9A79"/>
      </a:accent4>
      <a:accent5>
        <a:srgbClr val="6B4189"/>
      </a:accent5>
      <a:accent6>
        <a:srgbClr val="DCA655"/>
      </a:accent6>
      <a:hlink>
        <a:srgbClr val="000000"/>
      </a:hlink>
      <a:folHlink>
        <a:srgbClr val="6B41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disee">
  <a:themeElements>
    <a:clrScheme name="Odisee">
      <a:dk1>
        <a:srgbClr val="000000"/>
      </a:dk1>
      <a:lt1>
        <a:sysClr val="window" lastClr="FFFFFF"/>
      </a:lt1>
      <a:dk2>
        <a:srgbClr val="E6E6E6"/>
      </a:dk2>
      <a:lt2>
        <a:srgbClr val="E6E6E6"/>
      </a:lt2>
      <a:accent1>
        <a:srgbClr val="89B368"/>
      </a:accent1>
      <a:accent2>
        <a:srgbClr val="4E8DCC"/>
      </a:accent2>
      <a:accent3>
        <a:srgbClr val="447E90"/>
      </a:accent3>
      <a:accent4>
        <a:srgbClr val="3F9A79"/>
      </a:accent4>
      <a:accent5>
        <a:srgbClr val="6B4189"/>
      </a:accent5>
      <a:accent6>
        <a:srgbClr val="DCA655"/>
      </a:accent6>
      <a:hlink>
        <a:srgbClr val="000000"/>
      </a:hlink>
      <a:folHlink>
        <a:srgbClr val="6B41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disee">
  <a:themeElements>
    <a:clrScheme name="Odisee">
      <a:dk1>
        <a:srgbClr val="000000"/>
      </a:dk1>
      <a:lt1>
        <a:sysClr val="window" lastClr="FFFFFF"/>
      </a:lt1>
      <a:dk2>
        <a:srgbClr val="E6E6E6"/>
      </a:dk2>
      <a:lt2>
        <a:srgbClr val="E6E6E6"/>
      </a:lt2>
      <a:accent1>
        <a:srgbClr val="89B368"/>
      </a:accent1>
      <a:accent2>
        <a:srgbClr val="4E8DCC"/>
      </a:accent2>
      <a:accent3>
        <a:srgbClr val="447E90"/>
      </a:accent3>
      <a:accent4>
        <a:srgbClr val="3F9A79"/>
      </a:accent4>
      <a:accent5>
        <a:srgbClr val="6B4189"/>
      </a:accent5>
      <a:accent6>
        <a:srgbClr val="DCA655"/>
      </a:accent6>
      <a:hlink>
        <a:srgbClr val="000000"/>
      </a:hlink>
      <a:folHlink>
        <a:srgbClr val="6B41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7_Odisee">
  <a:themeElements>
    <a:clrScheme name="Odisee">
      <a:dk1>
        <a:srgbClr val="000000"/>
      </a:dk1>
      <a:lt1>
        <a:sysClr val="window" lastClr="FFFFFF"/>
      </a:lt1>
      <a:dk2>
        <a:srgbClr val="E6E6E6"/>
      </a:dk2>
      <a:lt2>
        <a:srgbClr val="E6E6E6"/>
      </a:lt2>
      <a:accent1>
        <a:srgbClr val="89B368"/>
      </a:accent1>
      <a:accent2>
        <a:srgbClr val="4E8DCC"/>
      </a:accent2>
      <a:accent3>
        <a:srgbClr val="447E90"/>
      </a:accent3>
      <a:accent4>
        <a:srgbClr val="3F9A79"/>
      </a:accent4>
      <a:accent5>
        <a:srgbClr val="6B4189"/>
      </a:accent5>
      <a:accent6>
        <a:srgbClr val="DCA655"/>
      </a:accent6>
      <a:hlink>
        <a:srgbClr val="000000"/>
      </a:hlink>
      <a:folHlink>
        <a:srgbClr val="6B41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disee">
  <a:themeElements>
    <a:clrScheme name="Odisee">
      <a:dk1>
        <a:srgbClr val="000000"/>
      </a:dk1>
      <a:lt1>
        <a:sysClr val="window" lastClr="FFFFFF"/>
      </a:lt1>
      <a:dk2>
        <a:srgbClr val="E6E6E6"/>
      </a:dk2>
      <a:lt2>
        <a:srgbClr val="E6E6E6"/>
      </a:lt2>
      <a:accent1>
        <a:srgbClr val="89B368"/>
      </a:accent1>
      <a:accent2>
        <a:srgbClr val="4E8DCC"/>
      </a:accent2>
      <a:accent3>
        <a:srgbClr val="447E90"/>
      </a:accent3>
      <a:accent4>
        <a:srgbClr val="3F9A79"/>
      </a:accent4>
      <a:accent5>
        <a:srgbClr val="6B4189"/>
      </a:accent5>
      <a:accent6>
        <a:srgbClr val="DCA655"/>
      </a:accent6>
      <a:hlink>
        <a:srgbClr val="000000"/>
      </a:hlink>
      <a:folHlink>
        <a:srgbClr val="6B41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disee">
  <a:themeElements>
    <a:clrScheme name="Odisee">
      <a:dk1>
        <a:srgbClr val="000000"/>
      </a:dk1>
      <a:lt1>
        <a:sysClr val="window" lastClr="FFFFFF"/>
      </a:lt1>
      <a:dk2>
        <a:srgbClr val="E6E6E6"/>
      </a:dk2>
      <a:lt2>
        <a:srgbClr val="E6E6E6"/>
      </a:lt2>
      <a:accent1>
        <a:srgbClr val="89B368"/>
      </a:accent1>
      <a:accent2>
        <a:srgbClr val="4E8DCC"/>
      </a:accent2>
      <a:accent3>
        <a:srgbClr val="447E90"/>
      </a:accent3>
      <a:accent4>
        <a:srgbClr val="3F9A79"/>
      </a:accent4>
      <a:accent5>
        <a:srgbClr val="6B4189"/>
      </a:accent5>
      <a:accent6>
        <a:srgbClr val="DCA655"/>
      </a:accent6>
      <a:hlink>
        <a:srgbClr val="000000"/>
      </a:hlink>
      <a:folHlink>
        <a:srgbClr val="6B41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Odisee">
  <a:themeElements>
    <a:clrScheme name="Odisee">
      <a:dk1>
        <a:srgbClr val="000000"/>
      </a:dk1>
      <a:lt1>
        <a:sysClr val="window" lastClr="FFFFFF"/>
      </a:lt1>
      <a:dk2>
        <a:srgbClr val="E6E6E6"/>
      </a:dk2>
      <a:lt2>
        <a:srgbClr val="E6E6E6"/>
      </a:lt2>
      <a:accent1>
        <a:srgbClr val="89B368"/>
      </a:accent1>
      <a:accent2>
        <a:srgbClr val="4E8DCC"/>
      </a:accent2>
      <a:accent3>
        <a:srgbClr val="447E90"/>
      </a:accent3>
      <a:accent4>
        <a:srgbClr val="3F9A79"/>
      </a:accent4>
      <a:accent5>
        <a:srgbClr val="6B4189"/>
      </a:accent5>
      <a:accent6>
        <a:srgbClr val="DCA655"/>
      </a:accent6>
      <a:hlink>
        <a:srgbClr val="000000"/>
      </a:hlink>
      <a:folHlink>
        <a:srgbClr val="6B41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odisee_template</Template>
  <TotalTime>393</TotalTime>
  <Words>1401</Words>
  <Application>Microsoft Office PowerPoint</Application>
  <PresentationFormat>Diavoorstelling (4:3)</PresentationFormat>
  <Paragraphs>211</Paragraphs>
  <Slides>23</Slides>
  <Notes>22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7</vt:i4>
      </vt:variant>
      <vt:variant>
        <vt:lpstr>Diatitels</vt:lpstr>
      </vt:variant>
      <vt:variant>
        <vt:i4>23</vt:i4>
      </vt:variant>
    </vt:vector>
  </HeadingPairs>
  <TitlesOfParts>
    <vt:vector size="34" baseType="lpstr">
      <vt:lpstr>Arial</vt:lpstr>
      <vt:lpstr>Calibri</vt:lpstr>
      <vt:lpstr>Corbel</vt:lpstr>
      <vt:lpstr>Wingdings</vt:lpstr>
      <vt:lpstr>odisee_template</vt:lpstr>
      <vt:lpstr>2_Odisee</vt:lpstr>
      <vt:lpstr>3_Odisee</vt:lpstr>
      <vt:lpstr>7_Odisee</vt:lpstr>
      <vt:lpstr>4_Odisee</vt:lpstr>
      <vt:lpstr>5_Odisee</vt:lpstr>
      <vt:lpstr>6_Odisee</vt:lpstr>
      <vt:lpstr>PowerPoint-presentatie</vt:lpstr>
      <vt:lpstr>Work place learning </vt:lpstr>
      <vt:lpstr>What is work place learning? </vt:lpstr>
      <vt:lpstr>Anno 2008</vt:lpstr>
      <vt:lpstr>2012-2013: project work place learning</vt:lpstr>
      <vt:lpstr>Characteristics work place learning  </vt:lpstr>
      <vt:lpstr>Objectives and results</vt:lpstr>
      <vt:lpstr>What do we expect from the cooperative hospital?</vt:lpstr>
      <vt:lpstr>Advantages for the hospital</vt:lpstr>
      <vt:lpstr>Advantages for the student</vt:lpstr>
      <vt:lpstr>Role of the mentor</vt:lpstr>
      <vt:lpstr>3. Preparations work place learning</vt:lpstr>
      <vt:lpstr>Preparations </vt:lpstr>
      <vt:lpstr>Preparations</vt:lpstr>
      <vt:lpstr>Preparations</vt:lpstr>
      <vt:lpstr>Preparations: practical</vt:lpstr>
      <vt:lpstr>Follow up work place learning</vt:lpstr>
      <vt:lpstr>5. Pitfalls</vt:lpstr>
      <vt:lpstr>6. Experiences work place learning</vt:lpstr>
      <vt:lpstr>To what extent is work place learning an added value for the students?</vt:lpstr>
      <vt:lpstr>Evaluation by nurses</vt:lpstr>
      <vt:lpstr>Conclusion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Hilde Boucqué</dc:creator>
  <cp:lastModifiedBy>Dorien De Meyer</cp:lastModifiedBy>
  <cp:revision>66</cp:revision>
  <dcterms:created xsi:type="dcterms:W3CDTF">2014-09-23T11:25:01Z</dcterms:created>
  <dcterms:modified xsi:type="dcterms:W3CDTF">2014-10-12T14:51:04Z</dcterms:modified>
</cp:coreProperties>
</file>