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8"/>
  </p:notesMasterIdLst>
  <p:handoutMasterIdLst>
    <p:handoutMasterId r:id="rId19"/>
  </p:handoutMasterIdLst>
  <p:sldIdLst>
    <p:sldId id="256" r:id="rId3"/>
    <p:sldId id="270" r:id="rId4"/>
    <p:sldId id="272" r:id="rId5"/>
    <p:sldId id="271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9" r:id="rId14"/>
    <p:sldId id="278" r:id="rId15"/>
    <p:sldId id="275" r:id="rId16"/>
    <p:sldId id="276" r:id="rId17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reet van Malderen" initials="GVM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>
        <p:scale>
          <a:sx n="100" d="100"/>
          <a:sy n="100" d="100"/>
        </p:scale>
        <p:origin x="-432" y="9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B1E0FE-CCFF-486C-A2A6-2A9FC373E006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CBBA52-02F8-4628-B0F1-DA7CF699D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828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6B3492-4052-4F86-97BD-FA71A8764062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AE198-AB57-48E5-A68D-E82FB29B5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100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AE198-AB57-48E5-A68D-E82FB29B55B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848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AE198-AB57-48E5-A68D-E82FB29B55B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173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NBIH_Title_Slide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7852"/>
            <a:ext cx="8928000" cy="77795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6056686"/>
            <a:ext cx="9035999" cy="764584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198000" y="6077508"/>
            <a:ext cx="878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80000" y="810078"/>
            <a:ext cx="878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5292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17E1D-B7DC-4E71-A8F0-16B02B1A8511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D483-D2C5-48EC-B57A-66C2DEBBA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888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17E1D-B7DC-4E71-A8F0-16B02B1A8511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D483-D2C5-48EC-B57A-66C2DEBBA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192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9DDF-1D54-4A86-90BE-B0777846BD6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EBB89-12F9-40EB-9564-C6B84978E50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233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9DDF-1D54-4A86-90BE-B0777846BD6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EBB89-12F9-40EB-9564-C6B84978E50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039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9DDF-1D54-4A86-90BE-B0777846BD6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EBB89-12F9-40EB-9564-C6B84978E50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080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9DDF-1D54-4A86-90BE-B0777846BD6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EBB89-12F9-40EB-9564-C6B84978E50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0849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9DDF-1D54-4A86-90BE-B0777846BD6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EBB89-12F9-40EB-9564-C6B84978E50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1705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9DDF-1D54-4A86-90BE-B0777846BD6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EBB89-12F9-40EB-9564-C6B84978E50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0390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9DDF-1D54-4A86-90BE-B0777846BD6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EBB89-12F9-40EB-9564-C6B84978E50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0997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9DDF-1D54-4A86-90BE-B0777846BD6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EBB89-12F9-40EB-9564-C6B84978E50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041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17E1D-B7DC-4E71-A8F0-16B02B1A8511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D483-D2C5-48EC-B57A-66C2DEBBA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081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9DDF-1D54-4A86-90BE-B0777846BD6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EBB89-12F9-40EB-9564-C6B84978E50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0610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9DDF-1D54-4A86-90BE-B0777846BD6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EBB89-12F9-40EB-9564-C6B84978E50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3776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9DDF-1D54-4A86-90BE-B0777846BD6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EBB89-12F9-40EB-9564-C6B84978E50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537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17E1D-B7DC-4E71-A8F0-16B02B1A8511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D483-D2C5-48EC-B57A-66C2DEBBA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422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17E1D-B7DC-4E71-A8F0-16B02B1A8511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D483-D2C5-48EC-B57A-66C2DEBBA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284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17E1D-B7DC-4E71-A8F0-16B02B1A8511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D483-D2C5-48EC-B57A-66C2DEBBA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628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17E1D-B7DC-4E71-A8F0-16B02B1A8511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D483-D2C5-48EC-B57A-66C2DEBBA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227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BIH_Sub_Slide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179512" y="188640"/>
            <a:ext cx="8784976" cy="246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Swiss</a:t>
            </a:r>
            <a:r>
              <a:rPr lang="en-US" sz="1000" baseline="0" dirty="0" smtClean="0"/>
              <a:t> Agency for Development and Cooperation </a:t>
            </a:r>
            <a:r>
              <a:rPr lang="bs-Latn-BA" sz="1000" dirty="0" smtClean="0"/>
              <a:t>– SDC			</a:t>
            </a:r>
            <a:r>
              <a:rPr lang="en-US" sz="1000" baseline="0" dirty="0" smtClean="0"/>
              <a:t>           </a:t>
            </a:r>
            <a:r>
              <a:rPr lang="bs-Latn-BA" sz="1000" dirty="0" smtClean="0"/>
              <a:t>        </a:t>
            </a:r>
            <a:r>
              <a:rPr lang="en-US" sz="1000" dirty="0" smtClean="0"/>
              <a:t>Strengthening Nursing in Bosnia and Herzegovina</a:t>
            </a:r>
            <a:endParaRPr lang="en-US" sz="1000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23528" y="6381328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Strengthening</a:t>
            </a:r>
            <a:r>
              <a:rPr lang="en-US" sz="1000" baseline="0" dirty="0" smtClean="0"/>
              <a:t> Nursing in Bosnia and Herzegovina is implemented by</a:t>
            </a:r>
          </a:p>
          <a:p>
            <a:pPr algn="ctr"/>
            <a:r>
              <a:rPr lang="en-US" sz="1000" dirty="0" smtClean="0"/>
              <a:t> Institute of Nursing Science of University of Basel</a:t>
            </a:r>
            <a:r>
              <a:rPr lang="bs-Latn-BA" sz="1000" dirty="0" smtClean="0"/>
              <a:t>      </a:t>
            </a:r>
            <a:r>
              <a:rPr lang="en-US" sz="1000" dirty="0" smtClean="0"/>
              <a:t>              </a:t>
            </a:r>
            <a:r>
              <a:rPr lang="bs-Latn-BA" sz="1000" dirty="0" smtClean="0"/>
              <a:t>Hôpitaux Universitaires de Genève (HuG)</a:t>
            </a:r>
            <a:r>
              <a:rPr lang="en-US" sz="1000" dirty="0" smtClean="0"/>
              <a:t> </a:t>
            </a:r>
            <a:r>
              <a:rPr lang="bs-Latn-BA" sz="1000" baseline="0" dirty="0" smtClean="0"/>
              <a:t> </a:t>
            </a:r>
            <a:r>
              <a:rPr lang="en-US" sz="1000" baseline="0" dirty="0" smtClean="0"/>
              <a:t>                                                     </a:t>
            </a:r>
            <a:r>
              <a:rPr lang="bs-Latn-BA" sz="1000" baseline="0" dirty="0" smtClean="0"/>
              <a:t>Fo</a:t>
            </a:r>
            <a:r>
              <a:rPr lang="en-US" sz="1000" baseline="0" dirty="0" smtClean="0"/>
              <a:t>undation</a:t>
            </a:r>
            <a:r>
              <a:rPr lang="bs-Latn-BA" sz="1000" baseline="0" dirty="0" smtClean="0"/>
              <a:t> „Fondacija fami“</a:t>
            </a:r>
            <a:endParaRPr lang="en-US" sz="1000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content</a:t>
            </a:r>
            <a:endParaRPr lang="en-US" dirty="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270000" y="404664"/>
            <a:ext cx="860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270000" y="6381328"/>
            <a:ext cx="860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58479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17E1D-B7DC-4E71-A8F0-16B02B1A8511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D483-D2C5-48EC-B57A-66C2DEBBA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2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17E1D-B7DC-4E71-A8F0-16B02B1A8511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D483-D2C5-48EC-B57A-66C2DEBBA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897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17E1D-B7DC-4E71-A8F0-16B02B1A8511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FD483-D2C5-48EC-B57A-66C2DEBBA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914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C9DDF-1D54-4A86-90BE-B0777846BD6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EBB89-12F9-40EB-9564-C6B84978E50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283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Strengthening</a:t>
            </a:r>
            <a:r>
              <a:rPr lang="sr-Latn-RS" dirty="0" smtClean="0"/>
              <a:t> Nursing in Bosnia and Herzegovina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First Steering Committee meeting</a:t>
            </a:r>
          </a:p>
          <a:p>
            <a:r>
              <a:rPr lang="en-US" sz="2400" b="1" dirty="0" smtClean="0"/>
              <a:t>Sarajevo, 31.1.2013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03648" y="5517232"/>
            <a:ext cx="6408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000" dirty="0" smtClean="0"/>
              <a:t>Emira Dropi</a:t>
            </a:r>
            <a:r>
              <a:rPr lang="sr-Latn-BA" sz="2000" dirty="0" smtClean="0"/>
              <a:t>c </a:t>
            </a:r>
            <a:r>
              <a:rPr lang="de-CH" sz="2000" dirty="0" smtClean="0"/>
              <a:t>and Greet Van Malderen – </a:t>
            </a:r>
            <a:r>
              <a:rPr lang="sr-Latn-BA" sz="2000" dirty="0" smtClean="0"/>
              <a:t>project managers</a:t>
            </a:r>
            <a:endParaRPr lang="de-CH" sz="2000" dirty="0"/>
          </a:p>
        </p:txBody>
      </p:sp>
    </p:spTree>
    <p:extLst>
      <p:ext uri="{BB962C8B-B14F-4D97-AF65-F5344CB8AC3E}">
        <p14:creationId xmlns:p14="http://schemas.microsoft.com/office/powerpoint/2010/main" val="341514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 3 - Outputs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Competences of nurses educated at university level are defined in line with international standards, needs of population and reform </a:t>
            </a:r>
            <a:r>
              <a:rPr lang="en-US" dirty="0" smtClean="0"/>
              <a:t>requirements</a:t>
            </a:r>
          </a:p>
          <a:p>
            <a:r>
              <a:rPr lang="en-US" dirty="0"/>
              <a:t>Strategy for building local nurse faculty teaching capacities is developed</a:t>
            </a:r>
          </a:p>
        </p:txBody>
      </p:sp>
    </p:spTree>
    <p:extLst>
      <p:ext uri="{BB962C8B-B14F-4D97-AF65-F5344CB8AC3E}">
        <p14:creationId xmlns:p14="http://schemas.microsoft.com/office/powerpoint/2010/main" val="122028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Phase I of the Project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 </a:t>
            </a:r>
            <a:r>
              <a:rPr lang="en-US" dirty="0"/>
              <a:t>full calendar </a:t>
            </a:r>
            <a:r>
              <a:rPr lang="en-US" dirty="0" smtClean="0"/>
              <a:t>years, starting October 1</a:t>
            </a:r>
            <a:r>
              <a:rPr lang="en-US" baseline="30000" dirty="0"/>
              <a:t>s</a:t>
            </a:r>
            <a:r>
              <a:rPr lang="en-US" baseline="30000" dirty="0" smtClean="0"/>
              <a:t>t</a:t>
            </a:r>
            <a:r>
              <a:rPr lang="en-US" dirty="0"/>
              <a:t>, 2012 until September, 30</a:t>
            </a:r>
            <a:r>
              <a:rPr lang="en-US" baseline="30000" dirty="0"/>
              <a:t>th</a:t>
            </a:r>
            <a:r>
              <a:rPr lang="en-US" dirty="0"/>
              <a:t> </a:t>
            </a:r>
            <a:r>
              <a:rPr lang="en-US" dirty="0" smtClean="0"/>
              <a:t>2016 </a:t>
            </a:r>
          </a:p>
          <a:p>
            <a:r>
              <a:rPr lang="en-US" dirty="0" smtClean="0"/>
              <a:t>geographical coverage: </a:t>
            </a:r>
            <a:r>
              <a:rPr lang="en-US" dirty="0"/>
              <a:t>the project intervenes on a nation-wide basis, simultaneously in both entities of </a:t>
            </a:r>
            <a:r>
              <a:rPr lang="en-US" dirty="0" smtClean="0"/>
              <a:t>Bosnia-Herzegovina</a:t>
            </a:r>
          </a:p>
          <a:p>
            <a:r>
              <a:rPr lang="en-US" dirty="0"/>
              <a:t>f</a:t>
            </a:r>
            <a:r>
              <a:rPr lang="en-US" dirty="0" smtClean="0"/>
              <a:t>ocus on component 1 and 2 in phase 1</a:t>
            </a:r>
          </a:p>
          <a:p>
            <a:r>
              <a:rPr lang="en-US" dirty="0" smtClean="0"/>
              <a:t>budget: 8'210'000 </a:t>
            </a:r>
            <a:r>
              <a:rPr lang="en-US" dirty="0"/>
              <a:t>KM (</a:t>
            </a:r>
            <a:r>
              <a:rPr lang="en-US" dirty="0" smtClean="0"/>
              <a:t>5.1 million </a:t>
            </a:r>
            <a:r>
              <a:rPr lang="en-US" dirty="0"/>
              <a:t>CHF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55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579296" cy="1143000"/>
          </a:xfrm>
        </p:spPr>
        <p:txBody>
          <a:bodyPr>
            <a:normAutofit fontScale="90000"/>
          </a:bodyPr>
          <a:lstStyle/>
          <a:p>
            <a:r>
              <a:rPr lang="sr-Latn-RS" b="1" dirty="0"/>
              <a:t>Project Donor and Consortium Partners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The Project is </a:t>
            </a:r>
            <a:r>
              <a:rPr lang="sr-Latn-RS" dirty="0" smtClean="0"/>
              <a:t>financed </a:t>
            </a:r>
            <a:r>
              <a:rPr lang="sr-Latn-RS" dirty="0"/>
              <a:t>by SDC</a:t>
            </a:r>
          </a:p>
          <a:p>
            <a:r>
              <a:rPr lang="en-US" dirty="0" smtClean="0"/>
              <a:t>Consortium Partners (3) take </a:t>
            </a:r>
            <a:r>
              <a:rPr lang="en-US" dirty="0"/>
              <a:t>up the core responsibility for the project </a:t>
            </a:r>
            <a:r>
              <a:rPr lang="de-CH" dirty="0" err="1" smtClean="0"/>
              <a:t>implementation</a:t>
            </a:r>
            <a:r>
              <a:rPr lang="en-US" dirty="0" smtClean="0"/>
              <a:t>: </a:t>
            </a:r>
          </a:p>
          <a:p>
            <a:pPr lvl="1"/>
            <a:r>
              <a:rPr lang="en-US" dirty="0" err="1" smtClean="0"/>
              <a:t>Fondacija</a:t>
            </a:r>
            <a:r>
              <a:rPr lang="en-US" dirty="0" smtClean="0"/>
              <a:t> </a:t>
            </a:r>
            <a:r>
              <a:rPr lang="en-US" dirty="0" err="1" smtClean="0"/>
              <a:t>fami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University </a:t>
            </a:r>
            <a:r>
              <a:rPr lang="en-US" dirty="0"/>
              <a:t>Hospital of Geneva (HUG) </a:t>
            </a:r>
            <a:endParaRPr lang="en-US" dirty="0" smtClean="0"/>
          </a:p>
          <a:p>
            <a:pPr lvl="1"/>
            <a:r>
              <a:rPr lang="en-US" dirty="0"/>
              <a:t>I</a:t>
            </a:r>
            <a:r>
              <a:rPr lang="en-US" dirty="0" smtClean="0"/>
              <a:t>nstitute </a:t>
            </a:r>
            <a:r>
              <a:rPr lang="en-US" dirty="0"/>
              <a:t>of Nursing Science, University Basel (INS</a:t>
            </a:r>
            <a:r>
              <a:rPr lang="en-US" dirty="0" smtClean="0"/>
              <a:t>)</a:t>
            </a:r>
          </a:p>
          <a:p>
            <a:r>
              <a:rPr lang="en-US" dirty="0" smtClean="0"/>
              <a:t>Further expertise: Swiss Red Cross, SBK/ASI, Basel Institute on Governance, WHO Maribor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87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nip Diagonal Corner Rectangle 6"/>
          <p:cNvSpPr/>
          <p:nvPr/>
        </p:nvSpPr>
        <p:spPr>
          <a:xfrm>
            <a:off x="335280" y="3561470"/>
            <a:ext cx="8019663" cy="2900142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5" name="Round Diagonal Corner Rectangle 4"/>
          <p:cNvSpPr/>
          <p:nvPr/>
        </p:nvSpPr>
        <p:spPr>
          <a:xfrm>
            <a:off x="335279" y="1555242"/>
            <a:ext cx="8019663" cy="1943100"/>
          </a:xfrm>
          <a:prstGeom prst="round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335279" y="432674"/>
            <a:ext cx="8046721" cy="1091326"/>
          </a:xfrm>
          <a:prstGeom prst="roundRect">
            <a:avLst/>
          </a:prstGeom>
          <a:gradFill>
            <a:gsLst>
              <a:gs pos="0">
                <a:srgbClr val="DDEBCF"/>
              </a:gs>
              <a:gs pos="92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52600" y="533400"/>
            <a:ext cx="2133600" cy="533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n w="18000">
                <a:solidFill>
                  <a:srgbClr val="C0504D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62400" y="685800"/>
            <a:ext cx="2133600" cy="533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685800" y="2438400"/>
            <a:ext cx="2193472" cy="2209800"/>
            <a:chOff x="3505200" y="2285999"/>
            <a:chExt cx="3200400" cy="1194375"/>
          </a:xfrm>
        </p:grpSpPr>
        <p:sp>
          <p:nvSpPr>
            <p:cNvPr id="14" name="Rectangle 13"/>
            <p:cNvSpPr/>
            <p:nvPr/>
          </p:nvSpPr>
          <p:spPr>
            <a:xfrm>
              <a:off x="3505200" y="2285999"/>
              <a:ext cx="3200400" cy="1194375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613922" y="2333774"/>
              <a:ext cx="3003731" cy="19962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u="sng" dirty="0" smtClean="0">
                  <a:solidFill>
                    <a:prstClr val="white"/>
                  </a:solidFill>
                </a:rPr>
                <a:t>Component 1</a:t>
              </a:r>
              <a:endParaRPr lang="en-US" u="sng" dirty="0">
                <a:solidFill>
                  <a:prstClr val="white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613922" y="2584101"/>
              <a:ext cx="1447800" cy="316065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prstClr val="white"/>
                  </a:solidFill>
                </a:rPr>
                <a:t>Component Manager </a:t>
              </a:r>
              <a:r>
                <a:rPr lang="en-US" sz="1200" dirty="0" err="1" smtClean="0">
                  <a:solidFill>
                    <a:prstClr val="white"/>
                  </a:solidFill>
                </a:rPr>
                <a:t>BiH</a:t>
              </a:r>
              <a:endParaRPr lang="en-US" sz="1200" dirty="0" smtClean="0">
                <a:solidFill>
                  <a:prstClr val="white"/>
                </a:solidFill>
              </a:endParaRPr>
            </a:p>
            <a:p>
              <a:r>
                <a:rPr lang="en-US" sz="800" i="1" dirty="0" smtClean="0">
                  <a:solidFill>
                    <a:prstClr val="white"/>
                  </a:solidFill>
                </a:rPr>
                <a:t>(Eldin </a:t>
              </a:r>
              <a:r>
                <a:rPr lang="en-US" sz="800" i="1" dirty="0" err="1" smtClean="0">
                  <a:solidFill>
                    <a:prstClr val="white"/>
                  </a:solidFill>
                </a:rPr>
                <a:t>Fisekovic</a:t>
              </a:r>
              <a:r>
                <a:rPr lang="en-US" sz="800" i="1" dirty="0" smtClean="0">
                  <a:solidFill>
                    <a:prstClr val="white"/>
                  </a:solidFill>
                </a:rPr>
                <a:t>)</a:t>
              </a:r>
              <a:endParaRPr lang="en-US" sz="800" i="1" dirty="0">
                <a:solidFill>
                  <a:prstClr val="white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172900" y="2585259"/>
              <a:ext cx="1444752" cy="316065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r"/>
              <a:r>
                <a:rPr lang="en-US" sz="1200" dirty="0" smtClean="0">
                  <a:solidFill>
                    <a:prstClr val="white"/>
                  </a:solidFill>
                </a:rPr>
                <a:t>Component Manager CH</a:t>
              </a:r>
            </a:p>
            <a:p>
              <a:pPr algn="r"/>
              <a:r>
                <a:rPr lang="en-US" sz="800" i="1" dirty="0" smtClean="0">
                  <a:solidFill>
                    <a:prstClr val="white"/>
                  </a:solidFill>
                </a:rPr>
                <a:t>(Nicolas </a:t>
              </a:r>
              <a:r>
                <a:rPr lang="en-US" sz="800" i="1" dirty="0" err="1" smtClean="0">
                  <a:solidFill>
                    <a:prstClr val="white"/>
                  </a:solidFill>
                </a:rPr>
                <a:t>Perone</a:t>
              </a:r>
              <a:r>
                <a:rPr lang="en-US" sz="800" i="1" dirty="0" smtClean="0">
                  <a:solidFill>
                    <a:prstClr val="white"/>
                  </a:solidFill>
                </a:rPr>
                <a:t>)</a:t>
              </a:r>
              <a:endParaRPr lang="en-US" sz="800" i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2047097" y="533400"/>
            <a:ext cx="1544605" cy="461665"/>
          </a:xfrm>
          <a:prstGeom prst="rect">
            <a:avLst/>
          </a:prstGeom>
          <a:noFill/>
          <a:scene3d>
            <a:camera prst="orthographicFront"/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Project Manager CH</a:t>
            </a:r>
          </a:p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(Greet van Malderen)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30723" y="681335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Project Manager </a:t>
            </a:r>
            <a:r>
              <a:rPr lang="en-US" sz="1200" dirty="0" err="1" smtClean="0">
                <a:solidFill>
                  <a:prstClr val="black"/>
                </a:solidFill>
              </a:rPr>
              <a:t>BiH</a:t>
            </a:r>
            <a:endParaRPr lang="en-US" sz="1200" dirty="0" smtClean="0">
              <a:solidFill>
                <a:prstClr val="black"/>
              </a:solidFill>
            </a:endParaRPr>
          </a:p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(Emira Dropic)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1651" y="533400"/>
            <a:ext cx="109882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prstTxWarp prst="textChevronInverted">
              <a:avLst/>
            </a:prstTxWarp>
            <a:spAutoFit/>
          </a:bodyPr>
          <a:lstStyle/>
          <a:p>
            <a:r>
              <a:rPr lang="en-US" sz="1200" dirty="0" smtClean="0">
                <a:solidFill>
                  <a:srgbClr val="9BBB59">
                    <a:lumMod val="50000"/>
                  </a:srgbClr>
                </a:solidFill>
              </a:rPr>
              <a:t>Project Leadership Team</a:t>
            </a:r>
            <a:endParaRPr lang="en-US" sz="1200" dirty="0">
              <a:solidFill>
                <a:srgbClr val="9BBB59">
                  <a:lumMod val="50000"/>
                </a:srgb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828800" y="3657600"/>
            <a:ext cx="990195" cy="58477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1200" dirty="0" smtClean="0">
                <a:solidFill>
                  <a:prstClr val="white"/>
                </a:solidFill>
              </a:rPr>
              <a:t>Component Manager CH</a:t>
            </a:r>
          </a:p>
          <a:p>
            <a:pPr algn="r"/>
            <a:r>
              <a:rPr lang="en-US" sz="800" i="1" dirty="0" smtClean="0">
                <a:solidFill>
                  <a:prstClr val="white"/>
                </a:solidFill>
              </a:rPr>
              <a:t>(Lucien </a:t>
            </a:r>
            <a:r>
              <a:rPr lang="en-US" sz="800" i="1" dirty="0" err="1" smtClean="0">
                <a:solidFill>
                  <a:prstClr val="white"/>
                </a:solidFill>
              </a:rPr>
              <a:t>Portenier</a:t>
            </a:r>
            <a:r>
              <a:rPr lang="en-US" sz="800" i="1" dirty="0" smtClean="0">
                <a:solidFill>
                  <a:prstClr val="white"/>
                </a:solidFill>
              </a:rPr>
              <a:t>)</a:t>
            </a:r>
            <a:endParaRPr lang="en-US" sz="800" i="1" dirty="0">
              <a:solidFill>
                <a:prstClr val="white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3292928" y="2438400"/>
            <a:ext cx="2193472" cy="2209800"/>
            <a:chOff x="3505200" y="2285999"/>
            <a:chExt cx="3200400" cy="1194375"/>
          </a:xfrm>
        </p:grpSpPr>
        <p:sp>
          <p:nvSpPr>
            <p:cNvPr id="40" name="Rectangle 39"/>
            <p:cNvSpPr/>
            <p:nvPr/>
          </p:nvSpPr>
          <p:spPr>
            <a:xfrm>
              <a:off x="3505200" y="2285999"/>
              <a:ext cx="3200400" cy="1194375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613922" y="2333774"/>
              <a:ext cx="2863078" cy="19962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u="sng" dirty="0" smtClean="0">
                  <a:solidFill>
                    <a:prstClr val="white"/>
                  </a:solidFill>
                </a:rPr>
                <a:t>Component 2</a:t>
              </a:r>
              <a:endParaRPr lang="en-US" u="sng" dirty="0">
                <a:solidFill>
                  <a:prstClr val="white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613922" y="2584101"/>
              <a:ext cx="1447800" cy="382605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prstClr val="white"/>
                  </a:solidFill>
                </a:rPr>
                <a:t>Component Manager </a:t>
              </a:r>
              <a:r>
                <a:rPr lang="en-US" sz="1200" dirty="0" err="1" smtClean="0">
                  <a:solidFill>
                    <a:prstClr val="white"/>
                  </a:solidFill>
                </a:rPr>
                <a:t>BiH</a:t>
              </a:r>
              <a:endParaRPr lang="en-US" sz="1200" dirty="0" smtClean="0">
                <a:solidFill>
                  <a:prstClr val="white"/>
                </a:solidFill>
              </a:endParaRPr>
            </a:p>
            <a:p>
              <a:r>
                <a:rPr lang="en-US" sz="800" i="1" dirty="0" smtClean="0">
                  <a:solidFill>
                    <a:prstClr val="white"/>
                  </a:solidFill>
                </a:rPr>
                <a:t>(</a:t>
              </a:r>
              <a:r>
                <a:rPr lang="sr-Latn-RS" sz="800" i="1" dirty="0" smtClean="0">
                  <a:solidFill>
                    <a:prstClr val="white"/>
                  </a:solidFill>
                </a:rPr>
                <a:t>Aldina Mahmutović</a:t>
              </a:r>
              <a:r>
                <a:rPr lang="en-US" sz="800" i="1" dirty="0" smtClean="0">
                  <a:solidFill>
                    <a:prstClr val="white"/>
                  </a:solidFill>
                </a:rPr>
                <a:t>)</a:t>
              </a:r>
              <a:endParaRPr lang="en-US" sz="800" i="1" dirty="0">
                <a:solidFill>
                  <a:prstClr val="white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172900" y="2585259"/>
              <a:ext cx="1444752" cy="31440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r"/>
              <a:r>
                <a:rPr lang="en-US" sz="1200" dirty="0" smtClean="0">
                  <a:solidFill>
                    <a:prstClr val="white"/>
                  </a:solidFill>
                </a:rPr>
                <a:t>Component Manager CH</a:t>
              </a:r>
            </a:p>
            <a:p>
              <a:pPr algn="r"/>
              <a:r>
                <a:rPr lang="en-US" sz="780" i="1" dirty="0" smtClean="0">
                  <a:solidFill>
                    <a:prstClr val="white"/>
                  </a:solidFill>
                </a:rPr>
                <a:t>(Alexander Bischoff)</a:t>
              </a:r>
              <a:endParaRPr lang="en-US" sz="780" i="1" dirty="0">
                <a:solidFill>
                  <a:prstClr val="white"/>
                </a:solidFill>
              </a:endParaRPr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4450022" y="3657600"/>
            <a:ext cx="960178" cy="58477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1200" dirty="0" smtClean="0">
                <a:solidFill>
                  <a:prstClr val="white"/>
                </a:solidFill>
              </a:rPr>
              <a:t>Technical Advisor CH</a:t>
            </a:r>
          </a:p>
          <a:p>
            <a:pPr algn="r"/>
            <a:r>
              <a:rPr lang="en-US" sz="800" i="1" dirty="0" smtClean="0">
                <a:solidFill>
                  <a:prstClr val="white"/>
                </a:solidFill>
              </a:rPr>
              <a:t>(Thomas Vogel)</a:t>
            </a:r>
            <a:endParaRPr lang="en-US" sz="800" i="1" dirty="0">
              <a:solidFill>
                <a:prstClr val="white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383222" y="3657599"/>
            <a:ext cx="960178" cy="58477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1200" dirty="0" smtClean="0">
                <a:solidFill>
                  <a:prstClr val="white"/>
                </a:solidFill>
              </a:rPr>
              <a:t>Technical Advisor</a:t>
            </a:r>
          </a:p>
          <a:p>
            <a:pPr algn="r"/>
            <a:r>
              <a:rPr lang="en-US" sz="800" i="1" dirty="0" smtClean="0">
                <a:solidFill>
                  <a:prstClr val="white"/>
                </a:solidFill>
              </a:rPr>
              <a:t>(Alexandra </a:t>
            </a:r>
            <a:r>
              <a:rPr lang="en-US" sz="800" i="1" dirty="0" err="1" smtClean="0">
                <a:solidFill>
                  <a:prstClr val="white"/>
                </a:solidFill>
              </a:rPr>
              <a:t>Papis</a:t>
            </a:r>
            <a:r>
              <a:rPr lang="en-US" sz="800" i="1" dirty="0" smtClean="0">
                <a:solidFill>
                  <a:prstClr val="white"/>
                </a:solidFill>
              </a:rPr>
              <a:t>)</a:t>
            </a:r>
            <a:endParaRPr lang="en-US" sz="800" i="1" dirty="0">
              <a:solidFill>
                <a:prstClr val="white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867400" y="2438400"/>
            <a:ext cx="2193472" cy="22098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941915" y="2526792"/>
            <a:ext cx="1962280" cy="36933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u="sng" dirty="0" smtClean="0">
                <a:solidFill>
                  <a:prstClr val="white"/>
                </a:solidFill>
              </a:rPr>
              <a:t>Component </a:t>
            </a:r>
            <a:r>
              <a:rPr lang="en-US" u="sng" dirty="0">
                <a:solidFill>
                  <a:prstClr val="white"/>
                </a:solidFill>
              </a:rPr>
              <a:t>3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959524" y="2989940"/>
            <a:ext cx="1004612" cy="57708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prstClr val="white"/>
                </a:solidFill>
              </a:rPr>
              <a:t>Component Manager </a:t>
            </a:r>
            <a:r>
              <a:rPr lang="sr-Latn-RS" sz="1050" dirty="0" smtClean="0">
                <a:solidFill>
                  <a:prstClr val="white"/>
                </a:solidFill>
              </a:rPr>
              <a:t>F</a:t>
            </a:r>
            <a:r>
              <a:rPr lang="en-US" sz="1050" dirty="0" err="1" smtClean="0">
                <a:solidFill>
                  <a:prstClr val="white"/>
                </a:solidFill>
              </a:rPr>
              <a:t>BiH</a:t>
            </a:r>
            <a:endParaRPr lang="en-US" sz="1050" dirty="0" smtClean="0">
              <a:solidFill>
                <a:prstClr val="white"/>
              </a:solidFill>
            </a:endParaRPr>
          </a:p>
          <a:p>
            <a:r>
              <a:rPr lang="en-US" sz="1050" i="1" dirty="0" smtClean="0">
                <a:solidFill>
                  <a:prstClr val="white"/>
                </a:solidFill>
              </a:rPr>
              <a:t>(Mediha Avdic)</a:t>
            </a:r>
            <a:endParaRPr lang="en-US" sz="1050" i="1" dirty="0">
              <a:solidFill>
                <a:prstClr val="white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010399" y="2992083"/>
            <a:ext cx="990196" cy="56938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1200" dirty="0" smtClean="0">
                <a:solidFill>
                  <a:prstClr val="white"/>
                </a:solidFill>
              </a:rPr>
              <a:t>Component Manager CH</a:t>
            </a:r>
          </a:p>
          <a:p>
            <a:pPr algn="r"/>
            <a:r>
              <a:rPr lang="en-US" sz="700" i="1" dirty="0" smtClean="0">
                <a:solidFill>
                  <a:prstClr val="white"/>
                </a:solidFill>
              </a:rPr>
              <a:t>(Rene </a:t>
            </a:r>
            <a:r>
              <a:rPr lang="en-US" sz="700" i="1" dirty="0" err="1" smtClean="0">
                <a:solidFill>
                  <a:prstClr val="white"/>
                </a:solidFill>
              </a:rPr>
              <a:t>Schwendimann</a:t>
            </a:r>
            <a:r>
              <a:rPr lang="en-US" sz="700" i="1" dirty="0" smtClean="0">
                <a:solidFill>
                  <a:prstClr val="white"/>
                </a:solidFill>
              </a:rPr>
              <a:t>)</a:t>
            </a:r>
            <a:endParaRPr lang="en-US" sz="700" i="1" dirty="0">
              <a:solidFill>
                <a:prstClr val="white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010400" y="3657600"/>
            <a:ext cx="960178" cy="58477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1200" dirty="0" smtClean="0">
                <a:solidFill>
                  <a:prstClr val="white"/>
                </a:solidFill>
              </a:rPr>
              <a:t>Technical Advisor SL</a:t>
            </a:r>
          </a:p>
          <a:p>
            <a:pPr algn="r"/>
            <a:r>
              <a:rPr lang="en-US" sz="800" i="1" dirty="0" smtClean="0">
                <a:solidFill>
                  <a:prstClr val="white"/>
                </a:solidFill>
              </a:rPr>
              <a:t>(Tamara </a:t>
            </a:r>
            <a:r>
              <a:rPr lang="en-US" sz="800" i="1" dirty="0" err="1" smtClean="0">
                <a:solidFill>
                  <a:prstClr val="white"/>
                </a:solidFill>
              </a:rPr>
              <a:t>Lubi</a:t>
            </a:r>
            <a:r>
              <a:rPr lang="en-US" sz="800" i="1" dirty="0" smtClean="0">
                <a:solidFill>
                  <a:prstClr val="white"/>
                </a:solidFill>
              </a:rPr>
              <a:t>)</a:t>
            </a:r>
            <a:endParaRPr lang="en-US" sz="800" i="1" dirty="0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1651" y="1752600"/>
            <a:ext cx="1724349" cy="276999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prstTxWarp prst="textChevronInverted">
              <a:avLst/>
            </a:prstTxWarp>
            <a:spAutoFit/>
          </a:bodyPr>
          <a:lstStyle>
            <a:defPPr>
              <a:defRPr lang="en-US"/>
            </a:defPPr>
            <a:lvl1pPr>
              <a:defRPr sz="120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9BBB59">
                    <a:lumMod val="50000"/>
                  </a:srgbClr>
                </a:solidFill>
              </a:rPr>
              <a:t>Project Administration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2667000" y="1676400"/>
            <a:ext cx="5410200" cy="2286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200" dirty="0" smtClean="0">
                <a:solidFill>
                  <a:prstClr val="black"/>
                </a:solidFill>
              </a:rPr>
              <a:t>Finacial manager</a:t>
            </a:r>
            <a:r>
              <a:rPr lang="en-US" sz="1200" dirty="0" smtClean="0">
                <a:solidFill>
                  <a:prstClr val="black"/>
                </a:solidFill>
              </a:rPr>
              <a:t> </a:t>
            </a:r>
            <a:r>
              <a:rPr lang="en-US" sz="1200" i="1" dirty="0" smtClean="0">
                <a:solidFill>
                  <a:prstClr val="black"/>
                </a:solidFill>
              </a:rPr>
              <a:t>(Asim Rizvanovic)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667000" y="1981200"/>
            <a:ext cx="5410200" cy="2286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black"/>
                </a:solidFill>
              </a:rPr>
              <a:t>Administrative </a:t>
            </a:r>
            <a:r>
              <a:rPr lang="en-US" sz="1200" dirty="0" smtClean="0">
                <a:solidFill>
                  <a:prstClr val="black"/>
                </a:solidFill>
              </a:rPr>
              <a:t>Assistant  </a:t>
            </a:r>
            <a:r>
              <a:rPr lang="en-US" sz="1200" i="1" dirty="0" smtClean="0">
                <a:solidFill>
                  <a:prstClr val="black"/>
                </a:solidFill>
              </a:rPr>
              <a:t>(</a:t>
            </a:r>
            <a:r>
              <a:rPr lang="en-US" sz="1200" i="1" dirty="0" err="1" smtClean="0">
                <a:solidFill>
                  <a:prstClr val="black"/>
                </a:solidFill>
              </a:rPr>
              <a:t>Zana</a:t>
            </a:r>
            <a:r>
              <a:rPr lang="en-US" sz="1200" i="1" dirty="0" smtClean="0">
                <a:solidFill>
                  <a:prstClr val="black"/>
                </a:solidFill>
              </a:rPr>
              <a:t> </a:t>
            </a:r>
            <a:r>
              <a:rPr lang="en-US" sz="1200" i="1" dirty="0" err="1" smtClean="0">
                <a:solidFill>
                  <a:prstClr val="black"/>
                </a:solidFill>
              </a:rPr>
              <a:t>Durakovic</a:t>
            </a:r>
            <a:r>
              <a:rPr lang="en-US" sz="1200" i="1" dirty="0" smtClean="0">
                <a:solidFill>
                  <a:prstClr val="black"/>
                </a:solidFill>
              </a:rPr>
              <a:t>)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85800" y="5068102"/>
            <a:ext cx="1728216" cy="27432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prstTxWarp prst="textChevronInverted">
              <a:avLst/>
            </a:prstTxWarp>
            <a:spAutoFit/>
          </a:bodyPr>
          <a:lstStyle>
            <a:defPPr>
              <a:defRPr lang="en-US"/>
            </a:defPPr>
            <a:lvl1pPr>
              <a:defRPr sz="120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srgbClr val="9BBB59">
                    <a:lumMod val="50000"/>
                  </a:srgbClr>
                </a:solidFill>
              </a:rPr>
              <a:t>Transversal assistance</a:t>
            </a:r>
            <a:endParaRPr lang="en-US" dirty="0">
              <a:solidFill>
                <a:srgbClr val="9BBB59">
                  <a:lumMod val="50000"/>
                </a:srgbClr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667001" y="5257800"/>
            <a:ext cx="5410200" cy="2286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Project Assistant </a:t>
            </a:r>
            <a:r>
              <a:rPr lang="en-US" sz="1200" i="1" dirty="0" smtClean="0">
                <a:solidFill>
                  <a:prstClr val="black"/>
                </a:solidFill>
              </a:rPr>
              <a:t>(</a:t>
            </a:r>
            <a:r>
              <a:rPr lang="en-US" sz="1200" i="1" dirty="0" err="1" smtClean="0">
                <a:solidFill>
                  <a:prstClr val="black"/>
                </a:solidFill>
              </a:rPr>
              <a:t>Srdjan</a:t>
            </a:r>
            <a:r>
              <a:rPr lang="en-US" sz="1200" i="1" dirty="0" smtClean="0">
                <a:solidFill>
                  <a:prstClr val="black"/>
                </a:solidFill>
              </a:rPr>
              <a:t> </a:t>
            </a:r>
            <a:r>
              <a:rPr lang="en-US" sz="1200" i="1" dirty="0" err="1" smtClean="0">
                <a:solidFill>
                  <a:prstClr val="black"/>
                </a:solidFill>
              </a:rPr>
              <a:t>Djokic</a:t>
            </a:r>
            <a:r>
              <a:rPr lang="en-US" sz="1200" i="1" dirty="0" smtClean="0">
                <a:solidFill>
                  <a:prstClr val="black"/>
                </a:solidFill>
              </a:rPr>
              <a:t>)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2667000" y="4953000"/>
            <a:ext cx="5410200" cy="2286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Project Assistant </a:t>
            </a:r>
            <a:r>
              <a:rPr lang="en-US" sz="1200" i="1" dirty="0" smtClean="0">
                <a:solidFill>
                  <a:prstClr val="black"/>
                </a:solidFill>
              </a:rPr>
              <a:t>(Ana Sredic)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2" name="Quad Arrow Callout 11"/>
          <p:cNvSpPr/>
          <p:nvPr/>
        </p:nvSpPr>
        <p:spPr>
          <a:xfrm>
            <a:off x="7047657" y="76200"/>
            <a:ext cx="2020143" cy="1447799"/>
          </a:xfrm>
          <a:prstGeom prst="quadArrowCallou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white"/>
                </a:solidFill>
              </a:rPr>
              <a:t>Director Fondacija fami</a:t>
            </a:r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667001" y="5562600"/>
            <a:ext cx="5410199" cy="2286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Project Associate </a:t>
            </a:r>
            <a:r>
              <a:rPr lang="en-US" sz="1200" i="1" dirty="0" smtClean="0">
                <a:solidFill>
                  <a:prstClr val="black"/>
                </a:solidFill>
              </a:rPr>
              <a:t>(</a:t>
            </a:r>
            <a:r>
              <a:rPr lang="sr-Latn-RS" sz="1200" i="1" dirty="0" smtClean="0">
                <a:solidFill>
                  <a:prstClr val="black"/>
                </a:solidFill>
              </a:rPr>
              <a:t>Senad Mavric</a:t>
            </a:r>
            <a:r>
              <a:rPr lang="en-US" sz="1200" i="1" dirty="0" smtClean="0">
                <a:solidFill>
                  <a:prstClr val="black"/>
                </a:solidFill>
              </a:rPr>
              <a:t>)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959524" y="3657600"/>
            <a:ext cx="963532" cy="58477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prstClr val="white"/>
                </a:solidFill>
              </a:rPr>
              <a:t>Component Manager </a:t>
            </a:r>
            <a:r>
              <a:rPr lang="sr-Latn-RS" sz="1200" dirty="0" smtClean="0">
                <a:solidFill>
                  <a:prstClr val="white"/>
                </a:solidFill>
              </a:rPr>
              <a:t>RS</a:t>
            </a:r>
            <a:endParaRPr lang="en-US" sz="1200" dirty="0" smtClean="0">
              <a:solidFill>
                <a:prstClr val="white"/>
              </a:solidFill>
            </a:endParaRPr>
          </a:p>
          <a:p>
            <a:r>
              <a:rPr lang="en-US" sz="800" i="1" dirty="0" smtClean="0">
                <a:solidFill>
                  <a:prstClr val="white"/>
                </a:solidFill>
              </a:rPr>
              <a:t>(</a:t>
            </a:r>
            <a:r>
              <a:rPr lang="sr-Latn-RS" sz="800" i="1" dirty="0" smtClean="0">
                <a:solidFill>
                  <a:prstClr val="white"/>
                </a:solidFill>
              </a:rPr>
              <a:t>Duška Jović</a:t>
            </a:r>
            <a:r>
              <a:rPr lang="en-US" sz="800" i="1" dirty="0" smtClean="0">
                <a:solidFill>
                  <a:prstClr val="white"/>
                </a:solidFill>
              </a:rPr>
              <a:t>)</a:t>
            </a:r>
            <a:endParaRPr lang="en-US" sz="800" i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96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850106"/>
          </a:xfrm>
        </p:spPr>
        <p:txBody>
          <a:bodyPr>
            <a:normAutofit/>
          </a:bodyPr>
          <a:lstStyle/>
          <a:p>
            <a:r>
              <a:rPr lang="en-US" dirty="0"/>
              <a:t>A</a:t>
            </a:r>
            <a:r>
              <a:rPr lang="en-US" dirty="0" smtClean="0"/>
              <a:t>ctivities </a:t>
            </a:r>
            <a:r>
              <a:rPr lang="en-US" dirty="0"/>
              <a:t>and outputs </a:t>
            </a:r>
            <a:r>
              <a:rPr lang="en-US" dirty="0" smtClean="0"/>
              <a:t>until present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760640"/>
          </a:xfrm>
        </p:spPr>
        <p:txBody>
          <a:bodyPr>
            <a:normAutofit fontScale="25000" lnSpcReduction="20000"/>
          </a:bodyPr>
          <a:lstStyle/>
          <a:p>
            <a:r>
              <a:rPr lang="en-US" sz="7200" b="1" dirty="0" smtClean="0"/>
              <a:t>Logistics:</a:t>
            </a:r>
          </a:p>
          <a:p>
            <a:pPr lvl="1"/>
            <a:r>
              <a:rPr lang="en-US" sz="6400" dirty="0" smtClean="0"/>
              <a:t>Offices </a:t>
            </a:r>
            <a:r>
              <a:rPr lang="en-US" sz="6400" dirty="0"/>
              <a:t>and equipment, including project </a:t>
            </a:r>
            <a:r>
              <a:rPr lang="en-US" sz="6400" dirty="0" smtClean="0"/>
              <a:t>vehicles</a:t>
            </a:r>
          </a:p>
          <a:p>
            <a:r>
              <a:rPr lang="en-US" sz="7200" b="1" dirty="0"/>
              <a:t>Personnel:</a:t>
            </a:r>
          </a:p>
          <a:p>
            <a:pPr lvl="1"/>
            <a:r>
              <a:rPr lang="en-US" sz="6400" dirty="0" smtClean="0"/>
              <a:t>All </a:t>
            </a:r>
            <a:r>
              <a:rPr lang="en-US" sz="6400" dirty="0"/>
              <a:t>project staff </a:t>
            </a:r>
            <a:r>
              <a:rPr lang="en-US" sz="6400" dirty="0" smtClean="0"/>
              <a:t>hired</a:t>
            </a:r>
          </a:p>
          <a:p>
            <a:pPr lvl="1"/>
            <a:r>
              <a:rPr lang="en-US" sz="6400" dirty="0"/>
              <a:t>Job descriptions and </a:t>
            </a:r>
            <a:r>
              <a:rPr lang="en-US" sz="6400" dirty="0" err="1"/>
              <a:t>ToRs</a:t>
            </a:r>
            <a:r>
              <a:rPr lang="en-US" sz="6400" dirty="0"/>
              <a:t> of all project staff, component and project managers</a:t>
            </a:r>
          </a:p>
          <a:p>
            <a:pPr lvl="1"/>
            <a:r>
              <a:rPr lang="en-US" sz="6400" dirty="0"/>
              <a:t>Project contact persons appointed in </a:t>
            </a:r>
            <a:r>
              <a:rPr lang="en-US" sz="6400" dirty="0" err="1"/>
              <a:t>FMoH</a:t>
            </a:r>
            <a:r>
              <a:rPr lang="en-US" sz="6400" dirty="0"/>
              <a:t>, MHSWRS and in </a:t>
            </a:r>
            <a:r>
              <a:rPr lang="en-US" sz="6400" dirty="0" err="1"/>
              <a:t>MoCA</a:t>
            </a:r>
            <a:endParaRPr lang="en-US" sz="6400" dirty="0" smtClean="0"/>
          </a:p>
          <a:p>
            <a:r>
              <a:rPr lang="en-US" sz="7200" b="1" dirty="0"/>
              <a:t>Project Planning finalization</a:t>
            </a:r>
            <a:r>
              <a:rPr lang="en-US" sz="7200" dirty="0" smtClean="0"/>
              <a:t>:</a:t>
            </a:r>
          </a:p>
          <a:p>
            <a:pPr lvl="1"/>
            <a:r>
              <a:rPr lang="en-US" sz="6400" dirty="0" smtClean="0"/>
              <a:t>detailed </a:t>
            </a:r>
            <a:r>
              <a:rPr lang="en-US" sz="6400" dirty="0"/>
              <a:t>budget for year </a:t>
            </a:r>
            <a:r>
              <a:rPr lang="en-US" sz="6400" dirty="0" smtClean="0"/>
              <a:t>1</a:t>
            </a:r>
          </a:p>
          <a:p>
            <a:pPr lvl="1"/>
            <a:r>
              <a:rPr lang="en-US" sz="6400" dirty="0" smtClean="0"/>
              <a:t>detailed </a:t>
            </a:r>
            <a:r>
              <a:rPr lang="en-US" sz="6400" dirty="0"/>
              <a:t>activity plans </a:t>
            </a:r>
            <a:r>
              <a:rPr lang="en-US" sz="6400" dirty="0" smtClean="0"/>
              <a:t>for project management and component activities</a:t>
            </a:r>
          </a:p>
          <a:p>
            <a:pPr lvl="1"/>
            <a:r>
              <a:rPr lang="en-US" sz="6400" dirty="0"/>
              <a:t>detailed planning of HR for year 1, based on the detailed activity </a:t>
            </a:r>
            <a:r>
              <a:rPr lang="en-US" sz="6400" dirty="0" smtClean="0"/>
              <a:t>plans</a:t>
            </a:r>
          </a:p>
          <a:p>
            <a:r>
              <a:rPr lang="en-US" sz="7200" b="1" dirty="0"/>
              <a:t>Project processes established/prepared</a:t>
            </a:r>
            <a:r>
              <a:rPr lang="en-US" sz="7200" dirty="0" smtClean="0"/>
              <a:t>:</a:t>
            </a:r>
          </a:p>
          <a:p>
            <a:pPr lvl="1"/>
            <a:r>
              <a:rPr lang="en-US" sz="6400" dirty="0" smtClean="0"/>
              <a:t>Monitoring </a:t>
            </a:r>
            <a:r>
              <a:rPr lang="en-US" sz="6400" dirty="0"/>
              <a:t>system for HR </a:t>
            </a:r>
            <a:endParaRPr lang="en-US" sz="6400" dirty="0" smtClean="0"/>
          </a:p>
          <a:p>
            <a:pPr lvl="1"/>
            <a:r>
              <a:rPr lang="en-US" sz="6400" dirty="0" smtClean="0"/>
              <a:t>Internal financial controlling</a:t>
            </a:r>
          </a:p>
          <a:p>
            <a:pPr lvl="1"/>
            <a:r>
              <a:rPr lang="en-US" sz="6400" dirty="0"/>
              <a:t>Strategy for working groups made </a:t>
            </a:r>
          </a:p>
          <a:p>
            <a:pPr lvl="1"/>
            <a:r>
              <a:rPr lang="en-US" sz="6400" dirty="0"/>
              <a:t>Communication mechanism for CMs (BH-Swiss) established </a:t>
            </a:r>
          </a:p>
          <a:p>
            <a:pPr lvl="1"/>
            <a:r>
              <a:rPr lang="en-US" sz="6400" dirty="0"/>
              <a:t>Structure for </a:t>
            </a:r>
            <a:r>
              <a:rPr lang="en-US" sz="6400" dirty="0" smtClean="0"/>
              <a:t>intranet </a:t>
            </a:r>
            <a:r>
              <a:rPr lang="en-US" sz="6400" dirty="0"/>
              <a:t>platform, including allocation of access rights, where relevant project documents will be shared between project team </a:t>
            </a:r>
            <a:r>
              <a:rPr lang="en-US" sz="6400" dirty="0" smtClean="0"/>
              <a:t>members</a:t>
            </a:r>
          </a:p>
          <a:p>
            <a:pPr lvl="1"/>
            <a:r>
              <a:rPr lang="en-US" sz="6400" dirty="0" smtClean="0"/>
              <a:t>By laws for Steering Committee drafted</a:t>
            </a:r>
            <a:endParaRPr lang="en-US" sz="6400" dirty="0"/>
          </a:p>
          <a:p>
            <a:pPr lvl="1"/>
            <a:r>
              <a:rPr lang="en-US" sz="6400" dirty="0" smtClean="0"/>
              <a:t>“Project corporate identity”</a:t>
            </a:r>
          </a:p>
          <a:p>
            <a:r>
              <a:rPr lang="en-US" sz="7200" b="1" dirty="0"/>
              <a:t>Project component activities</a:t>
            </a:r>
            <a:r>
              <a:rPr lang="en-US" sz="7200" dirty="0" smtClean="0"/>
              <a:t>:</a:t>
            </a:r>
          </a:p>
          <a:p>
            <a:pPr lvl="1"/>
            <a:r>
              <a:rPr lang="en-US" sz="6400" dirty="0" smtClean="0"/>
              <a:t>Data on nursing </a:t>
            </a:r>
            <a:r>
              <a:rPr lang="en-US" sz="6400" dirty="0"/>
              <a:t>related </a:t>
            </a:r>
            <a:r>
              <a:rPr lang="en-US" sz="6400" dirty="0" smtClean="0"/>
              <a:t>regulation collected (C1)</a:t>
            </a:r>
          </a:p>
          <a:p>
            <a:pPr lvl="1"/>
            <a:r>
              <a:rPr lang="en-US" sz="6400" dirty="0" smtClean="0"/>
              <a:t>Research instruments (questionnaires etc.) drafted (C2)</a:t>
            </a:r>
          </a:p>
          <a:p>
            <a:pPr lvl="1"/>
            <a:r>
              <a:rPr lang="en-US" sz="6400" dirty="0" smtClean="0"/>
              <a:t>Data on formal education (competencies): data collection started (C3)</a:t>
            </a:r>
            <a:r>
              <a:rPr lang="en-US" sz="7200" dirty="0"/>
              <a:t> </a:t>
            </a:r>
            <a:endParaRPr lang="en-US" sz="7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13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project activities planned (February)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sz="2000" dirty="0" smtClean="0"/>
          </a:p>
          <a:p>
            <a:r>
              <a:rPr lang="en-US" sz="2000" dirty="0" smtClean="0"/>
              <a:t>Presentation of the project to main stakeholders (key nurses) – kick off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Finalization monitoring system (output and outcomes)</a:t>
            </a:r>
          </a:p>
          <a:p>
            <a:endParaRPr lang="en-US" sz="2000" dirty="0" smtClean="0"/>
          </a:p>
          <a:p>
            <a:r>
              <a:rPr lang="en-US" sz="2000" dirty="0" smtClean="0"/>
              <a:t>Education of key nurses on change management, moderation, team work, communication and conflict solving skills - </a:t>
            </a:r>
            <a:r>
              <a:rPr lang="sr-Latn-RS" sz="1400" dirty="0" smtClean="0"/>
              <a:t>Selection of participants for both events will be done in cooperation with MoHs, MoEs and government of Brcko district)</a:t>
            </a:r>
            <a:endParaRPr lang="de-CH" sz="1400" dirty="0" smtClean="0"/>
          </a:p>
          <a:p>
            <a:endParaRPr lang="de-CH" sz="2000" dirty="0" smtClean="0"/>
          </a:p>
          <a:p>
            <a:r>
              <a:rPr lang="sr-Latn-RS" sz="2000" dirty="0" smtClean="0"/>
              <a:t>Subcontracting with University of Banja Luka for education of FM nurses in PAT with a</a:t>
            </a:r>
            <a:r>
              <a:rPr lang="en-US" sz="2000" dirty="0" err="1" smtClean="0"/>
              <a:t>llocated</a:t>
            </a:r>
            <a:r>
              <a:rPr lang="sr-Latn-RS" sz="2000" dirty="0" smtClean="0"/>
              <a:t> money provided by SDC BiH, required by the MoHSWRS </a:t>
            </a:r>
            <a:r>
              <a:rPr lang="sr-Latn-RS" sz="2000" dirty="0" smtClean="0">
                <a:solidFill>
                  <a:srgbClr val="FF0000"/>
                </a:solidFill>
              </a:rPr>
              <a:t>(BAM)</a:t>
            </a:r>
          </a:p>
          <a:p>
            <a:endParaRPr lang="de-CH" sz="2000" dirty="0" smtClean="0"/>
          </a:p>
          <a:p>
            <a:r>
              <a:rPr lang="sr-Latn-RS" sz="2000" dirty="0" smtClean="0"/>
              <a:t>Subcontracting with an institution in FBiH for the project related to nurses with </a:t>
            </a:r>
            <a:r>
              <a:rPr lang="en-US" sz="2000" dirty="0" smtClean="0"/>
              <a:t>allocated money </a:t>
            </a:r>
            <a:r>
              <a:rPr lang="sr-Latn-RS" sz="2000" dirty="0" smtClean="0"/>
              <a:t>provided by SDC</a:t>
            </a:r>
            <a:r>
              <a:rPr lang="de-CH" sz="2000" dirty="0" smtClean="0"/>
              <a:t> </a:t>
            </a:r>
            <a:r>
              <a:rPr lang="sr-Latn-RS" sz="2000" dirty="0" smtClean="0"/>
              <a:t>BiH, required by the FMoH (FPHI has made a project proposal (</a:t>
            </a:r>
            <a:r>
              <a:rPr lang="sr-Latn-RS" sz="2000" dirty="0" smtClean="0">
                <a:solidFill>
                  <a:srgbClr val="FF0000"/>
                </a:solidFill>
              </a:rPr>
              <a:t>BAM)</a:t>
            </a:r>
          </a:p>
          <a:p>
            <a:endParaRPr lang="sr-Latn-RS" sz="2000" dirty="0" smtClean="0"/>
          </a:p>
          <a:p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79477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Project rationale (1)</a:t>
            </a:r>
            <a:endParaRPr lang="de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 fontScale="55000" lnSpcReduction="20000"/>
          </a:bodyPr>
          <a:lstStyle/>
          <a:p>
            <a:r>
              <a:rPr lang="en-GB" sz="4400" dirty="0"/>
              <a:t>Health systems across the world are faced </a:t>
            </a:r>
            <a:r>
              <a:rPr lang="en-GB" sz="4400" dirty="0" smtClean="0"/>
              <a:t>with:</a:t>
            </a:r>
          </a:p>
          <a:p>
            <a:pPr lvl="1"/>
            <a:r>
              <a:rPr lang="en-GB" sz="3600" dirty="0" smtClean="0"/>
              <a:t>increasing </a:t>
            </a:r>
            <a:r>
              <a:rPr lang="en-GB" sz="3600" dirty="0"/>
              <a:t>health </a:t>
            </a:r>
            <a:r>
              <a:rPr lang="en-GB" sz="3600" dirty="0" smtClean="0"/>
              <a:t>demands, </a:t>
            </a:r>
            <a:r>
              <a:rPr lang="en-GB" sz="3600" dirty="0"/>
              <a:t>due to </a:t>
            </a:r>
            <a:r>
              <a:rPr lang="en-GB" sz="3600" dirty="0" err="1"/>
              <a:t>a.o.</a:t>
            </a:r>
            <a:r>
              <a:rPr lang="en-GB" sz="3600" dirty="0"/>
              <a:t> a rise in chronic diseases and demographic changes</a:t>
            </a:r>
          </a:p>
          <a:p>
            <a:pPr lvl="1"/>
            <a:r>
              <a:rPr lang="en-GB" sz="3600" dirty="0" smtClean="0"/>
              <a:t>financial constraints </a:t>
            </a:r>
          </a:p>
          <a:p>
            <a:pPr marL="457200" lvl="1" indent="0">
              <a:buNone/>
            </a:pPr>
            <a:endParaRPr lang="en-GB" sz="3600" dirty="0" smtClean="0"/>
          </a:p>
          <a:p>
            <a:pPr marL="457200" lvl="1" indent="0">
              <a:buNone/>
            </a:pPr>
            <a:r>
              <a:rPr lang="en-GB" sz="3600" dirty="0" smtClean="0"/>
              <a:t>Within </a:t>
            </a:r>
            <a:r>
              <a:rPr lang="en-GB" sz="3600" dirty="0"/>
              <a:t>this changing context, the large </a:t>
            </a:r>
            <a:r>
              <a:rPr lang="en-GB" sz="3600" b="1" dirty="0"/>
              <a:t>nursing workforce </a:t>
            </a:r>
            <a:r>
              <a:rPr lang="en-GB" sz="3600" dirty="0"/>
              <a:t>has </a:t>
            </a:r>
            <a:r>
              <a:rPr lang="en-GB" sz="3600" b="1" dirty="0"/>
              <a:t>invaluable potential </a:t>
            </a:r>
            <a:r>
              <a:rPr lang="en-GB" sz="3600" dirty="0"/>
              <a:t>to influence health </a:t>
            </a:r>
            <a:r>
              <a:rPr lang="en-GB" sz="3600" dirty="0" smtClean="0"/>
              <a:t>outcomes</a:t>
            </a:r>
            <a:r>
              <a:rPr lang="sr-Latn-BA" sz="3600" dirty="0" smtClean="0"/>
              <a:t> in BiH population</a:t>
            </a:r>
            <a:r>
              <a:rPr lang="en-GB" sz="3600" dirty="0" smtClean="0"/>
              <a:t>.</a:t>
            </a:r>
            <a:endParaRPr lang="de-CH" sz="3600" dirty="0"/>
          </a:p>
          <a:p>
            <a:pPr marL="0" indent="0">
              <a:buNone/>
            </a:pPr>
            <a:r>
              <a:rPr lang="en-GB" sz="3800" dirty="0"/>
              <a:t> </a:t>
            </a:r>
            <a:endParaRPr lang="de-CH" sz="3800" dirty="0"/>
          </a:p>
          <a:p>
            <a:r>
              <a:rPr lang="en-GB" sz="4400" b="1" dirty="0" smtClean="0"/>
              <a:t>BUT</a:t>
            </a:r>
            <a:r>
              <a:rPr lang="en-GB" sz="4400" dirty="0" smtClean="0"/>
              <a:t>:</a:t>
            </a:r>
            <a:r>
              <a:rPr lang="en-GB" sz="3800" dirty="0" smtClean="0"/>
              <a:t> </a:t>
            </a:r>
          </a:p>
          <a:p>
            <a:pPr lvl="1"/>
            <a:r>
              <a:rPr lang="en-GB" sz="3600" dirty="0" err="1" smtClean="0"/>
              <a:t>BiH</a:t>
            </a:r>
            <a:r>
              <a:rPr lang="en-GB" sz="3600" dirty="0" smtClean="0"/>
              <a:t> health </a:t>
            </a:r>
            <a:r>
              <a:rPr lang="en-GB" sz="3600" dirty="0"/>
              <a:t>system </a:t>
            </a:r>
            <a:r>
              <a:rPr lang="en-GB" sz="3600" dirty="0" smtClean="0"/>
              <a:t>and education of health care professionals focus on </a:t>
            </a:r>
            <a:r>
              <a:rPr lang="en-GB" sz="3600" b="1" dirty="0"/>
              <a:t>curative </a:t>
            </a:r>
            <a:r>
              <a:rPr lang="en-GB" sz="3600" b="1" dirty="0" smtClean="0"/>
              <a:t>/secondary care</a:t>
            </a:r>
            <a:r>
              <a:rPr lang="en-GB" sz="3600" dirty="0" smtClean="0"/>
              <a:t>, </a:t>
            </a:r>
            <a:r>
              <a:rPr lang="en-GB" sz="3600" dirty="0"/>
              <a:t>limiting the potential of the nursing workforce for current and future health needs, particularly those of vulnerable </a:t>
            </a:r>
            <a:r>
              <a:rPr lang="en-GB" sz="3600" dirty="0" smtClean="0"/>
              <a:t>populations </a:t>
            </a:r>
          </a:p>
          <a:p>
            <a:pPr lvl="1"/>
            <a:endParaRPr lang="en-GB" sz="2200" dirty="0" smtClean="0"/>
          </a:p>
          <a:p>
            <a:pPr lvl="1"/>
            <a:r>
              <a:rPr lang="en-GB" sz="3600" dirty="0" smtClean="0"/>
              <a:t>Additionally, significant </a:t>
            </a:r>
            <a:r>
              <a:rPr lang="en-GB" sz="3600" b="1" dirty="0"/>
              <a:t>gaps in nursing competencies and </a:t>
            </a:r>
            <a:r>
              <a:rPr lang="en-GB" sz="3600" b="1" dirty="0" smtClean="0"/>
              <a:t>practice</a:t>
            </a:r>
            <a:r>
              <a:rPr lang="en-GB" sz="3600" dirty="0" smtClean="0"/>
              <a:t>:</a:t>
            </a:r>
          </a:p>
          <a:p>
            <a:pPr lvl="2"/>
            <a:r>
              <a:rPr lang="en-GB" sz="2900" dirty="0" smtClean="0"/>
              <a:t>negatively </a:t>
            </a:r>
            <a:r>
              <a:rPr lang="en-GB" sz="2900" dirty="0"/>
              <a:t>impact the effective operation of the country’s health </a:t>
            </a:r>
            <a:r>
              <a:rPr lang="en-GB" sz="2900" dirty="0" smtClean="0"/>
              <a:t>system,</a:t>
            </a:r>
          </a:p>
          <a:p>
            <a:pPr lvl="2"/>
            <a:r>
              <a:rPr lang="en-GB" sz="2900" dirty="0" smtClean="0"/>
              <a:t>weaken </a:t>
            </a:r>
            <a:r>
              <a:rPr lang="en-GB" sz="2900" dirty="0"/>
              <a:t>existing reform achievements (e.g. in family medicine) </a:t>
            </a:r>
            <a:endParaRPr lang="en-GB" sz="2900" dirty="0" smtClean="0"/>
          </a:p>
          <a:p>
            <a:pPr lvl="2"/>
            <a:r>
              <a:rPr lang="en-GB" sz="2900" dirty="0" smtClean="0"/>
              <a:t>leave </a:t>
            </a:r>
            <a:r>
              <a:rPr lang="en-GB" sz="2900" dirty="0"/>
              <a:t>the country insufficiently prepared for the shifting health care needs of the population. </a:t>
            </a:r>
            <a:endParaRPr lang="de-CH" sz="2900" dirty="0"/>
          </a:p>
          <a:p>
            <a:endParaRPr lang="de-CH" sz="3800" dirty="0" smtClean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746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de-CH" dirty="0" smtClean="0"/>
              <a:t>Project rationale (2): Common v</a:t>
            </a:r>
            <a:r>
              <a:rPr lang="sr-Latn-RS" dirty="0" smtClean="0"/>
              <a:t>ision 2020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de-CH" sz="2400" dirty="0" err="1" smtClean="0"/>
              <a:t>Methodology</a:t>
            </a:r>
            <a:r>
              <a:rPr lang="de-CH" sz="2400" dirty="0" smtClean="0"/>
              <a:t>:</a:t>
            </a:r>
          </a:p>
          <a:p>
            <a:pPr marL="800100" lvl="2" indent="-400050"/>
            <a:r>
              <a:rPr lang="de-CH" sz="2000" dirty="0" err="1" smtClean="0"/>
              <a:t>Context</a:t>
            </a:r>
            <a:r>
              <a:rPr lang="de-CH" sz="2000" dirty="0" smtClean="0"/>
              <a:t> </a:t>
            </a:r>
            <a:r>
              <a:rPr lang="de-CH" sz="2000" dirty="0" err="1" smtClean="0"/>
              <a:t>analysis</a:t>
            </a:r>
            <a:r>
              <a:rPr lang="de-CH" sz="2000" dirty="0" smtClean="0"/>
              <a:t>, </a:t>
            </a:r>
            <a:r>
              <a:rPr lang="de-CH" sz="2000" dirty="0" err="1" smtClean="0"/>
              <a:t>stakeholder</a:t>
            </a:r>
            <a:r>
              <a:rPr lang="de-CH" sz="2000" dirty="0" smtClean="0"/>
              <a:t> </a:t>
            </a:r>
            <a:r>
              <a:rPr lang="de-CH" sz="2000" dirty="0" err="1" smtClean="0"/>
              <a:t>visioning</a:t>
            </a:r>
            <a:r>
              <a:rPr lang="de-CH" sz="2000" dirty="0" smtClean="0"/>
              <a:t> </a:t>
            </a:r>
            <a:r>
              <a:rPr lang="de-CH" sz="2000" dirty="0" err="1" smtClean="0"/>
              <a:t>workshops</a:t>
            </a:r>
            <a:r>
              <a:rPr lang="de-CH" sz="2000" dirty="0" smtClean="0"/>
              <a:t>, </a:t>
            </a:r>
            <a:r>
              <a:rPr lang="de-CH" sz="2000" dirty="0" err="1" smtClean="0"/>
              <a:t>stakeholder</a:t>
            </a:r>
            <a:r>
              <a:rPr lang="de-CH" sz="2000" dirty="0" smtClean="0"/>
              <a:t> </a:t>
            </a:r>
            <a:r>
              <a:rPr lang="de-CH" sz="2000" dirty="0" err="1" smtClean="0"/>
              <a:t>review</a:t>
            </a:r>
            <a:r>
              <a:rPr lang="de-CH" sz="2000" dirty="0" smtClean="0"/>
              <a:t> </a:t>
            </a:r>
            <a:r>
              <a:rPr lang="de-CH" sz="2000" dirty="0" err="1" smtClean="0"/>
              <a:t>of</a:t>
            </a:r>
            <a:r>
              <a:rPr lang="de-CH" sz="2000" dirty="0" smtClean="0"/>
              <a:t> </a:t>
            </a:r>
            <a:r>
              <a:rPr lang="de-CH" sz="2000" dirty="0" err="1" smtClean="0"/>
              <a:t>project</a:t>
            </a:r>
            <a:r>
              <a:rPr lang="de-CH" sz="2000" dirty="0" smtClean="0"/>
              <a:t> </a:t>
            </a:r>
            <a:r>
              <a:rPr lang="de-CH" sz="2000" dirty="0" err="1" smtClean="0"/>
              <a:t>proposal</a:t>
            </a:r>
            <a:endParaRPr lang="de-CH" sz="2000" dirty="0" smtClean="0"/>
          </a:p>
          <a:p>
            <a:pPr marL="800100" lvl="2" indent="-400050"/>
            <a:r>
              <a:rPr lang="de-CH" sz="2000" dirty="0" err="1" smtClean="0"/>
              <a:t>Participating</a:t>
            </a:r>
            <a:r>
              <a:rPr lang="de-CH" sz="2000" dirty="0" smtClean="0"/>
              <a:t> </a:t>
            </a:r>
            <a:r>
              <a:rPr lang="de-CH" sz="2000" dirty="0" err="1" smtClean="0"/>
              <a:t>stakeholders</a:t>
            </a:r>
            <a:r>
              <a:rPr lang="de-CH" sz="1700" dirty="0" smtClean="0"/>
              <a:t>: </a:t>
            </a:r>
          </a:p>
          <a:p>
            <a:pPr marL="1200150" lvl="3" indent="-342900"/>
            <a:r>
              <a:rPr lang="de-CH" sz="1600" dirty="0" smtClean="0"/>
              <a:t>Public sector (MoH, HIF, PHI, cantonal MoH, medical faculties, hospitals,  MoE, MoCa, …)</a:t>
            </a:r>
          </a:p>
          <a:p>
            <a:pPr marL="1200150" lvl="3" indent="-342900"/>
            <a:r>
              <a:rPr lang="de-CH" sz="1600" dirty="0" smtClean="0"/>
              <a:t>Private sector and Civil Society (AKAZ/A</a:t>
            </a:r>
            <a:r>
              <a:rPr lang="sr-Latn-BA" sz="1600" dirty="0" smtClean="0"/>
              <a:t>S</a:t>
            </a:r>
            <a:r>
              <a:rPr lang="de-CH" sz="1600" dirty="0" smtClean="0"/>
              <a:t>KVA, doctor chambers, health professionals associations, patient representatives, …)</a:t>
            </a:r>
          </a:p>
          <a:p>
            <a:pPr marL="0" indent="-400050"/>
            <a:r>
              <a:rPr lang="en-US" sz="2400" dirty="0" smtClean="0"/>
              <a:t>Output:  </a:t>
            </a:r>
          </a:p>
          <a:p>
            <a:pPr marL="742950" lvl="2" indent="-342900"/>
            <a:r>
              <a:rPr lang="en-US" sz="2000" dirty="0" smtClean="0"/>
              <a:t>Identification of a number of nursing </a:t>
            </a:r>
            <a:r>
              <a:rPr lang="en-US" sz="2000" dirty="0"/>
              <a:t>related </a:t>
            </a:r>
            <a:r>
              <a:rPr lang="en-US" sz="2000" b="1" i="1" dirty="0"/>
              <a:t>challenges</a:t>
            </a:r>
            <a:r>
              <a:rPr lang="en-US" sz="2000" dirty="0"/>
              <a:t> that currently negatively affect the working of the nursing profession and therefore impede on overall health outcomes in </a:t>
            </a:r>
            <a:r>
              <a:rPr lang="en-US" sz="2000" dirty="0" err="1" smtClean="0"/>
              <a:t>BiH</a:t>
            </a:r>
            <a:r>
              <a:rPr lang="en-US" sz="2000" dirty="0" smtClean="0"/>
              <a:t> (see below)</a:t>
            </a:r>
            <a:endParaRPr lang="de-CH" sz="2000" dirty="0" smtClean="0"/>
          </a:p>
          <a:p>
            <a:pPr marL="742950" lvl="2" indent="-342900"/>
            <a:r>
              <a:rPr lang="en-US" sz="2000" dirty="0" smtClean="0"/>
              <a:t>Formulation of a </a:t>
            </a:r>
            <a:r>
              <a:rPr lang="en-US" sz="2000" b="1" i="1" dirty="0" smtClean="0"/>
              <a:t>shared </a:t>
            </a:r>
            <a:r>
              <a:rPr lang="en-US" sz="2000" b="1" i="1" dirty="0"/>
              <a:t>vision </a:t>
            </a:r>
            <a:r>
              <a:rPr lang="en-US" sz="2000" dirty="0"/>
              <a:t>for nursing in </a:t>
            </a:r>
            <a:r>
              <a:rPr lang="en-US" sz="2000" dirty="0" err="1"/>
              <a:t>BiH</a:t>
            </a:r>
            <a:r>
              <a:rPr lang="en-US" sz="2000" dirty="0"/>
              <a:t> by </a:t>
            </a:r>
            <a:r>
              <a:rPr lang="en-US" sz="2000" dirty="0" smtClean="0"/>
              <a:t>2020</a:t>
            </a:r>
          </a:p>
          <a:p>
            <a:pPr marL="742950" lvl="2" indent="-342900"/>
            <a:r>
              <a:rPr lang="en-US" sz="2000" dirty="0" smtClean="0"/>
              <a:t>Insight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for project methodology: </a:t>
            </a:r>
            <a:r>
              <a:rPr lang="en-US" sz="2000" b="1" i="1" dirty="0" smtClean="0"/>
              <a:t>participative </a:t>
            </a:r>
            <a:r>
              <a:rPr lang="en-US" sz="2000" b="1" i="1" dirty="0"/>
              <a:t>approach </a:t>
            </a:r>
            <a:r>
              <a:rPr lang="en-US" sz="2000" dirty="0" smtClean="0"/>
              <a:t>and involvement </a:t>
            </a:r>
            <a:r>
              <a:rPr lang="en-US" sz="2000" dirty="0"/>
              <a:t>of many stakeholders </a:t>
            </a:r>
            <a:r>
              <a:rPr lang="en-US" sz="2000" dirty="0" smtClean="0"/>
              <a:t>is necessary for genuine </a:t>
            </a:r>
            <a:r>
              <a:rPr lang="en-US" sz="2000" dirty="0"/>
              <a:t>local </a:t>
            </a:r>
            <a:r>
              <a:rPr lang="en-US" sz="2000" dirty="0" smtClean="0"/>
              <a:t>ownership and commitment </a:t>
            </a:r>
            <a:r>
              <a:rPr lang="sr-Latn-BA" sz="2000" dirty="0" smtClean="0"/>
              <a:t>to the project </a:t>
            </a:r>
            <a:r>
              <a:rPr lang="en-US" sz="2000" dirty="0" smtClean="0"/>
              <a:t>of </a:t>
            </a:r>
            <a:r>
              <a:rPr lang="en-US" sz="2000" dirty="0"/>
              <a:t>all parties to successfully address the issues of nursing in </a:t>
            </a:r>
            <a:r>
              <a:rPr lang="en-US" sz="2000" dirty="0" err="1" smtClean="0"/>
              <a:t>BiH</a:t>
            </a:r>
            <a:r>
              <a:rPr lang="sr-Latn-R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5853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dirty="0" smtClean="0"/>
              <a:t>Project rationale (3)</a:t>
            </a:r>
            <a:endParaRPr lang="de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de-CH" sz="2800" dirty="0" err="1"/>
              <a:t>Some</a:t>
            </a:r>
            <a:r>
              <a:rPr lang="de-CH" sz="2800" dirty="0"/>
              <a:t> </a:t>
            </a:r>
            <a:r>
              <a:rPr lang="de-CH" sz="2800" dirty="0" err="1"/>
              <a:t>challenges</a:t>
            </a:r>
            <a:r>
              <a:rPr lang="de-CH" sz="2800" dirty="0"/>
              <a:t> </a:t>
            </a:r>
            <a:r>
              <a:rPr lang="de-CH" sz="2800" dirty="0" err="1" smtClean="0"/>
              <a:t>identified</a:t>
            </a:r>
            <a:r>
              <a:rPr lang="de-CH" sz="2800" dirty="0" smtClean="0"/>
              <a:t> </a:t>
            </a:r>
            <a:r>
              <a:rPr lang="de-CH" sz="2800" dirty="0" err="1" smtClean="0"/>
              <a:t>for</a:t>
            </a:r>
            <a:r>
              <a:rPr lang="de-CH" sz="2800" dirty="0" smtClean="0"/>
              <a:t> </a:t>
            </a:r>
            <a:r>
              <a:rPr lang="de-CH" sz="2800" dirty="0" err="1" smtClean="0"/>
              <a:t>nursing</a:t>
            </a:r>
            <a:r>
              <a:rPr lang="de-CH" sz="2800" dirty="0" smtClean="0"/>
              <a:t> in </a:t>
            </a:r>
            <a:r>
              <a:rPr lang="de-CH" sz="2800" dirty="0" err="1" smtClean="0"/>
              <a:t>BiH</a:t>
            </a:r>
            <a:r>
              <a:rPr lang="de-CH" sz="2800" dirty="0" smtClean="0"/>
              <a:t> (</a:t>
            </a:r>
            <a:r>
              <a:rPr lang="de-CH" sz="2800" dirty="0" err="1" smtClean="0"/>
              <a:t>context</a:t>
            </a:r>
            <a:r>
              <a:rPr lang="de-CH" sz="2800" dirty="0" smtClean="0"/>
              <a:t> </a:t>
            </a:r>
            <a:r>
              <a:rPr lang="de-CH" sz="2800" dirty="0" err="1" smtClean="0"/>
              <a:t>analysis</a:t>
            </a:r>
            <a:r>
              <a:rPr lang="de-CH" sz="2800" dirty="0" smtClean="0"/>
              <a:t> </a:t>
            </a:r>
            <a:r>
              <a:rPr lang="de-CH" sz="2800" dirty="0" err="1" smtClean="0"/>
              <a:t>and</a:t>
            </a:r>
            <a:r>
              <a:rPr lang="de-CH" sz="2800" dirty="0" smtClean="0"/>
              <a:t> </a:t>
            </a:r>
            <a:r>
              <a:rPr lang="de-CH" sz="2800" dirty="0" err="1" smtClean="0"/>
              <a:t>visioning</a:t>
            </a:r>
            <a:r>
              <a:rPr lang="de-CH" sz="2800" dirty="0" smtClean="0"/>
              <a:t> </a:t>
            </a:r>
            <a:r>
              <a:rPr lang="de-CH" sz="2800" dirty="0" err="1" smtClean="0"/>
              <a:t>sessions</a:t>
            </a:r>
            <a:r>
              <a:rPr lang="de-CH" sz="2800" dirty="0" smtClean="0"/>
              <a:t>):</a:t>
            </a:r>
          </a:p>
          <a:p>
            <a:pPr lvl="1"/>
            <a:r>
              <a:rPr lang="en-US" sz="2400" dirty="0" smtClean="0"/>
              <a:t>Limited input from nursing into </a:t>
            </a:r>
            <a:r>
              <a:rPr lang="en-US" sz="2400" dirty="0"/>
              <a:t>health policy-making</a:t>
            </a:r>
          </a:p>
          <a:p>
            <a:pPr lvl="1"/>
            <a:r>
              <a:rPr lang="en-US" sz="2400" dirty="0" smtClean="0"/>
              <a:t>Major </a:t>
            </a:r>
            <a:r>
              <a:rPr lang="en-US" sz="2400" dirty="0"/>
              <a:t>gaps </a:t>
            </a:r>
            <a:r>
              <a:rPr lang="en-US" sz="2400" dirty="0" smtClean="0"/>
              <a:t>between nursing </a:t>
            </a:r>
            <a:r>
              <a:rPr lang="en-US" sz="2400" dirty="0"/>
              <a:t>education and practice</a:t>
            </a:r>
          </a:p>
          <a:p>
            <a:pPr lvl="1"/>
            <a:r>
              <a:rPr lang="en-US" sz="2400" dirty="0" smtClean="0"/>
              <a:t>Lack </a:t>
            </a:r>
            <a:r>
              <a:rPr lang="en-US" sz="2400" dirty="0"/>
              <a:t>of appropriate nursing standards, regulations and legislation</a:t>
            </a:r>
            <a:endParaRPr lang="bs-Latn-BA" sz="2400" dirty="0"/>
          </a:p>
          <a:p>
            <a:pPr lvl="1"/>
            <a:r>
              <a:rPr lang="en-US" sz="2400" dirty="0"/>
              <a:t>Poorly defined roles and </a:t>
            </a:r>
            <a:r>
              <a:rPr lang="en-US" sz="2400" dirty="0" smtClean="0"/>
              <a:t>functions</a:t>
            </a:r>
          </a:p>
          <a:p>
            <a:pPr lvl="1"/>
            <a:r>
              <a:rPr lang="en-US" sz="2400" dirty="0"/>
              <a:t>Nursing faculties </a:t>
            </a:r>
            <a:r>
              <a:rPr lang="en-US" sz="2400" dirty="0" smtClean="0"/>
              <a:t>lack nurses as teaching staff</a:t>
            </a:r>
            <a:endParaRPr lang="en-US" sz="2400" dirty="0"/>
          </a:p>
          <a:p>
            <a:pPr lvl="1"/>
            <a:r>
              <a:rPr lang="de-CH" sz="2400" dirty="0" smtClean="0"/>
              <a:t>Nursing </a:t>
            </a:r>
            <a:r>
              <a:rPr lang="de-CH" sz="2400" dirty="0" err="1" smtClean="0"/>
              <a:t>curricula</a:t>
            </a:r>
            <a:r>
              <a:rPr lang="de-CH" sz="2400" dirty="0" smtClean="0"/>
              <a:t> lack </a:t>
            </a:r>
            <a:r>
              <a:rPr lang="de-CH" sz="2400" dirty="0" err="1" smtClean="0"/>
              <a:t>practice</a:t>
            </a:r>
            <a:r>
              <a:rPr lang="de-CH" sz="2400" dirty="0" smtClean="0"/>
              <a:t> </a:t>
            </a:r>
            <a:r>
              <a:rPr lang="de-CH" sz="2400" dirty="0" err="1" smtClean="0"/>
              <a:t>education</a:t>
            </a:r>
            <a:endParaRPr lang="bs-Latn-BA" sz="2400" dirty="0"/>
          </a:p>
          <a:p>
            <a:pPr lvl="1"/>
            <a:r>
              <a:rPr lang="en-US" sz="2400" dirty="0" smtClean="0"/>
              <a:t>Limited continuing and post-graduate education</a:t>
            </a:r>
          </a:p>
          <a:p>
            <a:pPr lvl="1"/>
            <a:r>
              <a:rPr lang="en-US" sz="2400" b="1" dirty="0" smtClean="0"/>
              <a:t>…</a:t>
            </a:r>
          </a:p>
          <a:p>
            <a:pPr lvl="1"/>
            <a:endParaRPr lang="bs-Latn-BA" sz="2200" dirty="0"/>
          </a:p>
          <a:p>
            <a:r>
              <a:rPr lang="en-US" sz="2800" b="1" dirty="0" smtClean="0"/>
              <a:t>THEREFORE: </a:t>
            </a:r>
          </a:p>
          <a:p>
            <a:pPr lvl="1"/>
            <a:r>
              <a:rPr lang="en-US" sz="2400" b="1" dirty="0" smtClean="0"/>
              <a:t>Ministers </a:t>
            </a:r>
            <a:r>
              <a:rPr lang="en-US" sz="2400" b="1" dirty="0"/>
              <a:t>of Health in </a:t>
            </a:r>
            <a:r>
              <a:rPr lang="en-US" sz="2400" b="1" dirty="0" smtClean="0"/>
              <a:t>FBIH</a:t>
            </a:r>
            <a:r>
              <a:rPr lang="en-US" sz="2400" b="1" dirty="0"/>
              <a:t>, RS and </a:t>
            </a:r>
            <a:r>
              <a:rPr lang="en-US" sz="2400" b="1" dirty="0" err="1"/>
              <a:t>Brcko</a:t>
            </a:r>
            <a:r>
              <a:rPr lang="en-US" sz="2400" b="1" dirty="0"/>
              <a:t> District </a:t>
            </a:r>
            <a:r>
              <a:rPr lang="en-US" sz="2400" b="1" dirty="0" smtClean="0"/>
              <a:t>agreed the </a:t>
            </a:r>
            <a:r>
              <a:rPr lang="en-US" sz="2400" b="1" dirty="0"/>
              <a:t>need to improve the quality of nursing </a:t>
            </a:r>
            <a:r>
              <a:rPr lang="en-US" sz="2400" b="1" dirty="0" smtClean="0"/>
              <a:t>practice</a:t>
            </a:r>
          </a:p>
          <a:p>
            <a:pPr lvl="1"/>
            <a:r>
              <a:rPr lang="en-US" sz="2400" b="1" dirty="0" smtClean="0"/>
              <a:t>SDC agreed to sponsor project</a:t>
            </a:r>
            <a:endParaRPr lang="de-CH" sz="2400" b="1" dirty="0"/>
          </a:p>
        </p:txBody>
      </p:sp>
    </p:spTree>
    <p:extLst>
      <p:ext uri="{BB962C8B-B14F-4D97-AF65-F5344CB8AC3E}">
        <p14:creationId xmlns:p14="http://schemas.microsoft.com/office/powerpoint/2010/main" val="222426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Project Overall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Health outcomes in </a:t>
            </a:r>
            <a:r>
              <a:rPr lang="en-US" b="1" dirty="0" smtClean="0"/>
              <a:t>Bosnia and Herzegovina </a:t>
            </a:r>
            <a:r>
              <a:rPr lang="en-US" b="1" dirty="0"/>
              <a:t>are improved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74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Project Purpose / Outcome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Increased quality </a:t>
            </a:r>
            <a:r>
              <a:rPr lang="en-US" dirty="0" smtClean="0"/>
              <a:t>and efficiency of </a:t>
            </a:r>
            <a:r>
              <a:rPr lang="en-US" dirty="0"/>
              <a:t>nursing services, with a focus on the PHC level, and increased access to these services, in particular for vulnerable groups</a:t>
            </a:r>
            <a:endParaRPr lang="bs-Latn-B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59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Intermediate </a:t>
            </a:r>
            <a:r>
              <a:rPr lang="en-US" b="1" dirty="0" smtClean="0"/>
              <a:t>Outcomes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Project’s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b="1" u="sng" dirty="0" smtClean="0"/>
          </a:p>
          <a:p>
            <a:r>
              <a:rPr lang="en-US" b="1" u="sng" dirty="0" smtClean="0"/>
              <a:t>Component </a:t>
            </a:r>
            <a:r>
              <a:rPr lang="en-US" b="1" u="sng" dirty="0"/>
              <a:t>1</a:t>
            </a:r>
            <a:r>
              <a:rPr lang="en-US" b="1" dirty="0"/>
              <a:t>: </a:t>
            </a:r>
            <a:r>
              <a:rPr lang="en-US" dirty="0"/>
              <a:t>Nursing </a:t>
            </a:r>
            <a:r>
              <a:rPr lang="en-US" dirty="0" smtClean="0"/>
              <a:t>regulation, recognition, development and empowerment </a:t>
            </a:r>
            <a:r>
              <a:rPr lang="en-US" i="1" dirty="0" smtClean="0"/>
              <a:t>(</a:t>
            </a:r>
            <a:r>
              <a:rPr lang="en-US" i="1" dirty="0" err="1" smtClean="0"/>
              <a:t>organisation</a:t>
            </a:r>
            <a:r>
              <a:rPr lang="en-US" i="1" dirty="0" smtClean="0"/>
              <a:t>)</a:t>
            </a:r>
          </a:p>
          <a:p>
            <a:pPr marL="0" indent="0">
              <a:buNone/>
            </a:pPr>
            <a:endParaRPr lang="bs-Latn-BA" i="1" dirty="0"/>
          </a:p>
          <a:p>
            <a:r>
              <a:rPr lang="en-US" b="1" u="sng" dirty="0"/>
              <a:t>Component 2</a:t>
            </a:r>
            <a:r>
              <a:rPr lang="en-US" b="1" dirty="0"/>
              <a:t>: </a:t>
            </a:r>
            <a:r>
              <a:rPr lang="en-US" dirty="0"/>
              <a:t>Community nursing expansion and outreach </a:t>
            </a:r>
            <a:r>
              <a:rPr lang="en-US" dirty="0" smtClean="0"/>
              <a:t>development </a:t>
            </a:r>
            <a:r>
              <a:rPr lang="en-US" i="1" dirty="0" smtClean="0"/>
              <a:t>(services)</a:t>
            </a:r>
            <a:endParaRPr lang="bs-Latn-BA" i="1" dirty="0"/>
          </a:p>
          <a:p>
            <a:endParaRPr lang="bs-Latn-BA" dirty="0"/>
          </a:p>
          <a:p>
            <a:r>
              <a:rPr lang="en-US" b="1" u="sng" dirty="0"/>
              <a:t>Component 3</a:t>
            </a:r>
            <a:r>
              <a:rPr lang="en-US" b="1" dirty="0"/>
              <a:t>: </a:t>
            </a:r>
            <a:r>
              <a:rPr lang="en-US" dirty="0"/>
              <a:t>Formal </a:t>
            </a:r>
            <a:r>
              <a:rPr lang="en-US" dirty="0" smtClean="0"/>
              <a:t>education </a:t>
            </a:r>
            <a:r>
              <a:rPr lang="en-US" dirty="0"/>
              <a:t>of </a:t>
            </a:r>
            <a:r>
              <a:rPr lang="en-US" dirty="0" smtClean="0"/>
              <a:t>nurses</a:t>
            </a:r>
            <a:r>
              <a:rPr lang="de-CH" dirty="0"/>
              <a:t> </a:t>
            </a:r>
            <a:r>
              <a:rPr lang="de-CH" dirty="0" smtClean="0"/>
              <a:t>(University </a:t>
            </a:r>
            <a:r>
              <a:rPr lang="de-CH" dirty="0" err="1" smtClean="0"/>
              <a:t>level</a:t>
            </a:r>
            <a:r>
              <a:rPr lang="de-CH" dirty="0" smtClean="0"/>
              <a:t>) </a:t>
            </a:r>
            <a:r>
              <a:rPr lang="en-US" i="1" dirty="0" smtClean="0"/>
              <a:t>(education)</a:t>
            </a:r>
            <a:endParaRPr lang="bs-Latn-BA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76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 1 - Outputs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Regulation of nursing profession has improved</a:t>
            </a:r>
            <a:endParaRPr lang="bs-Latn-BA" sz="3600" dirty="0"/>
          </a:p>
          <a:p>
            <a:r>
              <a:rPr lang="en-US" sz="2800" dirty="0"/>
              <a:t>All cantons and both entities have a nurses’ chamber established and </a:t>
            </a:r>
            <a:r>
              <a:rPr lang="en-US" sz="2800" dirty="0" smtClean="0"/>
              <a:t>functional</a:t>
            </a:r>
          </a:p>
          <a:p>
            <a:r>
              <a:rPr lang="en-US" sz="2800" dirty="0"/>
              <a:t>Nurses’ associations are strengthened for </a:t>
            </a:r>
            <a:r>
              <a:rPr lang="en-US" sz="2800" dirty="0" smtClean="0"/>
              <a:t>representation </a:t>
            </a:r>
            <a:r>
              <a:rPr lang="en-US" sz="2800" dirty="0"/>
              <a:t>of interests of their </a:t>
            </a:r>
            <a:r>
              <a:rPr lang="en-US" sz="2800" dirty="0" smtClean="0"/>
              <a:t>members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Two resource centers for nurses are established</a:t>
            </a:r>
            <a:endParaRPr lang="bs-Latn-BA" sz="36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3992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 2 - Outputs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Community</a:t>
            </a:r>
            <a:r>
              <a:rPr lang="en-US" dirty="0"/>
              <a:t> nursing services are designed based on international standards/ best practices and needs of vulnerable </a:t>
            </a:r>
            <a:r>
              <a:rPr lang="en-US" dirty="0" smtClean="0"/>
              <a:t>groups</a:t>
            </a:r>
          </a:p>
          <a:p>
            <a:r>
              <a:rPr lang="en-US" dirty="0"/>
              <a:t>Community nursing services are implemented and monitored in selected geographic areas and a strategy for scaling up has been </a:t>
            </a:r>
            <a:r>
              <a:rPr lang="en-US" dirty="0" smtClean="0"/>
              <a:t>developed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30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sortium_SDC_-PowerPoint template_ENG_example_2_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</TotalTime>
  <Words>1077</Words>
  <Application>Microsoft Office PowerPoint</Application>
  <PresentationFormat>On-screen Show (4:3)</PresentationFormat>
  <Paragraphs>150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Consortium_SDC_-PowerPoint template_ENG_example_2_</vt:lpstr>
      <vt:lpstr>Office Theme</vt:lpstr>
      <vt:lpstr>Strengthening Nursing in Bosnia and Herzegovina</vt:lpstr>
      <vt:lpstr>Project rationale (1)</vt:lpstr>
      <vt:lpstr>Project rationale (2): Common vision 2020</vt:lpstr>
      <vt:lpstr>Project rationale (3)</vt:lpstr>
      <vt:lpstr>The Project Overall Goal</vt:lpstr>
      <vt:lpstr>Project Purpose / Outcome </vt:lpstr>
      <vt:lpstr>Intermediate Outcomes Project’s Components</vt:lpstr>
      <vt:lpstr>Component 1 - Outputs</vt:lpstr>
      <vt:lpstr>Component 2 - Outputs</vt:lpstr>
      <vt:lpstr>Component 3 - Outputs</vt:lpstr>
      <vt:lpstr>Phase I of the Project</vt:lpstr>
      <vt:lpstr>Project Donor and Consortium Partners</vt:lpstr>
      <vt:lpstr>PowerPoint Presentation</vt:lpstr>
      <vt:lpstr>Activities and outputs until present</vt:lpstr>
      <vt:lpstr>General project activities planned (February)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Strengthening Nursing in Bosnia and Herzegovina</dc:title>
  <dc:creator>Emira Dropic</dc:creator>
  <cp:lastModifiedBy>Emira Dropic</cp:lastModifiedBy>
  <cp:revision>53</cp:revision>
  <cp:lastPrinted>2013-01-23T11:40:12Z</cp:lastPrinted>
  <dcterms:created xsi:type="dcterms:W3CDTF">2013-01-23T10:20:16Z</dcterms:created>
  <dcterms:modified xsi:type="dcterms:W3CDTF">2014-04-08T07:43:04Z</dcterms:modified>
</cp:coreProperties>
</file>