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9" r:id="rId3"/>
    <p:sldId id="272" r:id="rId4"/>
    <p:sldId id="270" r:id="rId5"/>
    <p:sldId id="273" r:id="rId6"/>
    <p:sldId id="274" r:id="rId7"/>
    <p:sldId id="275" r:id="rId8"/>
    <p:sldId id="276" r:id="rId9"/>
    <p:sldId id="277" r:id="rId10"/>
    <p:sldId id="278" r:id="rId11"/>
    <p:sldId id="280" r:id="rId12"/>
    <p:sldId id="279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66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ＭＳ Ｐゴシック" pitchFamily="-96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ＭＳ Ｐゴシック" pitchFamily="-96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ＭＳ Ｐゴシック" pitchFamily="-96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ＭＳ Ｐゴシック" pitchFamily="-96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ＭＳ Ｐゴシック" pitchFamily="-96" charset="-128"/>
        <a:cs typeface="+mn-cs"/>
      </a:defRPr>
    </a:lvl5pPr>
    <a:lvl6pPr marL="2286000" algn="l" defTabSz="914400" rtl="0" eaLnBrk="1" latinLnBrk="0" hangingPunct="1">
      <a:defRPr sz="2400" kern="1200" baseline="-25000">
        <a:solidFill>
          <a:schemeClr val="tx1"/>
        </a:solidFill>
        <a:latin typeface="Arial" charset="0"/>
        <a:ea typeface="ＭＳ Ｐゴシック" pitchFamily="-96" charset="-128"/>
        <a:cs typeface="+mn-cs"/>
      </a:defRPr>
    </a:lvl6pPr>
    <a:lvl7pPr marL="2743200" algn="l" defTabSz="914400" rtl="0" eaLnBrk="1" latinLnBrk="0" hangingPunct="1">
      <a:defRPr sz="2400" kern="1200" baseline="-25000">
        <a:solidFill>
          <a:schemeClr val="tx1"/>
        </a:solidFill>
        <a:latin typeface="Arial" charset="0"/>
        <a:ea typeface="ＭＳ Ｐゴシック" pitchFamily="-96" charset="-128"/>
        <a:cs typeface="+mn-cs"/>
      </a:defRPr>
    </a:lvl7pPr>
    <a:lvl8pPr marL="3200400" algn="l" defTabSz="914400" rtl="0" eaLnBrk="1" latinLnBrk="0" hangingPunct="1">
      <a:defRPr sz="2400" kern="1200" baseline="-25000">
        <a:solidFill>
          <a:schemeClr val="tx1"/>
        </a:solidFill>
        <a:latin typeface="Arial" charset="0"/>
        <a:ea typeface="ＭＳ Ｐゴシック" pitchFamily="-96" charset="-128"/>
        <a:cs typeface="+mn-cs"/>
      </a:defRPr>
    </a:lvl8pPr>
    <a:lvl9pPr marL="3657600" algn="l" defTabSz="914400" rtl="0" eaLnBrk="1" latinLnBrk="0" hangingPunct="1">
      <a:defRPr sz="2400" kern="1200" baseline="-25000">
        <a:solidFill>
          <a:schemeClr val="tx1"/>
        </a:solidFill>
        <a:latin typeface="Arial" charset="0"/>
        <a:ea typeface="ＭＳ Ｐゴシック" pitchFamily="-9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7E00"/>
    <a:srgbClr val="49729D"/>
    <a:srgbClr val="FFFF00"/>
    <a:srgbClr val="B6B6B6"/>
    <a:srgbClr val="71C8E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31" autoAdjust="0"/>
    <p:restoredTop sz="94624" autoAdjust="0"/>
  </p:normalViewPr>
  <p:slideViewPr>
    <p:cSldViewPr>
      <p:cViewPr>
        <p:scale>
          <a:sx n="100" d="100"/>
          <a:sy n="100" d="100"/>
        </p:scale>
        <p:origin x="-78" y="1560"/>
      </p:cViewPr>
      <p:guideLst>
        <p:guide orient="horz" pos="1392"/>
        <p:guide pos="7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31" d="100"/>
          <a:sy n="131" d="100"/>
        </p:scale>
        <p:origin x="-3896" y="-12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17A1A49-848E-4D9E-924F-C6AF67F6281B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aseline="0"/>
            </a:lvl1pPr>
          </a:lstStyle>
          <a:p>
            <a:endParaRPr lang="nl-NL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endParaRPr lang="nl-NL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0"/>
            </a:lvl1pPr>
          </a:lstStyle>
          <a:p>
            <a:endParaRPr lang="nl-NL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fld id="{BA7ABD2A-E2F2-447E-BD01-CC2E99E355FF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A64BAC-AF42-47D8-8050-F3D22AE90C01}" type="slidenum">
              <a:rPr lang="nl-NL"/>
              <a:pPr/>
              <a:t>1</a:t>
            </a:fld>
            <a:endParaRPr lang="nl-NL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219608-6D43-41F5-AA26-96CC0657DC95}" type="slidenum">
              <a:rPr lang="nl-NL"/>
              <a:pPr/>
              <a:t>21</a:t>
            </a:fld>
            <a:endParaRPr lang="nl-NL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D0D9E9-6D23-4AE6-9F2C-46BD729997D2}" type="datetime1">
              <a:rPr lang="nl-NL"/>
              <a:pPr/>
              <a:t>16-3-2014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Titel presentatie aanpassen  </a:t>
            </a:r>
            <a:fld id="{28B5B76E-6CEE-4E87-8E65-04045BF4A97A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School of Nursing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908EA6-5BE5-456D-B0F5-5DD892DF0C5D}" type="datetime1">
              <a:rPr lang="nl-NL"/>
              <a:pPr/>
              <a:t>16-3-2014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Titel presentatie aanpassen  </a:t>
            </a:r>
            <a:fld id="{F8585791-DDC3-4B11-BD78-0BDF92D6B4FC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School of Nursing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D8050A-CBF0-47E7-9F09-43A3DCB96909}" type="datetime1">
              <a:rPr lang="nl-NL"/>
              <a:pPr/>
              <a:t>16-3-2014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Titel presentatie aanpassen  </a:t>
            </a:r>
            <a:fld id="{0962F8D6-951E-40DD-BBFE-4167F2408F92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School of Nursing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F3BEF7-1E8C-41F7-BEEC-8AF6AA79CB5F}" type="datetime1">
              <a:rPr lang="nl-NL"/>
              <a:pPr/>
              <a:t>16-3-2014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Titel presentatie aanpassen  </a:t>
            </a:r>
            <a:fld id="{D760B752-4333-475E-9A64-3558E4BE812C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School of Nursing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9D0DFA-DCD7-4DF7-84CC-22EBD925116C}" type="datetime1">
              <a:rPr lang="nl-NL"/>
              <a:pPr/>
              <a:t>16-3-2014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Titel presentatie aanpassen  </a:t>
            </a:r>
            <a:fld id="{4D9441D6-2C62-42A3-B9F5-003142583A9C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School of Nursing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E15073-2A1C-428F-86A9-D9F0B1EBBF07}" type="datetime1">
              <a:rPr lang="nl-NL"/>
              <a:pPr/>
              <a:t>16-3-2014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Titel presentatie aanpassen  </a:t>
            </a:r>
            <a:fld id="{ED73ADB4-2C15-4954-AD22-A8E4E14D317B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School of Nursing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81BA79-3595-428D-A246-594856B10281}" type="datetime1">
              <a:rPr lang="nl-NL"/>
              <a:pPr/>
              <a:t>16-3-2014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Titel presentatie aanpassen  </a:t>
            </a:r>
            <a:fld id="{48AF6A9B-4E94-4B6D-BD6B-F7E8B6DC4600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School of Nursing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5A1FE3-BC31-40AB-B177-79963B1338F4}" type="datetime1">
              <a:rPr lang="nl-NL"/>
              <a:pPr/>
              <a:t>16-3-2014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Titel presentatie aanpassen  </a:t>
            </a:r>
            <a:fld id="{A3F0BDB8-CA42-4EDB-A1F1-EBE43017A5C1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School of Nursing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E8DA79-34A4-4B2D-B801-E03F7E78C82E}" type="datetime1">
              <a:rPr lang="nl-NL"/>
              <a:pPr/>
              <a:t>16-3-2014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Titel presentatie aanpassen  </a:t>
            </a:r>
            <a:fld id="{F84F4885-E93C-4AD4-908A-E703464A3D67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School of Nursing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94521B-3CC2-4E2E-AF5D-A30300BC7108}" type="datetime1">
              <a:rPr lang="nl-NL"/>
              <a:pPr/>
              <a:t>16-3-2014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Titel presentatie aanpassen  </a:t>
            </a:r>
            <a:fld id="{45497FCC-D447-421F-8D7C-73963E9F73D6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School of Nursing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5062FA-4FB0-4720-B697-BAC050FA0EA1}" type="datetime1">
              <a:rPr lang="nl-NL"/>
              <a:pPr/>
              <a:t>16-3-2014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Titel presentatie aanpassen  </a:t>
            </a:r>
            <a:fld id="{C2B2A861-277B-47CF-AD3B-D573E4903D0F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School of Nursing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437313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800" baseline="0">
                <a:solidFill>
                  <a:schemeClr val="bg1"/>
                </a:solidFill>
              </a:defRPr>
            </a:lvl1pPr>
          </a:lstStyle>
          <a:p>
            <a:fld id="{AB957C31-A881-40FA-80E4-BE5E559D5A29}" type="datetime1">
              <a:rPr lang="nl-NL"/>
              <a:pPr/>
              <a:t>16-3-2014</a:t>
            </a:fld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52600" y="64373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800" baseline="0">
                <a:solidFill>
                  <a:schemeClr val="bg1"/>
                </a:solidFill>
              </a:defRPr>
            </a:lvl1pPr>
          </a:lstStyle>
          <a:p>
            <a:r>
              <a:rPr lang="nl-NL"/>
              <a:t>Titel presentatie aanpassen  </a:t>
            </a:r>
            <a:fld id="{F3220482-319C-4776-9CA3-BC1244A1EBE3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29400" y="64373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800" i="1" baseline="0">
                <a:solidFill>
                  <a:schemeClr val="bg1"/>
                </a:solidFill>
              </a:defRPr>
            </a:lvl1pPr>
          </a:lstStyle>
          <a:p>
            <a:r>
              <a:rPr lang="nl-NL"/>
              <a:t>School of Nursing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96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96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96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9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96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96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96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96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c.l.van.slochteren-kommer@pl.hanze.n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7"/>
          <p:cNvSpPr>
            <a:spLocks noGrp="1" noChangeArrowheads="1"/>
          </p:cNvSpPr>
          <p:nvPr>
            <p:ph type="ctrTitle"/>
          </p:nvPr>
        </p:nvSpPr>
        <p:spPr bwMode="auto">
          <a:xfrm>
            <a:off x="1066800" y="1556792"/>
            <a:ext cx="6673552" cy="113878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nl-NL" sz="3200" b="1" dirty="0" smtClean="0">
                <a:solidFill>
                  <a:schemeClr val="tx1"/>
                </a:solidFill>
              </a:rPr>
              <a:t/>
            </a:r>
            <a:br>
              <a:rPr lang="nl-NL" sz="3200" b="1" dirty="0" smtClean="0">
                <a:solidFill>
                  <a:schemeClr val="tx1"/>
                </a:solidFill>
              </a:rPr>
            </a:br>
            <a:r>
              <a:rPr lang="nl-NL" sz="2400" b="1" dirty="0" smtClean="0">
                <a:solidFill>
                  <a:schemeClr val="tx1"/>
                </a:solidFill>
              </a:rPr>
              <a:t>School of </a:t>
            </a:r>
            <a:r>
              <a:rPr lang="nl-NL" sz="2400" b="1" dirty="0" err="1" smtClean="0">
                <a:solidFill>
                  <a:schemeClr val="tx1"/>
                </a:solidFill>
              </a:rPr>
              <a:t>Nursing</a:t>
            </a:r>
            <a:r>
              <a:rPr lang="nl-NL" sz="2400" b="1" dirty="0" smtClean="0">
                <a:solidFill>
                  <a:schemeClr val="tx1"/>
                </a:solidFill>
              </a:rPr>
              <a:t> Groningen</a:t>
            </a:r>
            <a:endParaRPr lang="nl-NL" sz="2400" b="1" dirty="0">
              <a:solidFill>
                <a:schemeClr val="tx1"/>
              </a:solidFill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1066800" y="2795588"/>
            <a:ext cx="435133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sz="2000" b="1" dirty="0" err="1" smtClean="0"/>
              <a:t>An</a:t>
            </a:r>
            <a:r>
              <a:rPr lang="nl-NL" sz="2000" b="1" dirty="0" smtClean="0"/>
              <a:t> </a:t>
            </a:r>
            <a:r>
              <a:rPr lang="nl-NL" sz="2000" b="1" dirty="0" err="1" smtClean="0"/>
              <a:t>overview</a:t>
            </a:r>
            <a:r>
              <a:rPr lang="nl-NL" sz="2000" b="1" dirty="0" smtClean="0"/>
              <a:t> of the curriculum</a:t>
            </a:r>
            <a:r>
              <a:rPr lang="nl-NL" sz="2000" b="1" baseline="0" dirty="0" smtClean="0"/>
              <a:t> </a:t>
            </a:r>
            <a:endParaRPr lang="nl-NL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/>
          <a:lstStyle/>
          <a:p>
            <a:pPr eaLnBrk="1" hangingPunct="1"/>
            <a:r>
              <a:rPr lang="en-GB" sz="3600" b="1" dirty="0" smtClean="0"/>
              <a:t>Curriculum </a:t>
            </a:r>
            <a:r>
              <a:rPr lang="en-GB" sz="3600" dirty="0" smtClean="0"/>
              <a:t>(4)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916832"/>
            <a:ext cx="7859216" cy="4209331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sz="2800" b="1" dirty="0" smtClean="0"/>
              <a:t>Minors/ </a:t>
            </a:r>
            <a:r>
              <a:rPr lang="en-GB" sz="2800" b="1" dirty="0" smtClean="0">
                <a:solidFill>
                  <a:srgbClr val="000099"/>
                </a:solidFill>
              </a:rPr>
              <a:t>Specialisations: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GB" sz="2800" dirty="0" smtClean="0"/>
              <a:t>Care </a:t>
            </a:r>
            <a:r>
              <a:rPr lang="en-GB" sz="2800" dirty="0" smtClean="0"/>
              <a:t>&amp;</a:t>
            </a:r>
            <a:r>
              <a:rPr lang="en-GB" sz="2800" dirty="0" smtClean="0"/>
              <a:t>Technology (healthcare)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GB" sz="2800" dirty="0" smtClean="0"/>
              <a:t>Outdoor management ( sports)</a:t>
            </a:r>
            <a:endParaRPr lang="en-GB" sz="2800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GB" sz="2800" dirty="0" smtClean="0"/>
              <a:t>International Aid and </a:t>
            </a:r>
            <a:r>
              <a:rPr lang="en-GB" sz="2800" dirty="0" smtClean="0"/>
              <a:t>Development (social studies)</a:t>
            </a:r>
            <a:endParaRPr lang="en-GB" sz="2800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GB" sz="2800" dirty="0" smtClean="0">
                <a:solidFill>
                  <a:srgbClr val="000099"/>
                </a:solidFill>
              </a:rPr>
              <a:t>Critical Care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GB" sz="2800" dirty="0" smtClean="0">
                <a:solidFill>
                  <a:srgbClr val="000099"/>
                </a:solidFill>
              </a:rPr>
              <a:t>Oncology Care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GB" sz="2800" dirty="0" smtClean="0">
                <a:solidFill>
                  <a:srgbClr val="000099"/>
                </a:solidFill>
              </a:rPr>
              <a:t>Rehabilitation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GB" sz="2800" dirty="0" smtClean="0">
                <a:solidFill>
                  <a:srgbClr val="000099"/>
                </a:solidFill>
              </a:rPr>
              <a:t>Paediatric </a:t>
            </a:r>
            <a:r>
              <a:rPr lang="en-GB" sz="2800" dirty="0" smtClean="0">
                <a:solidFill>
                  <a:srgbClr val="000099"/>
                </a:solidFill>
              </a:rPr>
              <a:t>Care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400" b="1" dirty="0" smtClean="0">
                <a:latin typeface="Arial" charset="0"/>
              </a:rPr>
              <a:t> </a:t>
            </a:r>
            <a:r>
              <a:rPr lang="en-GB" sz="3600" b="1" dirty="0" smtClean="0"/>
              <a:t>Curriculum </a:t>
            </a:r>
            <a:r>
              <a:rPr lang="en-GB" sz="3600" dirty="0" smtClean="0"/>
              <a:t>(5) </a:t>
            </a:r>
            <a:endParaRPr lang="en-GB" sz="3600" b="1" dirty="0" smtClean="0">
              <a:latin typeface="Arial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844824"/>
            <a:ext cx="7859216" cy="4209331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sz="2400" dirty="0" smtClean="0"/>
              <a:t>Learning “pathways”/ types of education</a:t>
            </a:r>
          </a:p>
          <a:p>
            <a:pPr eaLnBrk="1" hangingPunct="1"/>
            <a:r>
              <a:rPr lang="en-GB" sz="2400" dirty="0" smtClean="0"/>
              <a:t>Integral: projects, group work </a:t>
            </a:r>
          </a:p>
          <a:p>
            <a:pPr eaLnBrk="1" hangingPunct="1"/>
            <a:r>
              <a:rPr lang="en-GB" sz="2400" dirty="0" smtClean="0"/>
              <a:t>Conceptual: </a:t>
            </a:r>
            <a:r>
              <a:rPr lang="en-GB" sz="2400" dirty="0" smtClean="0"/>
              <a:t>lectures/ consultation lectures</a:t>
            </a:r>
            <a:endParaRPr lang="en-GB" sz="2400" dirty="0" smtClean="0"/>
          </a:p>
          <a:p>
            <a:pPr eaLnBrk="1" hangingPunct="1"/>
            <a:r>
              <a:rPr lang="en-GB" sz="2400" dirty="0" smtClean="0"/>
              <a:t>Skills : </a:t>
            </a:r>
            <a:r>
              <a:rPr lang="en-GB" sz="2400" dirty="0" smtClean="0"/>
              <a:t>training; technical skills, communication </a:t>
            </a:r>
          </a:p>
          <a:p>
            <a:pPr eaLnBrk="1" hangingPunct="1"/>
            <a:r>
              <a:rPr lang="en-GB" sz="2400" dirty="0" smtClean="0"/>
              <a:t>Practice orientation</a:t>
            </a:r>
            <a:endParaRPr lang="en-GB" sz="2400" dirty="0" smtClean="0"/>
          </a:p>
          <a:p>
            <a:pPr eaLnBrk="1" hangingPunct="1"/>
            <a:r>
              <a:rPr lang="en-GB" sz="2400" dirty="0" smtClean="0"/>
              <a:t>Experience reflection : during practice</a:t>
            </a:r>
          </a:p>
          <a:p>
            <a:pPr eaLnBrk="1" hangingPunct="1"/>
            <a:r>
              <a:rPr lang="en-GB" sz="2400" dirty="0" smtClean="0"/>
              <a:t>Supervision of educational career: mentor</a:t>
            </a:r>
          </a:p>
          <a:p>
            <a:pPr eaLnBrk="1" hangingPunct="1"/>
            <a:r>
              <a:rPr lang="en-GB" sz="2400" dirty="0" smtClean="0"/>
              <a:t>Evidence Based Practice</a:t>
            </a:r>
          </a:p>
          <a:p>
            <a:pPr eaLnBrk="1" hangingPunct="1">
              <a:buFontTx/>
              <a:buNone/>
            </a:pPr>
            <a:endParaRPr lang="en-GB" dirty="0" smtClean="0"/>
          </a:p>
          <a:p>
            <a:pPr eaLnBrk="1" hangingPunct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dirty="0" smtClean="0"/>
              <a:t>Curriculum </a:t>
            </a:r>
            <a:r>
              <a:rPr lang="en-GB" sz="3600" dirty="0" smtClean="0"/>
              <a:t>(6</a:t>
            </a:r>
            <a:r>
              <a:rPr lang="en-GB" sz="3600" dirty="0" smtClean="0"/>
              <a:t>)</a:t>
            </a:r>
            <a:endParaRPr lang="en-GB" sz="3600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062038" y="2349500"/>
            <a:ext cx="3808412" cy="4103688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GB" dirty="0" smtClean="0"/>
              <a:t>t</a:t>
            </a:r>
            <a:r>
              <a:rPr lang="en-GB" dirty="0" smtClean="0"/>
              <a:t>ask/ demonstration </a:t>
            </a:r>
            <a:endParaRPr lang="en-GB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GB" dirty="0" smtClean="0"/>
              <a:t>report	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GB" dirty="0" smtClean="0"/>
              <a:t>oral test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GB" dirty="0" smtClean="0"/>
              <a:t>presentation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GB" dirty="0" smtClean="0"/>
              <a:t>case study (group)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GB" dirty="0" smtClean="0"/>
              <a:t>theoretical exam</a:t>
            </a:r>
          </a:p>
          <a:p>
            <a:pPr eaLnBrk="1" hangingPunct="1">
              <a:buFontTx/>
              <a:buNone/>
            </a:pPr>
            <a:r>
              <a:rPr lang="en-GB" dirty="0" smtClean="0"/>
              <a:t>	</a:t>
            </a:r>
          </a:p>
          <a:p>
            <a:pPr eaLnBrk="1" hangingPunct="1"/>
            <a:endParaRPr lang="en-GB" dirty="0" smtClean="0"/>
          </a:p>
        </p:txBody>
      </p:sp>
      <p:sp>
        <p:nvSpPr>
          <p:cNvPr id="14340" name="Tijdelijke aanduiding voor inhoud 5"/>
          <p:cNvSpPr>
            <a:spLocks noGrp="1"/>
          </p:cNvSpPr>
          <p:nvPr>
            <p:ph sz="half" idx="2"/>
          </p:nvPr>
        </p:nvSpPr>
        <p:spPr>
          <a:xfrm>
            <a:off x="5022850" y="2420938"/>
            <a:ext cx="3808413" cy="3960812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GB" dirty="0" smtClean="0"/>
              <a:t>portfolio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GB" dirty="0" smtClean="0"/>
              <a:t>presentation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GB" dirty="0" smtClean="0"/>
              <a:t>interview</a:t>
            </a:r>
          </a:p>
          <a:p>
            <a:pPr eaLnBrk="1" hangingPunct="1"/>
            <a:endParaRPr lang="en-GB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14341" name="Rechthoek 6"/>
          <p:cNvSpPr>
            <a:spLocks noChangeArrowheads="1"/>
          </p:cNvSpPr>
          <p:nvPr/>
        </p:nvSpPr>
        <p:spPr bwMode="auto">
          <a:xfrm>
            <a:off x="1042988" y="1916831"/>
            <a:ext cx="7561262" cy="379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800" b="1" dirty="0">
                <a:latin typeface="+mn-lt"/>
              </a:rPr>
              <a:t>Forms of assessment theory and practical periods/ internship: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b="1" dirty="0" smtClean="0"/>
              <a:t> </a:t>
            </a:r>
            <a:r>
              <a:rPr lang="en-GB" sz="2800" b="1" dirty="0" smtClean="0"/>
              <a:t>An example: Competency 1: </a:t>
            </a:r>
            <a:br>
              <a:rPr lang="en-GB" sz="2800" b="1" dirty="0" smtClean="0"/>
            </a:br>
            <a:r>
              <a:rPr lang="en-GB" sz="2800" b="1" dirty="0" smtClean="0"/>
              <a:t>Implementing total nursing care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988840"/>
            <a:ext cx="7859216" cy="4137323"/>
          </a:xfrm>
        </p:spPr>
        <p:txBody>
          <a:bodyPr/>
          <a:lstStyle/>
          <a:p>
            <a:pPr eaLnBrk="1" hangingPunct="1"/>
            <a:r>
              <a:rPr lang="en-GB" dirty="0" smtClean="0"/>
              <a:t>Ensures continuity of </a:t>
            </a:r>
            <a:r>
              <a:rPr lang="en-GB" dirty="0" smtClean="0"/>
              <a:t>care is implemented</a:t>
            </a:r>
            <a:r>
              <a:rPr lang="en-GB" dirty="0" smtClean="0"/>
              <a:t>:</a:t>
            </a:r>
          </a:p>
          <a:p>
            <a:pPr eaLnBrk="1" hangingPunct="1">
              <a:buFontTx/>
              <a:buChar char="-"/>
            </a:pPr>
            <a:r>
              <a:rPr lang="en-GB" dirty="0" smtClean="0"/>
              <a:t>Care planning</a:t>
            </a:r>
          </a:p>
          <a:p>
            <a:pPr eaLnBrk="1" hangingPunct="1">
              <a:buFontTx/>
              <a:buChar char="-"/>
            </a:pPr>
            <a:r>
              <a:rPr lang="en-GB" dirty="0" smtClean="0"/>
              <a:t>Reporting (RUMBA)</a:t>
            </a:r>
          </a:p>
          <a:p>
            <a:pPr eaLnBrk="1" hangingPunct="1">
              <a:buFontTx/>
              <a:buChar char="-"/>
            </a:pPr>
            <a:r>
              <a:rPr lang="en-GB" dirty="0" smtClean="0"/>
              <a:t>Handover</a:t>
            </a:r>
          </a:p>
          <a:p>
            <a:pPr eaLnBrk="1" hangingPunct="1">
              <a:buFontTx/>
              <a:buChar char="-"/>
            </a:pPr>
            <a:r>
              <a:rPr lang="en-GB" dirty="0" smtClean="0"/>
              <a:t>Providing insight to other disciplines </a:t>
            </a:r>
          </a:p>
          <a:p>
            <a:pPr eaLnBrk="1" hangingPunct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0" y="457200"/>
            <a:ext cx="8983663" cy="6096000"/>
            <a:chOff x="4507" y="1889"/>
            <a:chExt cx="7350" cy="4508"/>
          </a:xfrm>
        </p:grpSpPr>
        <p:sp>
          <p:nvSpPr>
            <p:cNvPr id="16388" name="AutoShape 5"/>
            <p:cNvSpPr>
              <a:spLocks noChangeAspect="1" noChangeArrowheads="1" noTextEdit="1"/>
            </p:cNvSpPr>
            <p:nvPr/>
          </p:nvSpPr>
          <p:spPr bwMode="auto">
            <a:xfrm>
              <a:off x="4507" y="1889"/>
              <a:ext cx="7350" cy="45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16389" name="AutoShape 6"/>
            <p:cNvSpPr>
              <a:spLocks noChangeArrowheads="1"/>
            </p:cNvSpPr>
            <p:nvPr/>
          </p:nvSpPr>
          <p:spPr bwMode="auto">
            <a:xfrm>
              <a:off x="7836" y="2171"/>
              <a:ext cx="748" cy="501"/>
            </a:xfrm>
            <a:prstGeom prst="flowChartProcess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flatTx/>
            </a:bodyPr>
            <a:lstStyle/>
            <a:p>
              <a:pPr>
                <a:spcBef>
                  <a:spcPct val="0"/>
                </a:spcBef>
              </a:pPr>
              <a:r>
                <a:rPr lang="nl-NL" sz="1000">
                  <a:latin typeface="Arial Narrow" pitchFamily="34" charset="0"/>
                  <a:cs typeface="Times New Roman" pitchFamily="18" charset="0"/>
                </a:rPr>
                <a:t>Implement</a:t>
              </a:r>
            </a:p>
            <a:p>
              <a:pPr>
                <a:spcBef>
                  <a:spcPct val="0"/>
                </a:spcBef>
              </a:pPr>
              <a:r>
                <a:rPr lang="nl-NL" sz="900">
                  <a:latin typeface="Arial Narrow" pitchFamily="34" charset="0"/>
                  <a:cs typeface="Times New Roman" pitchFamily="18" charset="0"/>
                </a:rPr>
                <a:t>Total Nursing</a:t>
              </a:r>
            </a:p>
            <a:p>
              <a:pPr>
                <a:spcBef>
                  <a:spcPct val="0"/>
                </a:spcBef>
              </a:pPr>
              <a:r>
                <a:rPr lang="nl-NL" sz="900">
                  <a:latin typeface="Arial Narrow" pitchFamily="34" charset="0"/>
                  <a:cs typeface="Times New Roman" pitchFamily="18" charset="0"/>
                </a:rPr>
                <a:t>Care Pathway</a:t>
              </a:r>
              <a:endParaRPr lang="nl-NL" sz="1800">
                <a:latin typeface="Arial" charset="0"/>
                <a:cs typeface="Arial" charset="0"/>
              </a:endParaRPr>
            </a:p>
          </p:txBody>
        </p:sp>
        <p:sp>
          <p:nvSpPr>
            <p:cNvPr id="16390" name="AutoShape 7"/>
            <p:cNvSpPr>
              <a:spLocks noChangeArrowheads="1"/>
            </p:cNvSpPr>
            <p:nvPr/>
          </p:nvSpPr>
          <p:spPr bwMode="auto">
            <a:xfrm>
              <a:off x="5218" y="3392"/>
              <a:ext cx="748" cy="500"/>
            </a:xfrm>
            <a:prstGeom prst="flowChartProcess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flatTx/>
            </a:bodyPr>
            <a:lstStyle/>
            <a:p>
              <a:pPr>
                <a:spcBef>
                  <a:spcPct val="0"/>
                </a:spcBef>
              </a:pPr>
              <a:r>
                <a:rPr lang="nl-NL" sz="1000">
                  <a:latin typeface="Arial Narrow" pitchFamily="34" charset="0"/>
                  <a:cs typeface="Times New Roman" pitchFamily="18" charset="0"/>
                </a:rPr>
                <a:t>Collect information about patient</a:t>
              </a:r>
              <a:endParaRPr lang="nl-NL" sz="1800">
                <a:latin typeface="Arial" charset="0"/>
                <a:cs typeface="Arial" charset="0"/>
              </a:endParaRPr>
            </a:p>
          </p:txBody>
        </p:sp>
        <p:sp>
          <p:nvSpPr>
            <p:cNvPr id="16391" name="AutoShape 8"/>
            <p:cNvSpPr>
              <a:spLocks noChangeArrowheads="1"/>
            </p:cNvSpPr>
            <p:nvPr/>
          </p:nvSpPr>
          <p:spPr bwMode="auto">
            <a:xfrm>
              <a:off x="6527" y="3392"/>
              <a:ext cx="748" cy="500"/>
            </a:xfrm>
            <a:prstGeom prst="flowChartProcess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flatTx/>
            </a:bodyPr>
            <a:lstStyle/>
            <a:p>
              <a:pPr>
                <a:spcBef>
                  <a:spcPct val="0"/>
                </a:spcBef>
              </a:pPr>
              <a:r>
                <a:rPr lang="nl-NL" sz="1000">
                  <a:latin typeface="Arial Narrow" pitchFamily="34" charset="0"/>
                  <a:cs typeface="Times New Roman" pitchFamily="18" charset="0"/>
                </a:rPr>
                <a:t>Make diagnoses and hypotheses</a:t>
              </a:r>
              <a:endParaRPr lang="nl-NL" sz="1800">
                <a:latin typeface="Arial" charset="0"/>
                <a:cs typeface="Arial" charset="0"/>
              </a:endParaRPr>
            </a:p>
          </p:txBody>
        </p:sp>
        <p:sp>
          <p:nvSpPr>
            <p:cNvPr id="16392" name="AutoShape 9"/>
            <p:cNvSpPr>
              <a:spLocks noChangeArrowheads="1"/>
            </p:cNvSpPr>
            <p:nvPr/>
          </p:nvSpPr>
          <p:spPr bwMode="auto">
            <a:xfrm>
              <a:off x="7836" y="3392"/>
              <a:ext cx="747" cy="500"/>
            </a:xfrm>
            <a:prstGeom prst="flowChartProcess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flatTx/>
            </a:bodyPr>
            <a:lstStyle/>
            <a:p>
              <a:pPr>
                <a:spcBef>
                  <a:spcPct val="0"/>
                </a:spcBef>
              </a:pPr>
              <a:r>
                <a:rPr lang="nl-NL" sz="1000">
                  <a:latin typeface="Arial Narrow" pitchFamily="34" charset="0"/>
                  <a:cs typeface="Times New Roman" pitchFamily="18" charset="0"/>
                </a:rPr>
                <a:t>Formulate results </a:t>
              </a:r>
              <a:endParaRPr lang="nl-NL" sz="1800">
                <a:latin typeface="Arial" charset="0"/>
                <a:cs typeface="Arial" charset="0"/>
              </a:endParaRPr>
            </a:p>
          </p:txBody>
        </p:sp>
        <p:sp>
          <p:nvSpPr>
            <p:cNvPr id="16393" name="AutoShape 10"/>
            <p:cNvSpPr>
              <a:spLocks noChangeArrowheads="1"/>
            </p:cNvSpPr>
            <p:nvPr/>
          </p:nvSpPr>
          <p:spPr bwMode="auto">
            <a:xfrm>
              <a:off x="9145" y="3392"/>
              <a:ext cx="748" cy="500"/>
            </a:xfrm>
            <a:prstGeom prst="flowChartProcess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flatTx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latin typeface="Arial Narrow" pitchFamily="34" charset="0"/>
                  <a:cs typeface="Times New Roman" pitchFamily="18" charset="0"/>
                </a:rPr>
                <a:t>Administer care</a:t>
              </a:r>
              <a:endParaRPr lang="en-US" sz="1800">
                <a:latin typeface="Arial" charset="0"/>
                <a:cs typeface="Arial" charset="0"/>
              </a:endParaRPr>
            </a:p>
          </p:txBody>
        </p:sp>
        <p:sp>
          <p:nvSpPr>
            <p:cNvPr id="16394" name="AutoShape 11"/>
            <p:cNvSpPr>
              <a:spLocks noChangeArrowheads="1"/>
            </p:cNvSpPr>
            <p:nvPr/>
          </p:nvSpPr>
          <p:spPr bwMode="auto">
            <a:xfrm>
              <a:off x="10454" y="3392"/>
              <a:ext cx="748" cy="500"/>
            </a:xfrm>
            <a:prstGeom prst="flowChartProcess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flatTx/>
            </a:bodyPr>
            <a:lstStyle/>
            <a:p>
              <a:pPr>
                <a:spcBef>
                  <a:spcPct val="0"/>
                </a:spcBef>
              </a:pPr>
              <a:r>
                <a:rPr lang="nl-NL" sz="1000">
                  <a:latin typeface="Arial Narrow" pitchFamily="34" charset="0"/>
                  <a:cs typeface="Times New Roman" pitchFamily="18" charset="0"/>
                </a:rPr>
                <a:t>Evaluate</a:t>
              </a:r>
              <a:endParaRPr lang="nl-NL" sz="1800">
                <a:latin typeface="Arial" charset="0"/>
                <a:cs typeface="Arial" charset="0"/>
              </a:endParaRPr>
            </a:p>
          </p:txBody>
        </p:sp>
        <p:sp>
          <p:nvSpPr>
            <p:cNvPr id="16395" name="AutoShape 12"/>
            <p:cNvSpPr>
              <a:spLocks noChangeArrowheads="1"/>
            </p:cNvSpPr>
            <p:nvPr/>
          </p:nvSpPr>
          <p:spPr bwMode="auto">
            <a:xfrm>
              <a:off x="5162" y="4331"/>
              <a:ext cx="841" cy="595"/>
            </a:xfrm>
            <a:prstGeom prst="flowChartProcess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flatTx/>
            </a:bodyPr>
            <a:lstStyle/>
            <a:p>
              <a:pPr>
                <a:spcBef>
                  <a:spcPct val="0"/>
                </a:spcBef>
              </a:pPr>
              <a:r>
                <a:rPr lang="nl-NL" sz="900">
                  <a:latin typeface="Arial Narrow" pitchFamily="34" charset="0"/>
                  <a:cs typeface="Times New Roman" pitchFamily="18" charset="0"/>
                </a:rPr>
                <a:t>Work methodically</a:t>
              </a:r>
            </a:p>
            <a:p>
              <a:pPr>
                <a:spcBef>
                  <a:spcPct val="0"/>
                </a:spcBef>
              </a:pPr>
              <a:r>
                <a:rPr lang="nl-NL" sz="900">
                  <a:latin typeface="Arial Narrow" pitchFamily="34" charset="0"/>
                  <a:cs typeface="Times New Roman" pitchFamily="18" charset="0"/>
                </a:rPr>
                <a:t>Take case history</a:t>
              </a:r>
            </a:p>
            <a:p>
              <a:pPr>
                <a:spcBef>
                  <a:spcPct val="0"/>
                </a:spcBef>
              </a:pPr>
              <a:r>
                <a:rPr lang="nl-NL" sz="900">
                  <a:latin typeface="Arial Narrow" pitchFamily="34" charset="0"/>
                  <a:cs typeface="Times New Roman" pitchFamily="18" charset="0"/>
                </a:rPr>
                <a:t>Observe</a:t>
              </a:r>
            </a:p>
            <a:p>
              <a:pPr>
                <a:spcBef>
                  <a:spcPct val="0"/>
                </a:spcBef>
              </a:pPr>
              <a:r>
                <a:rPr lang="nl-NL" sz="900">
                  <a:latin typeface="Arial Narrow" pitchFamily="34" charset="0"/>
                  <a:cs typeface="Times New Roman" pitchFamily="18" charset="0"/>
                </a:rPr>
                <a:t>Communicate</a:t>
              </a:r>
              <a:endParaRPr lang="nl-NL" sz="1800">
                <a:latin typeface="Arial" charset="0"/>
                <a:cs typeface="Arial" charset="0"/>
              </a:endParaRPr>
            </a:p>
          </p:txBody>
        </p:sp>
        <p:sp>
          <p:nvSpPr>
            <p:cNvPr id="16396" name="AutoShape 13"/>
            <p:cNvSpPr>
              <a:spLocks noChangeArrowheads="1"/>
            </p:cNvSpPr>
            <p:nvPr/>
          </p:nvSpPr>
          <p:spPr bwMode="auto">
            <a:xfrm>
              <a:off x="7406" y="4331"/>
              <a:ext cx="748" cy="563"/>
            </a:xfrm>
            <a:prstGeom prst="flowChartProcess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flatTx/>
            </a:bodyPr>
            <a:lstStyle/>
            <a:p>
              <a:pPr>
                <a:spcBef>
                  <a:spcPct val="0"/>
                </a:spcBef>
              </a:pPr>
              <a:r>
                <a:rPr lang="nl-NL" sz="1000">
                  <a:latin typeface="Arial Narrow" pitchFamily="34" charset="0"/>
                  <a:cs typeface="Times New Roman" pitchFamily="18" charset="0"/>
                </a:rPr>
                <a:t>Prioritise</a:t>
              </a:r>
            </a:p>
            <a:p>
              <a:pPr>
                <a:spcBef>
                  <a:spcPct val="0"/>
                </a:spcBef>
              </a:pPr>
              <a:r>
                <a:rPr lang="nl-NL" sz="1000">
                  <a:latin typeface="Arial Narrow" pitchFamily="34" charset="0"/>
                  <a:cs typeface="Times New Roman" pitchFamily="18" charset="0"/>
                </a:rPr>
                <a:t>Plan</a:t>
              </a:r>
              <a:endParaRPr lang="nl-NL" sz="1800">
                <a:latin typeface="Arial" charset="0"/>
                <a:cs typeface="Arial" charset="0"/>
              </a:endParaRPr>
            </a:p>
          </p:txBody>
        </p:sp>
        <p:sp>
          <p:nvSpPr>
            <p:cNvPr id="16397" name="AutoShape 14"/>
            <p:cNvSpPr>
              <a:spLocks noChangeArrowheads="1"/>
            </p:cNvSpPr>
            <p:nvPr/>
          </p:nvSpPr>
          <p:spPr bwMode="auto">
            <a:xfrm>
              <a:off x="10454" y="4331"/>
              <a:ext cx="748" cy="657"/>
            </a:xfrm>
            <a:prstGeom prst="flowChartProcess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flatTx/>
            </a:bodyPr>
            <a:lstStyle/>
            <a:p>
              <a:pPr>
                <a:spcBef>
                  <a:spcPct val="0"/>
                </a:spcBef>
              </a:pPr>
              <a:r>
                <a:rPr lang="nl-NL" sz="900">
                  <a:latin typeface="Arial Narrow" pitchFamily="34" charset="0"/>
                  <a:cs typeface="Times New Roman" pitchFamily="18" charset="0"/>
                </a:rPr>
                <a:t>Meanwhile adjust results</a:t>
              </a:r>
            </a:p>
            <a:p>
              <a:pPr>
                <a:spcBef>
                  <a:spcPct val="0"/>
                </a:spcBef>
              </a:pPr>
              <a:r>
                <a:rPr lang="nl-NL" sz="900">
                  <a:latin typeface="Arial Narrow" pitchFamily="34" charset="0"/>
                  <a:cs typeface="Times New Roman" pitchFamily="18" charset="0"/>
                </a:rPr>
                <a:t>Conduct final evaluation</a:t>
              </a:r>
              <a:endParaRPr lang="nl-NL" sz="1800">
                <a:latin typeface="Arial" charset="0"/>
                <a:cs typeface="Arial" charset="0"/>
              </a:endParaRPr>
            </a:p>
          </p:txBody>
        </p:sp>
        <p:sp>
          <p:nvSpPr>
            <p:cNvPr id="16398" name="AutoShape 15"/>
            <p:cNvSpPr>
              <a:spLocks noChangeArrowheads="1"/>
            </p:cNvSpPr>
            <p:nvPr/>
          </p:nvSpPr>
          <p:spPr bwMode="auto">
            <a:xfrm>
              <a:off x="8304" y="4331"/>
              <a:ext cx="748" cy="563"/>
            </a:xfrm>
            <a:prstGeom prst="flowChartProcess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flatTx/>
            </a:bodyPr>
            <a:lstStyle/>
            <a:p>
              <a:pPr>
                <a:spcBef>
                  <a:spcPct val="0"/>
                </a:spcBef>
              </a:pPr>
              <a:r>
                <a:rPr lang="nl-NL" sz="900">
                  <a:latin typeface="Arial Narrow" pitchFamily="34" charset="0"/>
                  <a:cs typeface="Times New Roman" pitchFamily="18" charset="0"/>
                </a:rPr>
                <a:t>Formulate rumba results</a:t>
              </a:r>
            </a:p>
            <a:p>
              <a:pPr>
                <a:spcBef>
                  <a:spcPct val="0"/>
                </a:spcBef>
              </a:pPr>
              <a:r>
                <a:rPr lang="nl-NL" sz="900">
                  <a:latin typeface="Arial Narrow" pitchFamily="34" charset="0"/>
                  <a:cs typeface="Times New Roman" pitchFamily="18" charset="0"/>
                </a:rPr>
                <a:t>Carry out interventions</a:t>
              </a:r>
              <a:endParaRPr lang="nl-NL" sz="1800">
                <a:latin typeface="Arial" charset="0"/>
                <a:cs typeface="Arial" charset="0"/>
              </a:endParaRPr>
            </a:p>
          </p:txBody>
        </p:sp>
        <p:sp>
          <p:nvSpPr>
            <p:cNvPr id="16399" name="Line 16"/>
            <p:cNvSpPr>
              <a:spLocks noChangeShapeType="1"/>
            </p:cNvSpPr>
            <p:nvPr/>
          </p:nvSpPr>
          <p:spPr bwMode="auto">
            <a:xfrm>
              <a:off x="8210" y="3955"/>
              <a:ext cx="0" cy="1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16400" name="Line 17"/>
            <p:cNvSpPr>
              <a:spLocks noChangeShapeType="1"/>
            </p:cNvSpPr>
            <p:nvPr/>
          </p:nvSpPr>
          <p:spPr bwMode="auto">
            <a:xfrm>
              <a:off x="8210" y="2734"/>
              <a:ext cx="0" cy="3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16401" name="AutoShape 18"/>
            <p:cNvSpPr>
              <a:spLocks noChangeArrowheads="1"/>
            </p:cNvSpPr>
            <p:nvPr/>
          </p:nvSpPr>
          <p:spPr bwMode="auto">
            <a:xfrm>
              <a:off x="7836" y="5646"/>
              <a:ext cx="746" cy="657"/>
            </a:xfrm>
            <a:prstGeom prst="flowChartProcess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flatTx/>
            </a:bodyPr>
            <a:lstStyle/>
            <a:p>
              <a:pPr>
                <a:spcBef>
                  <a:spcPct val="0"/>
                </a:spcBef>
              </a:pPr>
              <a:r>
                <a:rPr lang="nl-NL" sz="1000">
                  <a:latin typeface="Arial Narrow" pitchFamily="34" charset="0"/>
                  <a:cs typeface="Times New Roman" pitchFamily="18" charset="0"/>
                </a:rPr>
                <a:t>Implement nursing plan</a:t>
              </a:r>
            </a:p>
            <a:p>
              <a:pPr>
                <a:spcBef>
                  <a:spcPct val="0"/>
                </a:spcBef>
              </a:pPr>
              <a:r>
                <a:rPr lang="nl-NL" sz="1000">
                  <a:latin typeface="Arial Narrow" pitchFamily="34" charset="0"/>
                  <a:cs typeface="Times New Roman" pitchFamily="18" charset="0"/>
                </a:rPr>
                <a:t>Conduct reporting</a:t>
              </a:r>
              <a:endParaRPr lang="nl-NL" sz="1800">
                <a:latin typeface="Arial" charset="0"/>
                <a:cs typeface="Arial" charset="0"/>
              </a:endParaRPr>
            </a:p>
          </p:txBody>
        </p:sp>
        <p:sp>
          <p:nvSpPr>
            <p:cNvPr id="16402" name="AutoShape 19"/>
            <p:cNvSpPr>
              <a:spLocks noChangeArrowheads="1"/>
            </p:cNvSpPr>
            <p:nvPr/>
          </p:nvSpPr>
          <p:spPr bwMode="auto">
            <a:xfrm>
              <a:off x="8678" y="5646"/>
              <a:ext cx="748" cy="657"/>
            </a:xfrm>
            <a:prstGeom prst="flowChartProcess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flatTx/>
            </a:bodyPr>
            <a:lstStyle/>
            <a:p>
              <a:pPr>
                <a:spcBef>
                  <a:spcPct val="0"/>
                </a:spcBef>
              </a:pPr>
              <a:r>
                <a:rPr lang="nl-NL" sz="900">
                  <a:latin typeface="Arial Narrow" pitchFamily="34" charset="0"/>
                  <a:cs typeface="Times New Roman" pitchFamily="18" charset="0"/>
                </a:rPr>
                <a:t>Ensure continuity of care</a:t>
              </a:r>
            </a:p>
            <a:p>
              <a:pPr>
                <a:spcBef>
                  <a:spcPct val="0"/>
                </a:spcBef>
              </a:pPr>
              <a:r>
                <a:rPr lang="nl-NL" sz="900">
                  <a:latin typeface="Arial Narrow" pitchFamily="34" charset="0"/>
                  <a:cs typeface="Times New Roman" pitchFamily="18" charset="0"/>
                </a:rPr>
                <a:t>Handover</a:t>
              </a:r>
            </a:p>
            <a:p>
              <a:pPr>
                <a:spcBef>
                  <a:spcPct val="0"/>
                </a:spcBef>
              </a:pPr>
              <a:r>
                <a:rPr lang="nl-NL" sz="900">
                  <a:latin typeface="Arial Narrow" pitchFamily="34" charset="0"/>
                  <a:cs typeface="Times New Roman" pitchFamily="18" charset="0"/>
                </a:rPr>
                <a:t>Consultation</a:t>
              </a:r>
              <a:endParaRPr lang="nl-NL" sz="1100">
                <a:latin typeface="Arial" charset="0"/>
                <a:cs typeface="Arial" charset="0"/>
              </a:endParaRPr>
            </a:p>
            <a:p>
              <a:pPr eaLnBrk="0" hangingPunct="0">
                <a:spcBef>
                  <a:spcPct val="0"/>
                </a:spcBef>
              </a:pPr>
              <a:endParaRPr lang="nl-NL" sz="1800">
                <a:latin typeface="Arial" charset="0"/>
                <a:cs typeface="Arial" charset="0"/>
              </a:endParaRPr>
            </a:p>
          </p:txBody>
        </p:sp>
        <p:sp>
          <p:nvSpPr>
            <p:cNvPr id="16403" name="AutoShape 20"/>
            <p:cNvSpPr>
              <a:spLocks noChangeArrowheads="1"/>
            </p:cNvSpPr>
            <p:nvPr/>
          </p:nvSpPr>
          <p:spPr bwMode="auto">
            <a:xfrm>
              <a:off x="9557" y="5646"/>
              <a:ext cx="748" cy="657"/>
            </a:xfrm>
            <a:prstGeom prst="flowChartProcess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flatTx/>
            </a:bodyPr>
            <a:lstStyle/>
            <a:p>
              <a:pPr>
                <a:spcBef>
                  <a:spcPct val="0"/>
                </a:spcBef>
              </a:pPr>
              <a:r>
                <a:rPr lang="nl-NL" sz="1000">
                  <a:latin typeface="Arial Narrow" pitchFamily="34" charset="0"/>
                  <a:cs typeface="Times New Roman" pitchFamily="18" charset="0"/>
                </a:rPr>
                <a:t>Alignment with client</a:t>
              </a:r>
              <a:endParaRPr lang="nl-NL" sz="1800">
                <a:latin typeface="Arial" charset="0"/>
                <a:cs typeface="Arial" charset="0"/>
              </a:endParaRPr>
            </a:p>
          </p:txBody>
        </p:sp>
        <p:sp>
          <p:nvSpPr>
            <p:cNvPr id="16404" name="AutoShape 21"/>
            <p:cNvSpPr>
              <a:spLocks noChangeArrowheads="1"/>
            </p:cNvSpPr>
            <p:nvPr/>
          </p:nvSpPr>
          <p:spPr bwMode="auto">
            <a:xfrm>
              <a:off x="10455" y="5646"/>
              <a:ext cx="748" cy="657"/>
            </a:xfrm>
            <a:prstGeom prst="flowChartProcess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flatTx/>
            </a:bodyPr>
            <a:lstStyle/>
            <a:p>
              <a:pPr>
                <a:spcBef>
                  <a:spcPct val="0"/>
                </a:spcBef>
              </a:pPr>
              <a:r>
                <a:rPr lang="nl-NL" sz="900">
                  <a:latin typeface="Arial Narrow" pitchFamily="34" charset="0"/>
                  <a:cs typeface="Times New Roman" pitchFamily="18" charset="0"/>
                </a:rPr>
                <a:t>Multi- and/or inter-disciplinary alignment</a:t>
              </a:r>
              <a:endParaRPr lang="nl-NL" sz="1800">
                <a:latin typeface="Arial" charset="0"/>
                <a:cs typeface="Arial" charset="0"/>
              </a:endParaRPr>
            </a:p>
          </p:txBody>
        </p:sp>
        <p:sp>
          <p:nvSpPr>
            <p:cNvPr id="16405" name="Line 22"/>
            <p:cNvSpPr>
              <a:spLocks noChangeShapeType="1"/>
            </p:cNvSpPr>
            <p:nvPr/>
          </p:nvSpPr>
          <p:spPr bwMode="auto">
            <a:xfrm>
              <a:off x="6901" y="3110"/>
              <a:ext cx="0" cy="1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16406" name="Line 23"/>
            <p:cNvSpPr>
              <a:spLocks noChangeShapeType="1"/>
            </p:cNvSpPr>
            <p:nvPr/>
          </p:nvSpPr>
          <p:spPr bwMode="auto">
            <a:xfrm>
              <a:off x="8210" y="3110"/>
              <a:ext cx="0" cy="1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16407" name="Line 24"/>
            <p:cNvSpPr>
              <a:spLocks noChangeShapeType="1"/>
            </p:cNvSpPr>
            <p:nvPr/>
          </p:nvSpPr>
          <p:spPr bwMode="auto">
            <a:xfrm>
              <a:off x="9519" y="3110"/>
              <a:ext cx="0" cy="1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16408" name="Line 25"/>
            <p:cNvSpPr>
              <a:spLocks noChangeShapeType="1"/>
            </p:cNvSpPr>
            <p:nvPr/>
          </p:nvSpPr>
          <p:spPr bwMode="auto">
            <a:xfrm>
              <a:off x="5966" y="3579"/>
              <a:ext cx="56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16409" name="Line 26"/>
            <p:cNvSpPr>
              <a:spLocks noChangeShapeType="1"/>
            </p:cNvSpPr>
            <p:nvPr/>
          </p:nvSpPr>
          <p:spPr bwMode="auto">
            <a:xfrm>
              <a:off x="7275" y="3579"/>
              <a:ext cx="56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16410" name="Line 27"/>
            <p:cNvSpPr>
              <a:spLocks noChangeShapeType="1"/>
            </p:cNvSpPr>
            <p:nvPr/>
          </p:nvSpPr>
          <p:spPr bwMode="auto">
            <a:xfrm>
              <a:off x="8584" y="3579"/>
              <a:ext cx="56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16411" name="Line 28"/>
            <p:cNvSpPr>
              <a:spLocks noChangeShapeType="1"/>
            </p:cNvSpPr>
            <p:nvPr/>
          </p:nvSpPr>
          <p:spPr bwMode="auto">
            <a:xfrm>
              <a:off x="9893" y="3579"/>
              <a:ext cx="56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16412" name="AutoShape 29"/>
            <p:cNvSpPr>
              <a:spLocks noChangeArrowheads="1"/>
            </p:cNvSpPr>
            <p:nvPr/>
          </p:nvSpPr>
          <p:spPr bwMode="auto">
            <a:xfrm>
              <a:off x="6228" y="5646"/>
              <a:ext cx="747" cy="639"/>
            </a:xfrm>
            <a:prstGeom prst="flowChartProcess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flatTx/>
            </a:bodyPr>
            <a:lstStyle/>
            <a:p>
              <a:pPr>
                <a:spcBef>
                  <a:spcPct val="0"/>
                </a:spcBef>
              </a:pPr>
              <a:r>
                <a:rPr lang="nl-NL" sz="900">
                  <a:latin typeface="Arial Narrow" pitchFamily="34" charset="0"/>
                  <a:cs typeface="Times New Roman" pitchFamily="18" charset="0"/>
                </a:rPr>
                <a:t>Employ nursing methodology in accordance with PES</a:t>
              </a:r>
              <a:endParaRPr lang="nl-NL" sz="1800">
                <a:latin typeface="Arial" charset="0"/>
                <a:cs typeface="Arial" charset="0"/>
              </a:endParaRPr>
            </a:p>
          </p:txBody>
        </p:sp>
        <p:sp>
          <p:nvSpPr>
            <p:cNvPr id="16413" name="AutoShape 30"/>
            <p:cNvSpPr>
              <a:spLocks noChangeArrowheads="1"/>
            </p:cNvSpPr>
            <p:nvPr/>
          </p:nvSpPr>
          <p:spPr bwMode="auto">
            <a:xfrm>
              <a:off x="5349" y="5646"/>
              <a:ext cx="692" cy="638"/>
            </a:xfrm>
            <a:prstGeom prst="flowChartProcess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flatTx/>
            </a:bodyPr>
            <a:lstStyle/>
            <a:p>
              <a:pPr>
                <a:spcBef>
                  <a:spcPct val="0"/>
                </a:spcBef>
              </a:pPr>
              <a:r>
                <a:rPr lang="nl-NL" sz="900">
                  <a:latin typeface="Arial Narrow" pitchFamily="34" charset="0"/>
                  <a:cs typeface="Times New Roman" pitchFamily="18" charset="0"/>
                </a:rPr>
                <a:t>Clarify nursing perspective/</a:t>
              </a:r>
            </a:p>
            <a:p>
              <a:pPr>
                <a:spcBef>
                  <a:spcPct val="0"/>
                </a:spcBef>
              </a:pPr>
              <a:r>
                <a:rPr lang="nl-NL" sz="900">
                  <a:latin typeface="Arial Narrow" pitchFamily="34" charset="0"/>
                  <a:cs typeface="Times New Roman" pitchFamily="18" charset="0"/>
                </a:rPr>
                <a:t>vision</a:t>
              </a:r>
              <a:endParaRPr lang="nl-NL" sz="1800">
                <a:latin typeface="Arial" charset="0"/>
                <a:cs typeface="Arial" charset="0"/>
              </a:endParaRPr>
            </a:p>
          </p:txBody>
        </p:sp>
        <p:sp>
          <p:nvSpPr>
            <p:cNvPr id="16414" name="Line 31"/>
            <p:cNvSpPr>
              <a:spLocks noChangeShapeType="1"/>
            </p:cNvSpPr>
            <p:nvPr/>
          </p:nvSpPr>
          <p:spPr bwMode="auto">
            <a:xfrm>
              <a:off x="5592" y="4988"/>
              <a:ext cx="0" cy="28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16415" name="Line 32"/>
            <p:cNvSpPr>
              <a:spLocks noChangeShapeType="1"/>
            </p:cNvSpPr>
            <p:nvPr/>
          </p:nvSpPr>
          <p:spPr bwMode="auto">
            <a:xfrm>
              <a:off x="9520" y="3955"/>
              <a:ext cx="0" cy="13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16416" name="Line 33"/>
            <p:cNvSpPr>
              <a:spLocks noChangeShapeType="1"/>
            </p:cNvSpPr>
            <p:nvPr/>
          </p:nvSpPr>
          <p:spPr bwMode="auto">
            <a:xfrm>
              <a:off x="8211" y="5270"/>
              <a:ext cx="26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16417" name="Line 34"/>
            <p:cNvSpPr>
              <a:spLocks noChangeShapeType="1"/>
            </p:cNvSpPr>
            <p:nvPr/>
          </p:nvSpPr>
          <p:spPr bwMode="auto">
            <a:xfrm>
              <a:off x="8211" y="5270"/>
              <a:ext cx="0" cy="28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16418" name="Line 35"/>
            <p:cNvSpPr>
              <a:spLocks noChangeShapeType="1"/>
            </p:cNvSpPr>
            <p:nvPr/>
          </p:nvSpPr>
          <p:spPr bwMode="auto">
            <a:xfrm>
              <a:off x="9052" y="5270"/>
              <a:ext cx="1" cy="28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16419" name="Line 36"/>
            <p:cNvSpPr>
              <a:spLocks noChangeShapeType="1"/>
            </p:cNvSpPr>
            <p:nvPr/>
          </p:nvSpPr>
          <p:spPr bwMode="auto">
            <a:xfrm>
              <a:off x="9987" y="5270"/>
              <a:ext cx="1" cy="28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16420" name="Line 37"/>
            <p:cNvSpPr>
              <a:spLocks noChangeShapeType="1"/>
            </p:cNvSpPr>
            <p:nvPr/>
          </p:nvSpPr>
          <p:spPr bwMode="auto">
            <a:xfrm>
              <a:off x="10829" y="5270"/>
              <a:ext cx="0" cy="28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16421" name="Line 38"/>
            <p:cNvSpPr>
              <a:spLocks noChangeShapeType="1"/>
            </p:cNvSpPr>
            <p:nvPr/>
          </p:nvSpPr>
          <p:spPr bwMode="auto">
            <a:xfrm>
              <a:off x="5630" y="3955"/>
              <a:ext cx="0" cy="28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16422" name="Line 39"/>
            <p:cNvSpPr>
              <a:spLocks noChangeShapeType="1"/>
            </p:cNvSpPr>
            <p:nvPr/>
          </p:nvSpPr>
          <p:spPr bwMode="auto">
            <a:xfrm flipH="1">
              <a:off x="7874" y="4143"/>
              <a:ext cx="84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16423" name="Line 40"/>
            <p:cNvSpPr>
              <a:spLocks noChangeShapeType="1"/>
            </p:cNvSpPr>
            <p:nvPr/>
          </p:nvSpPr>
          <p:spPr bwMode="auto">
            <a:xfrm>
              <a:off x="7874" y="4143"/>
              <a:ext cx="0" cy="9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16424" name="Line 41"/>
            <p:cNvSpPr>
              <a:spLocks noChangeShapeType="1"/>
            </p:cNvSpPr>
            <p:nvPr/>
          </p:nvSpPr>
          <p:spPr bwMode="auto">
            <a:xfrm>
              <a:off x="8715" y="4143"/>
              <a:ext cx="0" cy="9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16425" name="Line 42"/>
            <p:cNvSpPr>
              <a:spLocks noChangeShapeType="1"/>
            </p:cNvSpPr>
            <p:nvPr/>
          </p:nvSpPr>
          <p:spPr bwMode="auto">
            <a:xfrm>
              <a:off x="10866" y="3955"/>
              <a:ext cx="0" cy="28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16426" name="Line 43"/>
            <p:cNvSpPr>
              <a:spLocks noChangeShapeType="1"/>
            </p:cNvSpPr>
            <p:nvPr/>
          </p:nvSpPr>
          <p:spPr bwMode="auto">
            <a:xfrm flipH="1">
              <a:off x="5630" y="3110"/>
              <a:ext cx="523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16427" name="Line 44"/>
            <p:cNvSpPr>
              <a:spLocks noChangeShapeType="1"/>
            </p:cNvSpPr>
            <p:nvPr/>
          </p:nvSpPr>
          <p:spPr bwMode="auto">
            <a:xfrm>
              <a:off x="5630" y="3110"/>
              <a:ext cx="0" cy="1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16428" name="Line 45"/>
            <p:cNvSpPr>
              <a:spLocks noChangeShapeType="1"/>
            </p:cNvSpPr>
            <p:nvPr/>
          </p:nvSpPr>
          <p:spPr bwMode="auto">
            <a:xfrm>
              <a:off x="10866" y="3110"/>
              <a:ext cx="0" cy="1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16429" name="AutoShape 46"/>
            <p:cNvSpPr>
              <a:spLocks noChangeArrowheads="1"/>
            </p:cNvSpPr>
            <p:nvPr/>
          </p:nvSpPr>
          <p:spPr bwMode="auto">
            <a:xfrm>
              <a:off x="4544" y="5646"/>
              <a:ext cx="657" cy="646"/>
            </a:xfrm>
            <a:prstGeom prst="flowChartProcess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flatTx/>
            </a:bodyPr>
            <a:lstStyle/>
            <a:p>
              <a:pPr>
                <a:spcBef>
                  <a:spcPct val="0"/>
                </a:spcBef>
              </a:pPr>
              <a:r>
                <a:rPr lang="nl-NL" sz="1000">
                  <a:latin typeface="Arial Narrow" pitchFamily="34" charset="0"/>
                  <a:cs typeface="Times New Roman" pitchFamily="18" charset="0"/>
                </a:rPr>
                <a:t>Explain context</a:t>
              </a:r>
              <a:endParaRPr lang="nl-NL" sz="1800">
                <a:latin typeface="Arial" charset="0"/>
                <a:cs typeface="Arial" charset="0"/>
              </a:endParaRPr>
            </a:p>
          </p:txBody>
        </p:sp>
        <p:sp>
          <p:nvSpPr>
            <p:cNvPr id="16430" name="Line 47"/>
            <p:cNvSpPr>
              <a:spLocks noChangeShapeType="1"/>
            </p:cNvSpPr>
            <p:nvPr/>
          </p:nvSpPr>
          <p:spPr bwMode="auto">
            <a:xfrm flipH="1">
              <a:off x="5012" y="5270"/>
              <a:ext cx="159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16431" name="Line 48"/>
            <p:cNvSpPr>
              <a:spLocks noChangeShapeType="1"/>
            </p:cNvSpPr>
            <p:nvPr/>
          </p:nvSpPr>
          <p:spPr bwMode="auto">
            <a:xfrm>
              <a:off x="5760" y="5270"/>
              <a:ext cx="0" cy="28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16432" name="Line 49"/>
            <p:cNvSpPr>
              <a:spLocks noChangeShapeType="1"/>
            </p:cNvSpPr>
            <p:nvPr/>
          </p:nvSpPr>
          <p:spPr bwMode="auto">
            <a:xfrm>
              <a:off x="5012" y="5270"/>
              <a:ext cx="0" cy="28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16433" name="Line 50"/>
            <p:cNvSpPr>
              <a:spLocks noChangeShapeType="1"/>
            </p:cNvSpPr>
            <p:nvPr/>
          </p:nvSpPr>
          <p:spPr bwMode="auto">
            <a:xfrm>
              <a:off x="6602" y="5270"/>
              <a:ext cx="0" cy="28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/>
            </a:p>
          </p:txBody>
        </p:sp>
      </p:grpSp>
      <p:sp>
        <p:nvSpPr>
          <p:cNvPr id="16387" name="Rectangle 51"/>
          <p:cNvSpPr>
            <a:spLocks noGrp="1" noChangeArrowheads="1"/>
          </p:cNvSpPr>
          <p:nvPr>
            <p:ph type="title"/>
          </p:nvPr>
        </p:nvSpPr>
        <p:spPr>
          <a:xfrm>
            <a:off x="609600" y="-304800"/>
            <a:ext cx="7772400" cy="1143000"/>
          </a:xfrm>
        </p:spPr>
        <p:txBody>
          <a:bodyPr/>
          <a:lstStyle/>
          <a:p>
            <a:pPr eaLnBrk="1" hangingPunct="1"/>
            <a:r>
              <a:rPr lang="en-GB" sz="1800" b="1" smtClean="0">
                <a:latin typeface="Arial" charset="0"/>
              </a:rPr>
              <a:t>KC 1 Service 1 Task analysis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/>
          <a:lstStyle/>
          <a:p>
            <a:pPr eaLnBrk="1" hangingPunct="1"/>
            <a:r>
              <a:rPr lang="en-GB" sz="3600" b="1" dirty="0" smtClean="0"/>
              <a:t>Specific aspects of our School (1)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988840"/>
            <a:ext cx="7931224" cy="4137323"/>
          </a:xfrm>
        </p:spPr>
        <p:txBody>
          <a:bodyPr/>
          <a:lstStyle/>
          <a:p>
            <a:pPr eaLnBrk="1" hangingPunct="1"/>
            <a:r>
              <a:rPr lang="en-GB" sz="2800" dirty="0" smtClean="0"/>
              <a:t>Largest school of Nursing in the Netherlands (of 19 Bachelors Degree)</a:t>
            </a:r>
          </a:p>
          <a:p>
            <a:pPr eaLnBrk="1" hangingPunct="1"/>
            <a:r>
              <a:rPr lang="en-GB" sz="2800" dirty="0" smtClean="0"/>
              <a:t>Each year 300 new 1</a:t>
            </a:r>
            <a:r>
              <a:rPr lang="en-GB" sz="2800" baseline="30000" dirty="0" smtClean="0"/>
              <a:t>st</a:t>
            </a:r>
            <a:r>
              <a:rPr lang="en-GB" sz="2800" dirty="0" smtClean="0"/>
              <a:t> year students ( fulltime)</a:t>
            </a:r>
          </a:p>
          <a:p>
            <a:pPr eaLnBrk="1" hangingPunct="1"/>
            <a:r>
              <a:rPr lang="en-GB" sz="2800" dirty="0" smtClean="0"/>
              <a:t>Associate degree</a:t>
            </a:r>
          </a:p>
          <a:p>
            <a:pPr eaLnBrk="1" hangingPunct="1"/>
            <a:r>
              <a:rPr lang="en-GB" sz="2800" dirty="0" smtClean="0"/>
              <a:t>Part-time</a:t>
            </a:r>
          </a:p>
          <a:p>
            <a:pPr eaLnBrk="1" hangingPunct="1"/>
            <a:r>
              <a:rPr lang="en-GB" sz="2800" dirty="0" smtClean="0"/>
              <a:t>Some dual routes in cooperation with institutions ( e.g. </a:t>
            </a:r>
            <a:r>
              <a:rPr lang="en-GB" sz="2800" dirty="0" smtClean="0"/>
              <a:t>Hospital, community care) </a:t>
            </a:r>
            <a:endParaRPr lang="en-GB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pPr eaLnBrk="1" hangingPunct="1"/>
            <a:r>
              <a:rPr lang="en-GB" sz="3600" b="1" dirty="0" smtClean="0"/>
              <a:t>Specific aspects of our School (2)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916832"/>
            <a:ext cx="8003232" cy="4464496"/>
          </a:xfrm>
        </p:spPr>
        <p:txBody>
          <a:bodyPr/>
          <a:lstStyle/>
          <a:p>
            <a:pPr eaLnBrk="1" hangingPunct="1"/>
            <a:r>
              <a:rPr lang="en-GB" dirty="0" smtClean="0"/>
              <a:t>International experience:</a:t>
            </a:r>
          </a:p>
          <a:p>
            <a:pPr lvl="1" eaLnBrk="1" hangingPunct="1"/>
            <a:r>
              <a:rPr lang="en-GB" dirty="0" smtClean="0"/>
              <a:t>70 students practice placement in Germany</a:t>
            </a:r>
          </a:p>
          <a:p>
            <a:pPr lvl="1" eaLnBrk="1" hangingPunct="1"/>
            <a:r>
              <a:rPr lang="en-GB" dirty="0" smtClean="0"/>
              <a:t>15- 20 students placement in other </a:t>
            </a:r>
            <a:r>
              <a:rPr lang="en-GB" dirty="0" smtClean="0"/>
              <a:t>countries </a:t>
            </a:r>
            <a:r>
              <a:rPr lang="en-GB" dirty="0" smtClean="0"/>
              <a:t>of Florence </a:t>
            </a:r>
            <a:r>
              <a:rPr lang="en-GB" dirty="0" smtClean="0"/>
              <a:t>Network (Norway, Sweden, Belgium) </a:t>
            </a:r>
            <a:r>
              <a:rPr lang="en-GB" dirty="0" smtClean="0"/>
              <a:t>&amp; projects in </a:t>
            </a:r>
            <a:r>
              <a:rPr lang="en-GB" dirty="0" smtClean="0"/>
              <a:t>Tanzania</a:t>
            </a:r>
            <a:endParaRPr lang="en-GB" dirty="0" smtClean="0"/>
          </a:p>
          <a:p>
            <a:pPr eaLnBrk="1" hangingPunct="1"/>
            <a:r>
              <a:rPr lang="en-GB" sz="2800" dirty="0" smtClean="0"/>
              <a:t>Professorships: Transparent Care, Rehabilitation, Nursing Innovation, General Mental Health Care: involved in research assignments for students.</a:t>
            </a:r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/>
          <a:lstStyle/>
          <a:p>
            <a:pPr eaLnBrk="1" hangingPunct="1"/>
            <a:r>
              <a:rPr lang="en-GB" sz="3600" b="1" dirty="0" smtClean="0"/>
              <a:t>Routing for students (1)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1916832"/>
            <a:ext cx="7787208" cy="4209331"/>
          </a:xfrm>
        </p:spPr>
        <p:txBody>
          <a:bodyPr/>
          <a:lstStyle/>
          <a:p>
            <a:pPr eaLnBrk="1" hangingPunct="1"/>
            <a:r>
              <a:rPr lang="en-GB" dirty="0" smtClean="0"/>
              <a:t>Admission from High School</a:t>
            </a:r>
          </a:p>
          <a:p>
            <a:pPr eaLnBrk="1" hangingPunct="1"/>
            <a:r>
              <a:rPr lang="en-GB" dirty="0" smtClean="0"/>
              <a:t>After level 4 </a:t>
            </a:r>
            <a:r>
              <a:rPr lang="en-GB" dirty="0" smtClean="0"/>
              <a:t>Nursing, intake assessment</a:t>
            </a:r>
            <a:endParaRPr lang="en-GB" dirty="0" smtClean="0"/>
          </a:p>
          <a:p>
            <a:pPr eaLnBrk="1" hangingPunct="1"/>
            <a:r>
              <a:rPr lang="en-GB" dirty="0" smtClean="0"/>
              <a:t>EVC admission ( prior learning situation)</a:t>
            </a:r>
          </a:p>
          <a:p>
            <a:pPr eaLnBrk="1" hangingPunct="1"/>
            <a:r>
              <a:rPr lang="en-GB" dirty="0" smtClean="0"/>
              <a:t>Part-time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dirty="0" smtClean="0"/>
              <a:t>Routing for students (2)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916832"/>
            <a:ext cx="7859216" cy="4209331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sz="2800" b="1" dirty="0" smtClean="0"/>
              <a:t>Student support</a:t>
            </a:r>
          </a:p>
          <a:p>
            <a:pPr eaLnBrk="1" hangingPunct="1"/>
            <a:r>
              <a:rPr lang="en-GB" sz="2800" dirty="0" smtClean="0"/>
              <a:t>Supervision of the educational career&gt; personal mentor</a:t>
            </a:r>
          </a:p>
          <a:p>
            <a:pPr eaLnBrk="1" hangingPunct="1"/>
            <a:r>
              <a:rPr lang="en-GB" sz="2800" dirty="0" smtClean="0"/>
              <a:t>Many choices&gt; own initiative is important</a:t>
            </a:r>
          </a:p>
          <a:p>
            <a:pPr eaLnBrk="1" hangingPunct="1"/>
            <a:r>
              <a:rPr lang="en-GB" sz="2800" dirty="0" smtClean="0"/>
              <a:t>Specific student support ( illness, financial affairs, dyslectics, etc.)</a:t>
            </a:r>
          </a:p>
          <a:p>
            <a:pPr eaLnBrk="1" hangingPunct="1"/>
            <a:r>
              <a:rPr lang="en-GB" sz="2800" dirty="0" smtClean="0"/>
              <a:t>Portfolio is leading in personal development</a:t>
            </a:r>
          </a:p>
          <a:p>
            <a:pPr eaLnBrk="1" hangingPunct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dirty="0" smtClean="0"/>
              <a:t>Routing for students (3)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1916832"/>
            <a:ext cx="7787208" cy="4209331"/>
          </a:xfrm>
        </p:spPr>
        <p:txBody>
          <a:bodyPr/>
          <a:lstStyle/>
          <a:p>
            <a:pPr eaLnBrk="1" hangingPunct="1"/>
            <a:r>
              <a:rPr lang="en-GB" dirty="0" smtClean="0"/>
              <a:t>“Thresholds”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GB" dirty="0" err="1" smtClean="0">
                <a:sym typeface="Wingdings" pitchFamily="2" charset="2"/>
              </a:rPr>
              <a:t>Propaedeutic</a:t>
            </a:r>
            <a:r>
              <a:rPr lang="en-GB" dirty="0" smtClean="0">
                <a:sym typeface="Wingdings" pitchFamily="2" charset="2"/>
              </a:rPr>
              <a:t> year ( 48 ECT)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GB" dirty="0" smtClean="0">
                <a:sym typeface="Wingdings" pitchFamily="2" charset="2"/>
              </a:rPr>
              <a:t>Attitude in practice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GB" dirty="0" smtClean="0">
                <a:sym typeface="Wingdings" pitchFamily="2" charset="2"/>
              </a:rPr>
              <a:t>Advice from personal mentor</a:t>
            </a:r>
          </a:p>
          <a:p>
            <a:pPr eaLnBrk="1" hangingPunct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dirty="0" smtClean="0"/>
              <a:t>Topics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916832"/>
            <a:ext cx="7859216" cy="4209331"/>
          </a:xfrm>
        </p:spPr>
        <p:txBody>
          <a:bodyPr/>
          <a:lstStyle/>
          <a:p>
            <a:pPr eaLnBrk="1" hangingPunct="1"/>
            <a:r>
              <a:rPr lang="en-GB" dirty="0" smtClean="0"/>
              <a:t>Bachelor Degree of Nursing</a:t>
            </a:r>
          </a:p>
          <a:p>
            <a:pPr eaLnBrk="1" hangingPunct="1"/>
            <a:r>
              <a:rPr lang="en-GB" dirty="0" smtClean="0"/>
              <a:t>Our curriculum</a:t>
            </a:r>
          </a:p>
          <a:p>
            <a:pPr eaLnBrk="1" hangingPunct="1"/>
            <a:r>
              <a:rPr lang="en-GB" dirty="0" smtClean="0"/>
              <a:t>Specific aspects of our school</a:t>
            </a:r>
          </a:p>
          <a:p>
            <a:pPr eaLnBrk="1" hangingPunct="1"/>
            <a:r>
              <a:rPr lang="en-GB" dirty="0" smtClean="0"/>
              <a:t>Routing for </a:t>
            </a:r>
            <a:r>
              <a:rPr lang="en-GB" dirty="0" smtClean="0"/>
              <a:t>students</a:t>
            </a:r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dirty="0" smtClean="0"/>
              <a:t>Questions? Or discussion..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916832"/>
            <a:ext cx="7715200" cy="4209331"/>
          </a:xfrm>
        </p:spPr>
        <p:txBody>
          <a:bodyPr/>
          <a:lstStyle/>
          <a:p>
            <a:pPr eaLnBrk="1" hangingPunct="1"/>
            <a:r>
              <a:rPr lang="en-GB" dirty="0" smtClean="0"/>
              <a:t>Differences: </a:t>
            </a:r>
          </a:p>
          <a:p>
            <a:pPr lvl="1" eaLnBrk="1" hangingPunct="1"/>
            <a:r>
              <a:rPr lang="en-GB" dirty="0" smtClean="0"/>
              <a:t>Experience in practice? </a:t>
            </a:r>
          </a:p>
          <a:p>
            <a:pPr lvl="1" eaLnBrk="1" hangingPunct="1"/>
            <a:r>
              <a:rPr lang="en-GB" dirty="0" smtClean="0"/>
              <a:t>Choices of </a:t>
            </a:r>
            <a:r>
              <a:rPr lang="en-GB" dirty="0" smtClean="0"/>
              <a:t>routes?</a:t>
            </a:r>
            <a:endParaRPr lang="en-GB" dirty="0" smtClean="0"/>
          </a:p>
          <a:p>
            <a:pPr lvl="1" eaLnBrk="1" hangingPunct="1"/>
            <a:r>
              <a:rPr lang="en-GB" dirty="0" smtClean="0"/>
              <a:t>Personal support </a:t>
            </a:r>
            <a:r>
              <a:rPr lang="en-GB" dirty="0" smtClean="0"/>
              <a:t>mentor?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1066800" y="2971800"/>
            <a:ext cx="5089376" cy="1524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nl-NL" sz="2000" b="1" dirty="0" err="1" smtClean="0">
                <a:solidFill>
                  <a:schemeClr val="tx1"/>
                </a:solidFill>
              </a:rPr>
              <a:t>Thank</a:t>
            </a:r>
            <a:r>
              <a:rPr lang="nl-NL" sz="2000" b="1" dirty="0" smtClean="0">
                <a:solidFill>
                  <a:schemeClr val="tx1"/>
                </a:solidFill>
              </a:rPr>
              <a:t> </a:t>
            </a:r>
            <a:r>
              <a:rPr lang="nl-NL" sz="2000" b="1" dirty="0" err="1" smtClean="0">
                <a:solidFill>
                  <a:schemeClr val="tx1"/>
                </a:solidFill>
              </a:rPr>
              <a:t>you</a:t>
            </a:r>
            <a:r>
              <a:rPr lang="nl-NL" sz="2000" b="1" dirty="0" smtClean="0">
                <a:solidFill>
                  <a:schemeClr val="tx1"/>
                </a:solidFill>
              </a:rPr>
              <a:t> </a:t>
            </a:r>
            <a:r>
              <a:rPr lang="nl-NL" sz="2000" b="1" dirty="0" err="1" smtClean="0">
                <a:solidFill>
                  <a:schemeClr val="tx1"/>
                </a:solidFill>
              </a:rPr>
              <a:t>for</a:t>
            </a:r>
            <a:r>
              <a:rPr lang="nl-NL" sz="2000" b="1" dirty="0" smtClean="0">
                <a:solidFill>
                  <a:schemeClr val="tx1"/>
                </a:solidFill>
              </a:rPr>
              <a:t> </a:t>
            </a:r>
            <a:r>
              <a:rPr lang="nl-NL" sz="2000" b="1" dirty="0" err="1" smtClean="0">
                <a:solidFill>
                  <a:schemeClr val="tx1"/>
                </a:solidFill>
              </a:rPr>
              <a:t>your</a:t>
            </a:r>
            <a:r>
              <a:rPr lang="nl-NL" sz="2000" b="1" dirty="0" smtClean="0">
                <a:solidFill>
                  <a:schemeClr val="tx1"/>
                </a:solidFill>
              </a:rPr>
              <a:t> </a:t>
            </a:r>
            <a:r>
              <a:rPr lang="nl-NL" sz="2000" b="1" dirty="0" err="1" smtClean="0">
                <a:solidFill>
                  <a:schemeClr val="tx1"/>
                </a:solidFill>
              </a:rPr>
              <a:t>attention</a:t>
            </a:r>
            <a:r>
              <a:rPr lang="nl-NL" sz="2000" b="1" dirty="0" smtClean="0">
                <a:solidFill>
                  <a:schemeClr val="tx1"/>
                </a:solidFill>
              </a:rPr>
              <a:t> ! </a:t>
            </a:r>
            <a:r>
              <a:rPr lang="nl-NL" sz="2000" b="1" dirty="0">
                <a:solidFill>
                  <a:schemeClr val="tx1"/>
                </a:solidFill>
              </a:rPr>
              <a:t/>
            </a:r>
            <a:br>
              <a:rPr lang="nl-NL" sz="2000" b="1" dirty="0">
                <a:solidFill>
                  <a:schemeClr val="tx1"/>
                </a:solidFill>
              </a:rPr>
            </a:br>
            <a:r>
              <a:rPr lang="nl-NL" sz="1600" b="1" dirty="0">
                <a:solidFill>
                  <a:schemeClr val="tx1"/>
                </a:solidFill>
              </a:rPr>
              <a:t/>
            </a:r>
            <a:br>
              <a:rPr lang="nl-NL" sz="1600" b="1" dirty="0">
                <a:solidFill>
                  <a:schemeClr val="tx1"/>
                </a:solidFill>
              </a:rPr>
            </a:br>
            <a:r>
              <a:rPr lang="nl-NL" sz="1200" dirty="0" smtClean="0">
                <a:solidFill>
                  <a:schemeClr val="tx1"/>
                </a:solidFill>
              </a:rPr>
              <a:t>Cornelia van Slochteren</a:t>
            </a:r>
            <a:br>
              <a:rPr lang="nl-NL" sz="1200" dirty="0" smtClean="0">
                <a:solidFill>
                  <a:schemeClr val="tx1"/>
                </a:solidFill>
              </a:rPr>
            </a:br>
            <a:r>
              <a:rPr lang="nl-NL" sz="1200" dirty="0" smtClean="0">
                <a:solidFill>
                  <a:schemeClr val="tx1"/>
                </a:solidFill>
              </a:rPr>
              <a:t>Groningen, </a:t>
            </a:r>
            <a:r>
              <a:rPr lang="nl-NL" sz="1200" dirty="0" err="1" smtClean="0">
                <a:solidFill>
                  <a:schemeClr val="tx1"/>
                </a:solidFill>
              </a:rPr>
              <a:t>March</a:t>
            </a:r>
            <a:r>
              <a:rPr lang="nl-NL" sz="1200" dirty="0" smtClean="0">
                <a:solidFill>
                  <a:schemeClr val="tx1"/>
                </a:solidFill>
              </a:rPr>
              <a:t> 2014 </a:t>
            </a:r>
            <a:br>
              <a:rPr lang="nl-NL" sz="1200" dirty="0" smtClean="0">
                <a:solidFill>
                  <a:schemeClr val="tx1"/>
                </a:solidFill>
              </a:rPr>
            </a:br>
            <a:r>
              <a:rPr lang="nl-NL" sz="1200" dirty="0" err="1" smtClean="0">
                <a:solidFill>
                  <a:schemeClr val="tx1"/>
                </a:solidFill>
                <a:hlinkClick r:id="rId4"/>
              </a:rPr>
              <a:t>c.l.van.slochteren-kommer</a:t>
            </a:r>
            <a:r>
              <a:rPr lang="nl-NL" sz="1200" dirty="0" smtClean="0">
                <a:solidFill>
                  <a:schemeClr val="tx1"/>
                </a:solidFill>
                <a:hlinkClick r:id="rId4"/>
              </a:rPr>
              <a:t>@</a:t>
            </a:r>
            <a:r>
              <a:rPr lang="nl-NL" sz="1200" dirty="0" err="1" smtClean="0">
                <a:solidFill>
                  <a:schemeClr val="tx1"/>
                </a:solidFill>
                <a:hlinkClick r:id="rId4"/>
              </a:rPr>
              <a:t>pl.hanze.nl</a:t>
            </a:r>
            <a:r>
              <a:rPr lang="nl-NL" sz="1200" dirty="0" smtClean="0">
                <a:solidFill>
                  <a:schemeClr val="tx1"/>
                </a:solidFill>
              </a:rPr>
              <a:t/>
            </a:r>
            <a:br>
              <a:rPr lang="nl-NL" sz="1200" dirty="0" smtClean="0">
                <a:solidFill>
                  <a:schemeClr val="tx1"/>
                </a:solidFill>
              </a:rPr>
            </a:br>
            <a:r>
              <a:rPr lang="nl-NL" sz="1200" dirty="0">
                <a:solidFill>
                  <a:schemeClr val="tx1"/>
                </a:solidFill>
              </a:rPr>
              <a:t/>
            </a:r>
            <a:br>
              <a:rPr lang="nl-NL" sz="1200" dirty="0">
                <a:solidFill>
                  <a:schemeClr val="tx1"/>
                </a:solidFill>
              </a:rPr>
            </a:br>
            <a:endParaRPr lang="nl-NL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dirty="0" smtClean="0"/>
              <a:t>Bachelor Degree of Nursing</a:t>
            </a:r>
            <a:r>
              <a:rPr lang="en-GB" sz="3600" dirty="0" smtClean="0"/>
              <a:t> (1)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916832"/>
            <a:ext cx="7931224" cy="4209331"/>
          </a:xfrm>
        </p:spPr>
        <p:txBody>
          <a:bodyPr/>
          <a:lstStyle/>
          <a:p>
            <a:pPr eaLnBrk="1" hangingPunct="1"/>
            <a:r>
              <a:rPr lang="en-GB" dirty="0" smtClean="0"/>
              <a:t>In the Netherlands levels of Nursing are described as 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GB" sz="2400" dirty="0" smtClean="0"/>
              <a:t>- Level 4  Intermediate vocational education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GB" sz="2400" dirty="0" smtClean="0"/>
              <a:t>- Level 5  Higher vocational education (Bachelor)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GB" sz="2400" dirty="0" smtClean="0"/>
              <a:t>- Masters in Nursing Science (</a:t>
            </a:r>
            <a:r>
              <a:rPr lang="en-GB" sz="2400" dirty="0" err="1" smtClean="0"/>
              <a:t>MScN</a:t>
            </a:r>
            <a:r>
              <a:rPr lang="en-GB" sz="2400" dirty="0" smtClean="0"/>
              <a:t>.)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GB" sz="2400" dirty="0" smtClean="0"/>
              <a:t>- Advanced Nursing Practice (ANP) and Physician Assistant) PA</a:t>
            </a:r>
          </a:p>
          <a:p>
            <a:pPr lvl="1" eaLnBrk="1" hangingPunct="1">
              <a:buFontTx/>
              <a:buChar char="-"/>
            </a:pPr>
            <a:r>
              <a:rPr lang="en-GB" sz="2400" dirty="0" smtClean="0"/>
              <a:t>Secondary trainings/</a:t>
            </a:r>
            <a:r>
              <a:rPr lang="en-GB" sz="2400" dirty="0" err="1" smtClean="0"/>
              <a:t>specialisms</a:t>
            </a:r>
            <a:r>
              <a:rPr lang="en-GB" sz="2400" dirty="0" smtClean="0"/>
              <a:t> (institutional education) e.g. Intensive Care, </a:t>
            </a:r>
            <a:r>
              <a:rPr lang="en-GB" sz="2400" dirty="0" err="1" smtClean="0"/>
              <a:t>Pediatric</a:t>
            </a:r>
            <a:r>
              <a:rPr lang="en-GB" sz="2400" dirty="0" smtClean="0"/>
              <a:t> Nurse</a:t>
            </a:r>
          </a:p>
          <a:p>
            <a:pPr eaLnBrk="1" hangingPunct="1">
              <a:buFontTx/>
              <a:buNone/>
            </a:pPr>
            <a:endParaRPr lang="en-GB" sz="2400" dirty="0" smtClean="0"/>
          </a:p>
          <a:p>
            <a:pPr lvl="1" eaLnBrk="1" hangingPunct="1">
              <a:buFont typeface="Wingdings" pitchFamily="2" charset="2"/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dirty="0" smtClean="0"/>
              <a:t>Bachelor Degree of Nursing</a:t>
            </a:r>
            <a:r>
              <a:rPr lang="en-GB" sz="3600" dirty="0" smtClean="0"/>
              <a:t> (2)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916832"/>
            <a:ext cx="7859216" cy="4209331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/>
              <a:t>“Higher professional Nursing”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Job profile is defined in 5 different roles of care: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Provider of care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Director of </a:t>
            </a:r>
            <a:r>
              <a:rPr lang="en-GB" dirty="0" smtClean="0"/>
              <a:t>care/ coordinator</a:t>
            </a:r>
            <a:endParaRPr lang="en-GB" dirty="0" smtClean="0"/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Designer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Coach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Professional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dirty="0" smtClean="0"/>
              <a:t>Bachelor Degree of Nursing</a:t>
            </a:r>
            <a:r>
              <a:rPr lang="en-GB" sz="3600" dirty="0" smtClean="0"/>
              <a:t> (3)</a:t>
            </a:r>
          </a:p>
        </p:txBody>
      </p:sp>
      <p:sp>
        <p:nvSpPr>
          <p:cNvPr id="7171" name="Rectangle 7"/>
          <p:cNvSpPr>
            <a:spLocks noGrp="1" noChangeArrowheads="1"/>
          </p:cNvSpPr>
          <p:nvPr>
            <p:ph idx="1"/>
          </p:nvPr>
        </p:nvSpPr>
        <p:spPr>
          <a:xfrm>
            <a:off x="1066800" y="2209800"/>
            <a:ext cx="7769225" cy="3505200"/>
          </a:xfrm>
        </p:spPr>
        <p:txBody>
          <a:bodyPr/>
          <a:lstStyle/>
          <a:p>
            <a:pPr eaLnBrk="1" hangingPunct="1"/>
            <a:r>
              <a:rPr lang="en-GB" smtClean="0"/>
              <a:t>Task areas</a:t>
            </a:r>
          </a:p>
          <a:p>
            <a:pPr lvl="1" eaLnBrk="1" hangingPunct="1"/>
            <a:r>
              <a:rPr lang="en-GB" smtClean="0"/>
              <a:t>Manage the primary process</a:t>
            </a:r>
          </a:p>
          <a:p>
            <a:pPr lvl="1" eaLnBrk="1" hangingPunct="1"/>
            <a:r>
              <a:rPr lang="en-GB" smtClean="0"/>
              <a:t>Manage the secondary process</a:t>
            </a:r>
          </a:p>
          <a:p>
            <a:pPr lvl="1" eaLnBrk="1" hangingPunct="1"/>
            <a:r>
              <a:rPr lang="en-GB" smtClean="0"/>
              <a:t>Individual nursing policy</a:t>
            </a:r>
          </a:p>
          <a:p>
            <a:pPr lvl="1" eaLnBrk="1" hangingPunct="1"/>
            <a:r>
              <a:rPr lang="en-GB" smtClean="0"/>
              <a:t>Programming of care</a:t>
            </a:r>
          </a:p>
          <a:p>
            <a:pPr lvl="1" eaLnBrk="1" hangingPunct="1"/>
            <a:r>
              <a:rPr lang="en-GB" smtClean="0"/>
              <a:t> Specific expertise: e.g. Critical care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dirty="0" smtClean="0"/>
              <a:t>Bachelor of Nursing</a:t>
            </a:r>
            <a:r>
              <a:rPr lang="en-GB" sz="3600" dirty="0" smtClean="0"/>
              <a:t> (4)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988840"/>
            <a:ext cx="7931224" cy="4137323"/>
          </a:xfrm>
        </p:spPr>
        <p:txBody>
          <a:bodyPr/>
          <a:lstStyle/>
          <a:p>
            <a:pPr eaLnBrk="1" hangingPunct="1"/>
            <a:r>
              <a:rPr lang="en-GB" dirty="0" smtClean="0"/>
              <a:t>Competency based</a:t>
            </a:r>
          </a:p>
          <a:p>
            <a:pPr eaLnBrk="1" hangingPunct="1"/>
            <a:r>
              <a:rPr lang="en-GB" dirty="0" smtClean="0"/>
              <a:t>5 Roles of care</a:t>
            </a:r>
          </a:p>
          <a:p>
            <a:pPr eaLnBrk="1" hangingPunct="1"/>
            <a:r>
              <a:rPr lang="en-GB" dirty="0" smtClean="0"/>
              <a:t>12 Competences defined</a:t>
            </a:r>
          </a:p>
          <a:p>
            <a:pPr eaLnBrk="1" hangingPunct="1"/>
            <a:r>
              <a:rPr lang="en-GB" dirty="0" smtClean="0"/>
              <a:t>Each competence, defined </a:t>
            </a:r>
            <a:r>
              <a:rPr lang="en-GB" dirty="0" smtClean="0"/>
              <a:t>in professional activities</a:t>
            </a:r>
            <a:endParaRPr lang="en-GB" dirty="0" smtClean="0"/>
          </a:p>
          <a:p>
            <a:pPr lvl="2" eaLnBrk="1" hangingPunct="1">
              <a:buFont typeface="Wingdings" pitchFamily="2" charset="2"/>
              <a:buChar char="§"/>
            </a:pPr>
            <a:r>
              <a:rPr lang="en-GB" sz="2000" dirty="0" smtClean="0"/>
              <a:t>Instruction determined by competencies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en-GB" sz="2000" dirty="0" smtClean="0"/>
              <a:t>Types of education structured in 5 learning pathways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en-GB" sz="2000" dirty="0" smtClean="0"/>
              <a:t>Tasks + available thematic theory courses</a:t>
            </a:r>
          </a:p>
          <a:p>
            <a:pPr lvl="2" eaLnBrk="1" hangingPunct="1"/>
            <a:endParaRPr lang="en-GB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pPr eaLnBrk="1" hangingPunct="1"/>
            <a:r>
              <a:rPr lang="en-GB" sz="3600" b="1" dirty="0" smtClean="0"/>
              <a:t>Curriculum</a:t>
            </a:r>
            <a:r>
              <a:rPr lang="en-GB" sz="3600" dirty="0" smtClean="0"/>
              <a:t> (1)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916832"/>
            <a:ext cx="7859216" cy="4407768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GB" dirty="0" smtClean="0"/>
              <a:t>Points of departure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GB" dirty="0" smtClean="0"/>
              <a:t>Broad scope of theory and practice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GB" dirty="0" smtClean="0"/>
              <a:t>Students learn to transfer knowledge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GB" dirty="0" smtClean="0"/>
              <a:t>Application of knowledge in </a:t>
            </a:r>
            <a:r>
              <a:rPr lang="en-GB" dirty="0" smtClean="0"/>
              <a:t>practice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GB" dirty="0" smtClean="0"/>
              <a:t>National Professional Profile of Nursing </a:t>
            </a:r>
          </a:p>
          <a:p>
            <a:pPr lvl="1" eaLnBrk="1" hangingPunct="1">
              <a:buFont typeface="Wingdings" pitchFamily="2" charset="2"/>
              <a:buChar char="§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Specific “spear points”</a:t>
            </a:r>
            <a:endParaRPr lang="en-GB" dirty="0" smtClean="0"/>
          </a:p>
          <a:p>
            <a:pPr lvl="1" eaLnBrk="1" hangingPunct="1">
              <a:buFont typeface="Wingdings" pitchFamily="2" charset="2"/>
              <a:buChar char="§"/>
            </a:pPr>
            <a:r>
              <a:rPr lang="en-GB" dirty="0" smtClean="0"/>
              <a:t>Internationalisation/ Cultural sensitivity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GB" dirty="0" smtClean="0"/>
              <a:t>Evidence Based Practice (Critical Reasoning, scientific practice)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GB" dirty="0" smtClean="0"/>
              <a:t>Professional Leadership</a:t>
            </a:r>
            <a:endParaRPr lang="en-GB" dirty="0" smtClean="0"/>
          </a:p>
          <a:p>
            <a:pPr lvl="2" eaLnBrk="1" hangingPunct="1">
              <a:buFont typeface="Wingdings" pitchFamily="2" charset="2"/>
              <a:buNone/>
            </a:pPr>
            <a:endParaRPr lang="en-GB" dirty="0" smtClean="0"/>
          </a:p>
          <a:p>
            <a:pPr lvl="1" eaLnBrk="1" hangingPunct="1">
              <a:buFont typeface="Wingdings" pitchFamily="2" charset="2"/>
              <a:buChar char="§"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33375"/>
            <a:ext cx="7772400" cy="1143000"/>
          </a:xfrm>
        </p:spPr>
        <p:txBody>
          <a:bodyPr/>
          <a:lstStyle/>
          <a:p>
            <a:pPr eaLnBrk="1" hangingPunct="1"/>
            <a:r>
              <a:rPr lang="en-GB" sz="3600" b="1" dirty="0" smtClean="0"/>
              <a:t>Curriculum</a:t>
            </a:r>
            <a:r>
              <a:rPr lang="en-GB" sz="3600" dirty="0" smtClean="0"/>
              <a:t> (2) </a:t>
            </a:r>
          </a:p>
        </p:txBody>
      </p:sp>
      <p:graphicFrame>
        <p:nvGraphicFramePr>
          <p:cNvPr id="43049" name="Group 41"/>
          <p:cNvGraphicFramePr>
            <a:graphicFrameLocks noGrp="1"/>
          </p:cNvGraphicFramePr>
          <p:nvPr>
            <p:ph idx="1"/>
          </p:nvPr>
        </p:nvGraphicFramePr>
        <p:xfrm>
          <a:off x="683568" y="1484785"/>
          <a:ext cx="8273107" cy="5106646"/>
        </p:xfrm>
        <a:graphic>
          <a:graphicData uri="http://schemas.openxmlformats.org/drawingml/2006/table">
            <a:tbl>
              <a:tblPr/>
              <a:tblGrid>
                <a:gridCol w="2069122"/>
                <a:gridCol w="2067432"/>
                <a:gridCol w="2069122"/>
                <a:gridCol w="2067431"/>
              </a:tblGrid>
              <a:tr h="1606806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Practice</a:t>
                      </a:r>
                      <a:endParaRPr kumimoji="0" lang="nl-NL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Research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1330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MINOR or SPECIALISATION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Practice+ extra theory</a:t>
                      </a:r>
                      <a:endParaRPr kumimoji="0" lang="nl-NL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133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Unit 2.1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Theory</a:t>
                      </a:r>
                      <a:endParaRPr kumimoji="0" lang="nl-NL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Unit 2.2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Theory</a:t>
                      </a:r>
                      <a:endParaRPr kumimoji="0" lang="nl-NL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Unit 2.3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Practice</a:t>
                      </a:r>
                      <a:endParaRPr kumimoji="0" lang="nl-NL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Unit 2.4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Practice</a:t>
                      </a:r>
                      <a:endParaRPr kumimoji="0" lang="nl-NL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1073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Unit 1.1</a:t>
                      </a:r>
                      <a:endParaRPr kumimoji="0" lang="nl-NL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Unit 1.2</a:t>
                      </a:r>
                      <a:endParaRPr kumimoji="0" lang="nl-NL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Unit 1.3</a:t>
                      </a:r>
                      <a:endParaRPr kumimoji="0" lang="nl-NL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Unit 1.4</a:t>
                      </a:r>
                      <a:endParaRPr kumimoji="0" lang="nl-NL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/>
          <a:lstStyle/>
          <a:p>
            <a:pPr eaLnBrk="1" hangingPunct="1"/>
            <a:r>
              <a:rPr lang="en-GB" sz="3600" b="1" dirty="0" smtClean="0"/>
              <a:t>Curriculum</a:t>
            </a:r>
            <a:r>
              <a:rPr lang="en-GB" sz="3600" dirty="0" smtClean="0"/>
              <a:t> (3)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dirty="0" smtClean="0"/>
              <a:t> Graduation profiles</a:t>
            </a: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1752600" y="2590800"/>
            <a:ext cx="6096000" cy="2808288"/>
            <a:chOff x="-3" y="-3"/>
            <a:chExt cx="1674" cy="2153"/>
          </a:xfrm>
        </p:grpSpPr>
        <p:grpSp>
          <p:nvGrpSpPr>
            <p:cNvPr id="3" name="Group 25"/>
            <p:cNvGrpSpPr>
              <a:grpSpLocks/>
            </p:cNvGrpSpPr>
            <p:nvPr/>
          </p:nvGrpSpPr>
          <p:grpSpPr bwMode="auto">
            <a:xfrm>
              <a:off x="0" y="0"/>
              <a:ext cx="1668" cy="2147"/>
              <a:chOff x="0" y="0"/>
              <a:chExt cx="1668" cy="2147"/>
            </a:xfrm>
          </p:grpSpPr>
          <p:grpSp>
            <p:nvGrpSpPr>
              <p:cNvPr id="4" name="Group 20"/>
              <p:cNvGrpSpPr>
                <a:grpSpLocks/>
              </p:cNvGrpSpPr>
              <p:nvPr/>
            </p:nvGrpSpPr>
            <p:grpSpPr bwMode="auto">
              <a:xfrm>
                <a:off x="0" y="0"/>
                <a:ext cx="1668" cy="805"/>
                <a:chOff x="0" y="0"/>
                <a:chExt cx="1668" cy="805"/>
              </a:xfrm>
            </p:grpSpPr>
            <p:sp>
              <p:nvSpPr>
                <p:cNvPr id="11278" name="Rectangle 16"/>
                <p:cNvSpPr>
                  <a:spLocks noChangeArrowheads="1"/>
                </p:cNvSpPr>
                <p:nvPr/>
              </p:nvSpPr>
              <p:spPr bwMode="auto">
                <a:xfrm>
                  <a:off x="28" y="0"/>
                  <a:ext cx="1612" cy="80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spcBef>
                      <a:spcPct val="0"/>
                    </a:spcBef>
                  </a:pPr>
                  <a:r>
                    <a:rPr lang="en-GB" sz="2000" b="1" dirty="0">
                      <a:latin typeface="Arial" charset="0"/>
                      <a:cs typeface="Arial" charset="0"/>
                    </a:rPr>
                    <a:t>General Institutional Care </a:t>
                  </a:r>
                  <a:endParaRPr lang="en-US" sz="2000" dirty="0">
                    <a:cs typeface="Times New Roman" pitchFamily="18" charset="0"/>
                  </a:endParaRPr>
                </a:p>
                <a:p>
                  <a:pPr eaLnBrk="0" hangingPunct="0">
                    <a:spcBef>
                      <a:spcPct val="0"/>
                    </a:spcBef>
                  </a:pPr>
                  <a:r>
                    <a:rPr lang="en-GB" sz="2000" b="1" dirty="0">
                      <a:latin typeface="Arial" charset="0"/>
                      <a:cs typeface="Arial" charset="0"/>
                    </a:rPr>
                    <a:t>( hospital, nursing home, revalidation)</a:t>
                  </a:r>
                  <a:endParaRPr lang="en-US" sz="2000" dirty="0">
                    <a:cs typeface="Times New Roman" pitchFamily="18" charset="0"/>
                  </a:endParaRPr>
                </a:p>
                <a:p>
                  <a:pPr eaLnBrk="0" hangingPunct="0">
                    <a:spcBef>
                      <a:spcPct val="0"/>
                    </a:spcBef>
                  </a:pPr>
                  <a:r>
                    <a:rPr lang="en-US" sz="2000" dirty="0">
                      <a:latin typeface="Arial" charset="0"/>
                      <a:cs typeface="Times New Roman" pitchFamily="18" charset="0"/>
                    </a:rPr>
                    <a:t> </a:t>
                  </a:r>
                </a:p>
                <a:p>
                  <a:pPr eaLnBrk="0" hangingPunct="0">
                    <a:spcBef>
                      <a:spcPct val="0"/>
                    </a:spcBef>
                  </a:pPr>
                  <a:r>
                    <a:rPr lang="en-US" sz="2000" dirty="0">
                      <a:latin typeface="Arial" charset="0"/>
                      <a:cs typeface="Times New Roman" pitchFamily="18" charset="0"/>
                    </a:rPr>
                    <a:t>70% of student’s choice</a:t>
                  </a:r>
                </a:p>
                <a:p>
                  <a:pPr eaLnBrk="0" hangingPunct="0">
                    <a:spcBef>
                      <a:spcPct val="0"/>
                    </a:spcBef>
                  </a:pPr>
                  <a:endParaRPr lang="en-US" sz="2000" dirty="0">
                    <a:latin typeface="Arial" charset="0"/>
                  </a:endParaRPr>
                </a:p>
              </p:txBody>
            </p:sp>
            <p:sp>
              <p:nvSpPr>
                <p:cNvPr id="11279" name="Rectangle 19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668" cy="80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nl-NL"/>
                </a:p>
              </p:txBody>
            </p:sp>
          </p:grpSp>
          <p:grpSp>
            <p:nvGrpSpPr>
              <p:cNvPr id="5" name="Group 22"/>
              <p:cNvGrpSpPr>
                <a:grpSpLocks/>
              </p:cNvGrpSpPr>
              <p:nvPr/>
            </p:nvGrpSpPr>
            <p:grpSpPr bwMode="auto">
              <a:xfrm>
                <a:off x="0" y="805"/>
                <a:ext cx="1668" cy="671"/>
                <a:chOff x="0" y="805"/>
                <a:chExt cx="1668" cy="671"/>
              </a:xfrm>
            </p:grpSpPr>
            <p:sp>
              <p:nvSpPr>
                <p:cNvPr id="11276" name="Rectangle 17"/>
                <p:cNvSpPr>
                  <a:spLocks noChangeArrowheads="1"/>
                </p:cNvSpPr>
                <p:nvPr/>
              </p:nvSpPr>
              <p:spPr bwMode="auto">
                <a:xfrm>
                  <a:off x="28" y="805"/>
                  <a:ext cx="1612" cy="6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spcBef>
                      <a:spcPct val="0"/>
                    </a:spcBef>
                  </a:pPr>
                  <a:r>
                    <a:rPr lang="en-GB" sz="2000" b="1" dirty="0">
                      <a:latin typeface="Arial" charset="0"/>
                      <a:cs typeface="Arial" charset="0"/>
                    </a:rPr>
                    <a:t>Community Care</a:t>
                  </a:r>
                  <a:endParaRPr lang="en-US" sz="2000" dirty="0">
                    <a:cs typeface="Times New Roman" pitchFamily="18" charset="0"/>
                  </a:endParaRPr>
                </a:p>
                <a:p>
                  <a:pPr eaLnBrk="0" hangingPunct="0">
                    <a:spcBef>
                      <a:spcPct val="0"/>
                    </a:spcBef>
                  </a:pPr>
                  <a:r>
                    <a:rPr lang="en-GB" sz="2000" b="1" dirty="0">
                      <a:latin typeface="Arial" charset="0"/>
                      <a:cs typeface="Arial" charset="0"/>
                    </a:rPr>
                    <a:t>( Public health, homecare)</a:t>
                  </a:r>
                </a:p>
                <a:p>
                  <a:pPr eaLnBrk="0" hangingPunct="0">
                    <a:spcBef>
                      <a:spcPct val="0"/>
                    </a:spcBef>
                  </a:pPr>
                  <a:r>
                    <a:rPr lang="en-US" sz="2000" dirty="0">
                      <a:latin typeface="Arial" charset="0"/>
                      <a:cs typeface="Times New Roman" pitchFamily="18" charset="0"/>
                    </a:rPr>
                    <a:t>15% of student’s choice</a:t>
                  </a:r>
                </a:p>
                <a:p>
                  <a:pPr eaLnBrk="0" hangingPunct="0">
                    <a:spcBef>
                      <a:spcPct val="0"/>
                    </a:spcBef>
                  </a:pPr>
                  <a:r>
                    <a:rPr lang="en-US" sz="2000" dirty="0">
                      <a:latin typeface="Arial" charset="0"/>
                      <a:cs typeface="Times New Roman" pitchFamily="18" charset="0"/>
                    </a:rPr>
                    <a:t> </a:t>
                  </a:r>
                </a:p>
                <a:p>
                  <a:pPr eaLnBrk="0" hangingPunct="0">
                    <a:spcBef>
                      <a:spcPct val="0"/>
                    </a:spcBef>
                  </a:pPr>
                  <a:endParaRPr lang="en-US" sz="1600" dirty="0">
                    <a:latin typeface="Arial" charset="0"/>
                  </a:endParaRPr>
                </a:p>
              </p:txBody>
            </p:sp>
            <p:sp>
              <p:nvSpPr>
                <p:cNvPr id="11277" name="Rectangle 21"/>
                <p:cNvSpPr>
                  <a:spLocks noChangeArrowheads="1"/>
                </p:cNvSpPr>
                <p:nvPr/>
              </p:nvSpPr>
              <p:spPr bwMode="auto">
                <a:xfrm>
                  <a:off x="0" y="805"/>
                  <a:ext cx="1668" cy="67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nl-NL"/>
                </a:p>
              </p:txBody>
            </p:sp>
          </p:grpSp>
          <p:grpSp>
            <p:nvGrpSpPr>
              <p:cNvPr id="6" name="Group 24"/>
              <p:cNvGrpSpPr>
                <a:grpSpLocks/>
              </p:cNvGrpSpPr>
              <p:nvPr/>
            </p:nvGrpSpPr>
            <p:grpSpPr bwMode="auto">
              <a:xfrm>
                <a:off x="0" y="1476"/>
                <a:ext cx="1668" cy="671"/>
                <a:chOff x="0" y="1476"/>
                <a:chExt cx="1668" cy="671"/>
              </a:xfrm>
            </p:grpSpPr>
            <p:sp>
              <p:nvSpPr>
                <p:cNvPr id="11274" name="Rectangle 18"/>
                <p:cNvSpPr>
                  <a:spLocks noChangeArrowheads="1"/>
                </p:cNvSpPr>
                <p:nvPr/>
              </p:nvSpPr>
              <p:spPr bwMode="auto">
                <a:xfrm>
                  <a:off x="28" y="1476"/>
                  <a:ext cx="1612" cy="6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spcBef>
                      <a:spcPct val="0"/>
                    </a:spcBef>
                  </a:pPr>
                  <a:r>
                    <a:rPr lang="en-GB" sz="2000" b="1" dirty="0">
                      <a:latin typeface="Arial" charset="0"/>
                      <a:cs typeface="Arial" charset="0"/>
                    </a:rPr>
                    <a:t>Psychiatric care &amp; mental health care/ learning disabilities</a:t>
                  </a:r>
                  <a:endParaRPr lang="en-US" sz="2000" dirty="0">
                    <a:cs typeface="Times New Roman" pitchFamily="18" charset="0"/>
                  </a:endParaRPr>
                </a:p>
                <a:p>
                  <a:pPr eaLnBrk="0" hangingPunct="0">
                    <a:spcBef>
                      <a:spcPct val="0"/>
                    </a:spcBef>
                  </a:pPr>
                  <a:r>
                    <a:rPr lang="en-US" sz="2000" dirty="0">
                      <a:latin typeface="Arial" charset="0"/>
                      <a:cs typeface="Times New Roman" pitchFamily="18" charset="0"/>
                    </a:rPr>
                    <a:t> </a:t>
                  </a:r>
                  <a:r>
                    <a:rPr lang="en-US" sz="2000" dirty="0" smtClean="0">
                      <a:latin typeface="Arial" charset="0"/>
                      <a:cs typeface="Times New Roman" pitchFamily="18" charset="0"/>
                    </a:rPr>
                    <a:t>15</a:t>
                  </a:r>
                  <a:r>
                    <a:rPr lang="en-US" sz="2000" dirty="0">
                      <a:latin typeface="Arial" charset="0"/>
                      <a:cs typeface="Times New Roman" pitchFamily="18" charset="0"/>
                    </a:rPr>
                    <a:t>% of student’s choice</a:t>
                  </a:r>
                </a:p>
                <a:p>
                  <a:pPr eaLnBrk="0" hangingPunct="0">
                    <a:spcBef>
                      <a:spcPct val="0"/>
                    </a:spcBef>
                  </a:pPr>
                  <a:endParaRPr lang="en-US" sz="1600" dirty="0">
                    <a:latin typeface="Arial" charset="0"/>
                  </a:endParaRPr>
                </a:p>
              </p:txBody>
            </p:sp>
            <p:sp>
              <p:nvSpPr>
                <p:cNvPr id="11275" name="Rectangle 23"/>
                <p:cNvSpPr>
                  <a:spLocks noChangeArrowheads="1"/>
                </p:cNvSpPr>
                <p:nvPr/>
              </p:nvSpPr>
              <p:spPr bwMode="auto">
                <a:xfrm>
                  <a:off x="0" y="1476"/>
                  <a:ext cx="1668" cy="67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nl-NL"/>
                </a:p>
              </p:txBody>
            </p:sp>
          </p:grpSp>
        </p:grpSp>
        <p:sp>
          <p:nvSpPr>
            <p:cNvPr id="11270" name="Rectangle 26"/>
            <p:cNvSpPr>
              <a:spLocks noChangeArrowheads="1"/>
            </p:cNvSpPr>
            <p:nvPr/>
          </p:nvSpPr>
          <p:spPr bwMode="auto">
            <a:xfrm>
              <a:off x="-3" y="-3"/>
              <a:ext cx="1674" cy="2153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nl-NL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ge presentatie">
  <a:themeElements>
    <a:clrScheme name="Lege presentati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ege presentati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9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96" charset="-128"/>
          </a:defRPr>
        </a:defPPr>
      </a:lstStyle>
    </a:lnDef>
  </a:objectDefaults>
  <a:extraClrSchemeLst>
    <a:extraClrScheme>
      <a:clrScheme name="Lege presentati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746</Words>
  <Application>Microsoft Office PowerPoint</Application>
  <PresentationFormat>Diavoorstelling (4:3)</PresentationFormat>
  <Paragraphs>195</Paragraphs>
  <Slides>21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2" baseType="lpstr">
      <vt:lpstr>Lege presentatie</vt:lpstr>
      <vt:lpstr> School of Nursing Groningen</vt:lpstr>
      <vt:lpstr>Topics</vt:lpstr>
      <vt:lpstr>Bachelor Degree of Nursing (1)</vt:lpstr>
      <vt:lpstr>Bachelor Degree of Nursing (2)</vt:lpstr>
      <vt:lpstr>Bachelor Degree of Nursing (3)</vt:lpstr>
      <vt:lpstr>Bachelor of Nursing (4)</vt:lpstr>
      <vt:lpstr>Curriculum (1) </vt:lpstr>
      <vt:lpstr>Curriculum (2) </vt:lpstr>
      <vt:lpstr>Curriculum (3) </vt:lpstr>
      <vt:lpstr>Curriculum (4) </vt:lpstr>
      <vt:lpstr> Curriculum (5) </vt:lpstr>
      <vt:lpstr>Curriculum (6)</vt:lpstr>
      <vt:lpstr> An example: Competency 1:  Implementing total nursing care</vt:lpstr>
      <vt:lpstr>KC 1 Service 1 Task analysis</vt:lpstr>
      <vt:lpstr>Specific aspects of our School (1)</vt:lpstr>
      <vt:lpstr>Specific aspects of our School (2)</vt:lpstr>
      <vt:lpstr>Routing for students (1)</vt:lpstr>
      <vt:lpstr>Routing for students (2)</vt:lpstr>
      <vt:lpstr>Routing for students (3)</vt:lpstr>
      <vt:lpstr>Questions? Or discussion..</vt:lpstr>
      <vt:lpstr>Thank you for your attention !   Cornelia van Slochteren Groningen, March 2014  c.l.van.slochteren-kommer@pl.hanze.nl  </vt:lpstr>
    </vt:vector>
  </TitlesOfParts>
  <Company>RCLM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VAN DE PRESENTATIE</dc:title>
  <dc:creator>Format english</dc:creator>
  <cp:lastModifiedBy>Cornelia</cp:lastModifiedBy>
  <cp:revision>60</cp:revision>
  <cp:lastPrinted>2008-02-25T09:14:55Z</cp:lastPrinted>
  <dcterms:created xsi:type="dcterms:W3CDTF">2008-01-28T12:56:33Z</dcterms:created>
  <dcterms:modified xsi:type="dcterms:W3CDTF">2014-03-16T15:26:52Z</dcterms:modified>
</cp:coreProperties>
</file>