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78" r:id="rId4"/>
    <p:sldId id="279" r:id="rId5"/>
    <p:sldId id="277" r:id="rId6"/>
    <p:sldId id="257" r:id="rId7"/>
    <p:sldId id="270" r:id="rId8"/>
    <p:sldId id="271" r:id="rId9"/>
    <p:sldId id="272" r:id="rId10"/>
    <p:sldId id="274" r:id="rId11"/>
    <p:sldId id="275" r:id="rId12"/>
    <p:sldId id="276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274" autoAdjust="0"/>
  </p:normalViewPr>
  <p:slideViewPr>
    <p:cSldViewPr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2/28/2014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2/28/2014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2/28/2014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2/28/2014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2/28/2014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2/28/2014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2/28/2014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2/28/2014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2/28/2014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2/28/2014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2/28/2014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2/28/2014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/>
              <a:pPr/>
              <a:t>2/28/2014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295400"/>
            <a:ext cx="9144000" cy="3276600"/>
          </a:xfrm>
        </p:spPr>
        <p:txBody>
          <a:bodyPr/>
          <a:lstStyle/>
          <a:p>
            <a:r>
              <a:rPr lang="en-GB" b="1" dirty="0" smtClean="0"/>
              <a:t>Education </a:t>
            </a:r>
            <a:r>
              <a:rPr lang="en-GB" b="1" dirty="0"/>
              <a:t>of Nurses and Other Health Care Professionals in Republic of </a:t>
            </a:r>
            <a:r>
              <a:rPr lang="en-GB" b="1" dirty="0" err="1" smtClean="0"/>
              <a:t>Srpska</a:t>
            </a:r>
            <a:r>
              <a:rPr lang="en-GB" b="1" dirty="0" smtClean="0"/>
              <a:t>, B&amp;H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Jasminka </a:t>
            </a:r>
            <a:r>
              <a:rPr lang="en-US" dirty="0" err="1" smtClean="0"/>
              <a:t>Vučković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2" y="274638"/>
            <a:ext cx="10058400" cy="1020762"/>
          </a:xfrm>
        </p:spPr>
        <p:txBody>
          <a:bodyPr/>
          <a:lstStyle/>
          <a:p>
            <a:r>
              <a:rPr lang="en-GB" b="1" dirty="0" smtClean="0"/>
              <a:t>Recommendations </a:t>
            </a:r>
            <a:r>
              <a:rPr lang="en-GB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health system politics</a:t>
            </a:r>
            <a:r>
              <a:rPr lang="en-GB" b="1" dirty="0"/>
              <a:t> (period 2014 – 2020):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2" y="1905000"/>
            <a:ext cx="10896600" cy="4267200"/>
          </a:xfrm>
        </p:spPr>
        <p:txBody>
          <a:bodyPr>
            <a:normAutofit/>
          </a:bodyPr>
          <a:lstStyle/>
          <a:p>
            <a:r>
              <a:rPr lang="en-GB" dirty="0" smtClean="0"/>
              <a:t>RS </a:t>
            </a:r>
            <a:r>
              <a:rPr lang="en-GB" dirty="0"/>
              <a:t>needs to equalize competences in clinical work </a:t>
            </a:r>
            <a:r>
              <a:rPr lang="en-GB" dirty="0" smtClean="0"/>
              <a:t>between nurses </a:t>
            </a:r>
            <a:r>
              <a:rPr lang="en-GB" dirty="0"/>
              <a:t>with 3 years or 4 years degree </a:t>
            </a:r>
            <a:r>
              <a:rPr lang="en-GB" dirty="0" smtClean="0"/>
              <a:t>and </a:t>
            </a:r>
            <a:r>
              <a:rPr lang="en-GB" dirty="0"/>
              <a:t>nurses who have 2 years graduate school </a:t>
            </a:r>
            <a:r>
              <a:rPr lang="en-GB" dirty="0" smtClean="0"/>
              <a:t>(which </a:t>
            </a:r>
            <a:r>
              <a:rPr lang="en-GB" dirty="0"/>
              <a:t>was the way of education of RN in former Yugoslavian </a:t>
            </a:r>
            <a:r>
              <a:rPr lang="en-GB" dirty="0" smtClean="0"/>
              <a:t>countries). </a:t>
            </a:r>
          </a:p>
          <a:p>
            <a:r>
              <a:rPr lang="en-GB" dirty="0" smtClean="0"/>
              <a:t>Ministry </a:t>
            </a:r>
            <a:r>
              <a:rPr lang="en-GB" dirty="0"/>
              <a:t>of </a:t>
            </a:r>
            <a:r>
              <a:rPr lang="en-GB" dirty="0" smtClean="0"/>
              <a:t>Health </a:t>
            </a:r>
            <a:r>
              <a:rPr lang="en-GB" dirty="0"/>
              <a:t>needs to prepare new </a:t>
            </a:r>
            <a:r>
              <a:rPr lang="en-GB" dirty="0" smtClean="0"/>
              <a:t>job description for graduate nurses and  nurses with secondary school (HCA) .</a:t>
            </a:r>
          </a:p>
          <a:p>
            <a:r>
              <a:rPr lang="en-GB" dirty="0" smtClean="0"/>
              <a:t>On </a:t>
            </a:r>
            <a:r>
              <a:rPr lang="en-GB" dirty="0"/>
              <a:t>national level </a:t>
            </a:r>
            <a:r>
              <a:rPr lang="en-GB" dirty="0" smtClean="0"/>
              <a:t>to prepare </a:t>
            </a:r>
            <a:r>
              <a:rPr lang="en-GB" dirty="0"/>
              <a:t>list of competences for HCA and list of competences for </a:t>
            </a:r>
            <a:r>
              <a:rPr lang="en-GB" dirty="0" smtClean="0"/>
              <a:t>graduate nurses.</a:t>
            </a:r>
          </a:p>
          <a:p>
            <a:r>
              <a:rPr lang="en-GB" dirty="0" smtClean="0"/>
              <a:t>RS </a:t>
            </a:r>
            <a:r>
              <a:rPr lang="en-GB" dirty="0"/>
              <a:t>needs national study of needs for nursing and midwifery care in all levels of health care and social </a:t>
            </a:r>
            <a:r>
              <a:rPr lang="en-GB" dirty="0" smtClean="0"/>
              <a:t>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8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Recommendations </a:t>
            </a:r>
            <a:r>
              <a:rPr lang="en-GB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legislation </a:t>
            </a:r>
            <a: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GB" b="1" dirty="0" smtClean="0"/>
              <a:t>(</a:t>
            </a:r>
            <a:r>
              <a:rPr lang="en-GB" b="1" dirty="0"/>
              <a:t>period 2014 – 2020):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sz="3200" b="1" dirty="0" smtClean="0"/>
              <a:t>legislation </a:t>
            </a:r>
            <a:r>
              <a:rPr lang="en-GB" sz="3200" b="1" dirty="0"/>
              <a:t>needs to support </a:t>
            </a:r>
            <a:r>
              <a:rPr lang="en-GB" sz="3200" b="1" dirty="0" smtClean="0"/>
              <a:t>: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sz="2400" b="1" dirty="0" smtClean="0"/>
              <a:t>establishing </a:t>
            </a:r>
            <a:r>
              <a:rPr lang="en-GB" sz="2400" b="1" dirty="0"/>
              <a:t>of diploma degree programs (180 ECTS</a:t>
            </a:r>
            <a:r>
              <a:rPr lang="en-GB" sz="2400" b="1" dirty="0" smtClean="0"/>
              <a:t>),</a:t>
            </a:r>
          </a:p>
          <a:p>
            <a:pPr lvl="1"/>
            <a:r>
              <a:rPr lang="en-GB" sz="2400" b="1" dirty="0" smtClean="0"/>
              <a:t>teacher’s </a:t>
            </a:r>
            <a:r>
              <a:rPr lang="en-GB" sz="2400" b="1" dirty="0"/>
              <a:t>development and accreditation process of schools and programs </a:t>
            </a:r>
            <a:r>
              <a:rPr lang="en-GB" sz="2400" b="1" dirty="0" smtClean="0"/>
              <a:t>and, </a:t>
            </a:r>
          </a:p>
          <a:p>
            <a:pPr lvl="1"/>
            <a:r>
              <a:rPr lang="en-GB" sz="2400" b="1" dirty="0" smtClean="0"/>
              <a:t>establishing </a:t>
            </a:r>
            <a:r>
              <a:rPr lang="en-GB" sz="2400" b="1" dirty="0"/>
              <a:t>of nursing chamber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5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General information on the </a:t>
            </a:r>
            <a:r>
              <a:rPr lang="en-GB" b="1" dirty="0" err="1" smtClean="0"/>
              <a:t>Republika</a:t>
            </a:r>
            <a:r>
              <a:rPr lang="en-GB" b="1" dirty="0" smtClean="0"/>
              <a:t> </a:t>
            </a:r>
            <a:r>
              <a:rPr lang="en-GB" b="1" dirty="0" err="1" smtClean="0"/>
              <a:t>Srpska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2632" y="2743200"/>
            <a:ext cx="4419599" cy="2819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citizens</a:t>
            </a:r>
          </a:p>
          <a:p>
            <a:r>
              <a:rPr lang="en-US" dirty="0" smtClean="0">
                <a:latin typeface="+mj-lt"/>
              </a:rPr>
              <a:t>area</a:t>
            </a:r>
            <a:endParaRPr lang="ru-RU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municipalities</a:t>
            </a:r>
            <a:r>
              <a:rPr lang="ru-RU" dirty="0" smtClean="0">
                <a:latin typeface="+mj-lt"/>
              </a:rPr>
              <a:t> </a:t>
            </a:r>
            <a:endParaRPr lang="ru-RU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cities</a:t>
            </a:r>
            <a:r>
              <a:rPr lang="ru-RU" dirty="0" smtClean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4" y="2743200"/>
            <a:ext cx="4419598" cy="2819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2012 estimate </a:t>
            </a:r>
            <a:r>
              <a:rPr lang="ru-RU" dirty="0" smtClean="0">
                <a:latin typeface="+mj-lt"/>
              </a:rPr>
              <a:t>1 </a:t>
            </a:r>
            <a:r>
              <a:rPr lang="ru-RU" dirty="0">
                <a:latin typeface="+mj-lt"/>
              </a:rPr>
              <a:t>429 </a:t>
            </a:r>
            <a:r>
              <a:rPr lang="ru-RU" dirty="0" smtClean="0">
                <a:latin typeface="+mj-lt"/>
              </a:rPr>
              <a:t>290</a:t>
            </a:r>
            <a:endParaRPr lang="en-US" dirty="0">
              <a:latin typeface="+mj-lt"/>
            </a:endParaRPr>
          </a:p>
          <a:p>
            <a:r>
              <a:rPr lang="ru-RU" dirty="0" smtClean="0">
                <a:latin typeface="+mj-lt"/>
              </a:rPr>
              <a:t>24 </a:t>
            </a:r>
            <a:r>
              <a:rPr lang="ru-RU" dirty="0">
                <a:latin typeface="+mj-lt"/>
              </a:rPr>
              <a:t>641 km</a:t>
            </a:r>
            <a:r>
              <a:rPr lang="ru-RU" baseline="30000" dirty="0">
                <a:latin typeface="+mj-lt"/>
              </a:rPr>
              <a:t>2</a:t>
            </a:r>
            <a:r>
              <a:rPr lang="ru-RU" dirty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57</a:t>
            </a:r>
          </a:p>
          <a:p>
            <a:r>
              <a:rPr lang="en-US" dirty="0">
                <a:latin typeface="+mj-lt"/>
              </a:rPr>
              <a:t>6</a:t>
            </a:r>
            <a:endParaRPr lang="ru-RU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9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209800"/>
            <a:ext cx="109728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European Union's 2008 IPA </a:t>
            </a:r>
            <a:r>
              <a:rPr lang="en-US" dirty="0" err="1" smtClean="0"/>
              <a:t>Programme</a:t>
            </a:r>
            <a:r>
              <a:rPr lang="en-US" dirty="0" smtClean="0"/>
              <a:t>, </a:t>
            </a:r>
            <a:r>
              <a:rPr lang="en-US" b="1" dirty="0" smtClean="0"/>
              <a:t>Infrastructure </a:t>
            </a:r>
            <a:r>
              <a:rPr lang="en-US" b="1" dirty="0"/>
              <a:t>Projects </a:t>
            </a:r>
            <a:r>
              <a:rPr lang="en-US" b="1" dirty="0" smtClean="0"/>
              <a:t>Facility - Technical </a:t>
            </a:r>
            <a:r>
              <a:rPr lang="en-US" b="1" dirty="0"/>
              <a:t>Assistance Window (IPF TA</a:t>
            </a:r>
            <a:r>
              <a:rPr lang="en-US" b="1" dirty="0" smtClean="0"/>
              <a:t>) - </a:t>
            </a:r>
            <a:r>
              <a:rPr lang="en-US" dirty="0" err="1" smtClean="0"/>
              <a:t>EuropeAid</a:t>
            </a:r>
            <a:r>
              <a:rPr lang="en-US" dirty="0" smtClean="0"/>
              <a:t>/128073/C/SER/MULTI</a:t>
            </a:r>
          </a:p>
          <a:p>
            <a:r>
              <a:rPr lang="en-US" b="1" dirty="0" smtClean="0"/>
              <a:t>Sub </a:t>
            </a:r>
            <a:r>
              <a:rPr lang="en-US" b="1" dirty="0"/>
              <a:t>project: WB5-BIH-SOC-03: </a:t>
            </a:r>
            <a:r>
              <a:rPr lang="en-US" dirty="0" smtClean="0"/>
              <a:t>MEDICAL </a:t>
            </a:r>
            <a:r>
              <a:rPr lang="en-US" dirty="0"/>
              <a:t>FACULTY, CENTER FOR EDUCATION AND RESEARCH, FACULTY FOR HEALTH CARE SCIENCES AND SECONDARY MEDICAL </a:t>
            </a:r>
            <a:r>
              <a:rPr lang="en-US" dirty="0" smtClean="0"/>
              <a:t>SCHOOL</a:t>
            </a:r>
          </a:p>
          <a:p>
            <a:r>
              <a:rPr lang="en-US" b="1" dirty="0"/>
              <a:t>Phase </a:t>
            </a:r>
            <a:r>
              <a:rPr lang="en-US" b="1" dirty="0" smtClean="0"/>
              <a:t>2:PRELIMINARY </a:t>
            </a:r>
            <a:r>
              <a:rPr lang="en-US" b="1" dirty="0"/>
              <a:t>DESIGN</a:t>
            </a:r>
            <a:endParaRPr lang="en-US" dirty="0"/>
          </a:p>
          <a:p>
            <a:r>
              <a:rPr lang="en-US" b="1" dirty="0" smtClean="0"/>
              <a:t>Design Discipline: GUIDELINES </a:t>
            </a:r>
            <a:r>
              <a:rPr lang="en-US" b="1" dirty="0"/>
              <a:t>FOR EDUCATION OF NURSES AND OTHER HEALTH CARE PROFESSIONALS IN RS</a:t>
            </a:r>
            <a:endParaRPr lang="en-US" dirty="0"/>
          </a:p>
          <a:p>
            <a:r>
              <a:rPr lang="en-US" dirty="0" smtClean="0"/>
              <a:t>October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1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GB" sz="2800" b="1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j-lt"/>
              </a:rPr>
            </a:b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majority of medical technicians have only secondary school </a:t>
            </a:r>
            <a:r>
              <a:rPr lang="en-GB" dirty="0" smtClean="0"/>
              <a:t>education</a:t>
            </a:r>
          </a:p>
          <a:p>
            <a:r>
              <a:rPr lang="en-GB" dirty="0" smtClean="0"/>
              <a:t>4.091 </a:t>
            </a:r>
            <a:r>
              <a:rPr lang="en-GB" dirty="0"/>
              <a:t>medical technicians with secondary degree </a:t>
            </a:r>
            <a:endParaRPr lang="en-GB" dirty="0" smtClean="0"/>
          </a:p>
          <a:p>
            <a:r>
              <a:rPr lang="en-GB" dirty="0" smtClean="0"/>
              <a:t>524 </a:t>
            </a:r>
            <a:r>
              <a:rPr lang="en-GB" dirty="0"/>
              <a:t>medical technicians with secondary degree who were educated on specific clinical area (obstetrics, children health care). </a:t>
            </a:r>
            <a:endParaRPr lang="en-GB" dirty="0" smtClean="0"/>
          </a:p>
          <a:p>
            <a:r>
              <a:rPr lang="en-GB" dirty="0" smtClean="0"/>
              <a:t>number </a:t>
            </a:r>
            <a:r>
              <a:rPr lang="en-GB" dirty="0"/>
              <a:t>of practicing </a:t>
            </a:r>
            <a:r>
              <a:rPr lang="en-GB" dirty="0" smtClean="0"/>
              <a:t>nurses (</a:t>
            </a:r>
            <a:r>
              <a:rPr lang="en-GB" dirty="0"/>
              <a:t>medical technician) on </a:t>
            </a:r>
            <a:r>
              <a:rPr lang="en-GB" dirty="0" smtClean="0"/>
              <a:t>1.000 </a:t>
            </a:r>
            <a:r>
              <a:rPr lang="en-GB" dirty="0"/>
              <a:t>population is 3,58 nurses with secondary </a:t>
            </a:r>
            <a:r>
              <a:rPr lang="en-GB" dirty="0" smtClean="0"/>
              <a:t>degree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67" y="533400"/>
            <a:ext cx="12014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+mj-lt"/>
              </a:rPr>
              <a:t>Some indicators on human resource in health system </a:t>
            </a:r>
            <a:r>
              <a:rPr lang="en-GB" sz="2800" b="1" dirty="0" smtClean="0">
                <a:latin typeface="+mj-lt"/>
              </a:rPr>
              <a:t>in the </a:t>
            </a:r>
            <a:r>
              <a:rPr lang="en-GB" sz="2800" b="1" dirty="0">
                <a:latin typeface="+mj-lt"/>
              </a:rPr>
              <a:t>RS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42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existing education system </a:t>
            </a:r>
            <a:r>
              <a:rPr lang="en-GB" dirty="0" smtClean="0"/>
              <a:t>in the </a:t>
            </a:r>
            <a:r>
              <a:rPr lang="en-GB" dirty="0"/>
              <a:t>RS 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60412" y="1905000"/>
            <a:ext cx="10668000" cy="4267200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nurses </a:t>
            </a:r>
            <a:r>
              <a:rPr lang="en-GB" dirty="0"/>
              <a:t>and other health care professionals on secondary (vocational) and higher educational level (tertiary) </a:t>
            </a:r>
            <a:r>
              <a:rPr lang="en-GB" dirty="0" smtClean="0"/>
              <a:t>do </a:t>
            </a:r>
            <a:r>
              <a:rPr lang="en-GB" dirty="0"/>
              <a:t>not comply with education </a:t>
            </a:r>
            <a:r>
              <a:rPr lang="en-GB" dirty="0" smtClean="0"/>
              <a:t>approaches the </a:t>
            </a:r>
            <a:r>
              <a:rPr lang="en-GB" dirty="0"/>
              <a:t>EU </a:t>
            </a:r>
            <a:r>
              <a:rPr lang="en-GB" dirty="0" smtClean="0"/>
              <a:t>countries</a:t>
            </a:r>
            <a:r>
              <a:rPr lang="en-GB" dirty="0"/>
              <a:t>;</a:t>
            </a:r>
            <a:endParaRPr lang="en-GB" dirty="0" smtClean="0"/>
          </a:p>
          <a:p>
            <a:r>
              <a:rPr lang="en-GB" dirty="0" smtClean="0"/>
              <a:t>on </a:t>
            </a:r>
            <a:r>
              <a:rPr lang="en-GB" dirty="0"/>
              <a:t>secondary level of education for health care </a:t>
            </a:r>
            <a:r>
              <a:rPr lang="en-GB" dirty="0" smtClean="0"/>
              <a:t>professionals in the RS has:</a:t>
            </a:r>
          </a:p>
          <a:p>
            <a:pPr lvl="1"/>
            <a:r>
              <a:rPr lang="en-GB" dirty="0" smtClean="0"/>
              <a:t>29 classes </a:t>
            </a:r>
            <a:r>
              <a:rPr lang="en-GB" dirty="0"/>
              <a:t>on five professional </a:t>
            </a:r>
            <a:r>
              <a:rPr lang="en-GB" dirty="0" smtClean="0"/>
              <a:t>spheres, in </a:t>
            </a:r>
            <a:r>
              <a:rPr lang="en-GB" dirty="0"/>
              <a:t>10 secondary public </a:t>
            </a:r>
            <a:r>
              <a:rPr lang="en-GB" dirty="0" smtClean="0"/>
              <a:t>schools and </a:t>
            </a:r>
          </a:p>
          <a:p>
            <a:pPr lvl="1"/>
            <a:r>
              <a:rPr lang="en-GB" dirty="0" smtClean="0"/>
              <a:t>13 classes </a:t>
            </a:r>
            <a:r>
              <a:rPr lang="en-GB" dirty="0"/>
              <a:t>education for health care </a:t>
            </a:r>
            <a:r>
              <a:rPr lang="en-GB" dirty="0" smtClean="0"/>
              <a:t>technician;</a:t>
            </a:r>
          </a:p>
          <a:p>
            <a:r>
              <a:rPr lang="en-GB" dirty="0" smtClean="0"/>
              <a:t>2.200 </a:t>
            </a:r>
            <a:r>
              <a:rPr lang="en-GB" dirty="0"/>
              <a:t>unemployed health care professionals with secondary school </a:t>
            </a:r>
            <a:r>
              <a:rPr lang="en-GB" dirty="0" smtClean="0"/>
              <a:t>were registered  </a:t>
            </a:r>
            <a:r>
              <a:rPr lang="en-GB" dirty="0"/>
              <a:t>in </a:t>
            </a:r>
            <a:r>
              <a:rPr lang="en-GB" dirty="0" smtClean="0"/>
              <a:t>2012.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74638"/>
            <a:ext cx="10820400" cy="10207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Education </a:t>
            </a:r>
            <a:r>
              <a:rPr lang="en-GB" dirty="0"/>
              <a:t>for registered nurses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(higher educational level on </a:t>
            </a:r>
            <a:r>
              <a:rPr lang="en-GB" dirty="0" smtClean="0"/>
              <a:t>universities, colleges</a:t>
            </a:r>
            <a:r>
              <a:rPr lang="en-GB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12" y="1905000"/>
            <a:ext cx="105156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RS </a:t>
            </a:r>
            <a:r>
              <a:rPr lang="en-GB" dirty="0"/>
              <a:t>has 145 entry places in </a:t>
            </a:r>
            <a:r>
              <a:rPr lang="en-GB" dirty="0" smtClean="0"/>
              <a:t>2013/2014 for </a:t>
            </a:r>
            <a:r>
              <a:rPr lang="en-GB" dirty="0"/>
              <a:t>regular </a:t>
            </a:r>
            <a:r>
              <a:rPr lang="en-GB" dirty="0" smtClean="0"/>
              <a:t>studies  </a:t>
            </a:r>
            <a:r>
              <a:rPr lang="en-GB" dirty="0"/>
              <a:t>and 50 entry places for part time study in nursing.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study programs on 5 schools (public and private) which perform education for nurses are not comparable with EU Directive 2005/36/ES.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3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main findings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1905000"/>
            <a:ext cx="10591800" cy="4267200"/>
          </a:xfrm>
        </p:spPr>
        <p:txBody>
          <a:bodyPr>
            <a:normAutofit/>
          </a:bodyPr>
          <a:lstStyle/>
          <a:p>
            <a:r>
              <a:rPr lang="en-GB" dirty="0" smtClean="0"/>
              <a:t>all </a:t>
            </a:r>
            <a:r>
              <a:rPr lang="en-GB" dirty="0"/>
              <a:t>programmes have </a:t>
            </a:r>
            <a:r>
              <a:rPr lang="en-GB" dirty="0" smtClean="0"/>
              <a:t>too much of biomedical </a:t>
            </a:r>
            <a:r>
              <a:rPr lang="en-GB" dirty="0"/>
              <a:t>orientation and </a:t>
            </a:r>
            <a:r>
              <a:rPr lang="en-GB" dirty="0" smtClean="0"/>
              <a:t>are not </a:t>
            </a:r>
            <a:r>
              <a:rPr lang="en-GB" dirty="0"/>
              <a:t>holistic</a:t>
            </a:r>
            <a:r>
              <a:rPr lang="en-GB" dirty="0" smtClean="0"/>
              <a:t>,</a:t>
            </a:r>
          </a:p>
          <a:p>
            <a:r>
              <a:rPr lang="en-GB" dirty="0" smtClean="0"/>
              <a:t> </a:t>
            </a:r>
            <a:r>
              <a:rPr lang="en-GB" dirty="0"/>
              <a:t>the </a:t>
            </a:r>
            <a:r>
              <a:rPr lang="en-GB" dirty="0" smtClean="0"/>
              <a:t>faculty (professors and instructors) are </a:t>
            </a:r>
            <a:r>
              <a:rPr lang="en-GB" dirty="0"/>
              <a:t>doctors of medicine and not nurses, </a:t>
            </a:r>
            <a:endParaRPr lang="en-GB" dirty="0" smtClean="0"/>
          </a:p>
          <a:p>
            <a:r>
              <a:rPr lang="en-GB" dirty="0" smtClean="0"/>
              <a:t>there </a:t>
            </a:r>
            <a:r>
              <a:rPr lang="en-GB" dirty="0"/>
              <a:t>is no evidence who is clinical mentor in clinical area, </a:t>
            </a:r>
            <a:endParaRPr lang="en-GB" dirty="0" smtClean="0"/>
          </a:p>
          <a:p>
            <a:r>
              <a:rPr lang="en-GB" dirty="0" smtClean="0"/>
              <a:t>no programme has 4.600 </a:t>
            </a:r>
            <a:r>
              <a:rPr lang="en-GB" dirty="0"/>
              <a:t>hours </a:t>
            </a:r>
            <a:r>
              <a:rPr lang="en-GB" dirty="0" smtClean="0"/>
              <a:t>including half </a:t>
            </a:r>
            <a:r>
              <a:rPr lang="en-GB" dirty="0"/>
              <a:t>of them in clinical </a:t>
            </a:r>
            <a:r>
              <a:rPr lang="en-GB" dirty="0" smtClean="0"/>
              <a:t>settings</a:t>
            </a:r>
            <a:r>
              <a:rPr lang="en-GB" dirty="0"/>
              <a:t>,</a:t>
            </a:r>
            <a:endParaRPr lang="en-GB" dirty="0" smtClean="0"/>
          </a:p>
          <a:p>
            <a:r>
              <a:rPr lang="en-GB" dirty="0" smtClean="0"/>
              <a:t>68 </a:t>
            </a:r>
            <a:r>
              <a:rPr lang="en-GB" dirty="0"/>
              <a:t>nurses with university degree were unemployed in 2012</a:t>
            </a:r>
            <a:r>
              <a:rPr lang="en-GB" dirty="0" smtClean="0"/>
              <a:t>.</a:t>
            </a:r>
          </a:p>
          <a:p>
            <a:pPr marL="0" indent="0" algn="ctr">
              <a:buNone/>
            </a:pPr>
            <a:r>
              <a:rPr lang="en-GB" i="1" dirty="0" smtClean="0"/>
              <a:t>In health </a:t>
            </a:r>
            <a:r>
              <a:rPr lang="en-GB" i="1" dirty="0"/>
              <a:t>institutions in RS there is no </a:t>
            </a:r>
            <a:r>
              <a:rPr lang="en-GB" i="1" dirty="0" smtClean="0"/>
              <a:t>work place/job description  </a:t>
            </a:r>
            <a:r>
              <a:rPr lang="en-GB" i="1" dirty="0"/>
              <a:t>for nurses with university degree who </a:t>
            </a:r>
            <a:r>
              <a:rPr lang="en-GB" i="1" dirty="0" smtClean="0"/>
              <a:t>are available on work </a:t>
            </a:r>
            <a:r>
              <a:rPr lang="en-GB" i="1" dirty="0"/>
              <a:t>market from </a:t>
            </a:r>
            <a:r>
              <a:rPr lang="en-GB" i="1" dirty="0" smtClean="0"/>
              <a:t>2011.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6290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Recommendations </a:t>
            </a:r>
            <a:r>
              <a:rPr lang="en-GB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secondary education </a:t>
            </a:r>
            <a:r>
              <a:rPr lang="en-GB" b="1" dirty="0"/>
              <a:t>(period 2014 – 2020):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1905000"/>
            <a:ext cx="10668000" cy="42672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reduction in number of </a:t>
            </a:r>
            <a:r>
              <a:rPr lang="en-GB" dirty="0"/>
              <a:t>secondary schools and classes</a:t>
            </a:r>
            <a:r>
              <a:rPr lang="en-GB" dirty="0" smtClean="0"/>
              <a:t>,</a:t>
            </a:r>
          </a:p>
          <a:p>
            <a:r>
              <a:rPr lang="en-GB" dirty="0" smtClean="0"/>
              <a:t>reduction in  </a:t>
            </a:r>
            <a:r>
              <a:rPr lang="en-GB" dirty="0"/>
              <a:t>number of pupils in each class, </a:t>
            </a:r>
            <a:endParaRPr lang="en-GB" dirty="0" smtClean="0"/>
          </a:p>
          <a:p>
            <a:r>
              <a:rPr lang="en-GB" dirty="0" smtClean="0"/>
              <a:t>Cessation of secondary school level education </a:t>
            </a:r>
            <a:r>
              <a:rPr lang="en-GB" dirty="0"/>
              <a:t>in </a:t>
            </a:r>
            <a:r>
              <a:rPr lang="en-GB" dirty="0" smtClean="0"/>
              <a:t>obstetrics </a:t>
            </a:r>
            <a:r>
              <a:rPr lang="en-GB" dirty="0"/>
              <a:t>and physical </a:t>
            </a:r>
            <a:r>
              <a:rPr lang="en-GB" dirty="0" smtClean="0"/>
              <a:t>therapy. Both professions (midwifes and physiotherapist)  </a:t>
            </a:r>
            <a:r>
              <a:rPr lang="en-GB" dirty="0"/>
              <a:t>need to go on higher educational </a:t>
            </a:r>
            <a:r>
              <a:rPr lang="en-GB" dirty="0" smtClean="0"/>
              <a:t>level</a:t>
            </a:r>
            <a:r>
              <a:rPr lang="en-GB" dirty="0"/>
              <a:t>,</a:t>
            </a:r>
            <a:endParaRPr lang="en-GB" dirty="0" smtClean="0"/>
          </a:p>
          <a:p>
            <a:r>
              <a:rPr lang="en-GB" dirty="0" smtClean="0"/>
              <a:t>on </a:t>
            </a:r>
            <a:r>
              <a:rPr lang="en-GB" dirty="0"/>
              <a:t>secondary level only one educational programme should be developed for health care (health care assistant/technician) as a general </a:t>
            </a:r>
            <a:r>
              <a:rPr lang="en-GB" dirty="0" smtClean="0"/>
              <a:t>education</a:t>
            </a:r>
            <a:r>
              <a:rPr lang="en-GB" dirty="0"/>
              <a:t>,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entry places for each study year need to be regulated </a:t>
            </a:r>
            <a:r>
              <a:rPr lang="en-GB" dirty="0" smtClean="0"/>
              <a:t>by government</a:t>
            </a:r>
            <a:r>
              <a:rPr lang="en-GB" dirty="0"/>
              <a:t>,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priority is public education and not private </a:t>
            </a:r>
            <a:r>
              <a:rPr lang="en-GB" dirty="0" smtClean="0"/>
              <a:t>education, </a:t>
            </a:r>
          </a:p>
          <a:p>
            <a:r>
              <a:rPr lang="en-GB" dirty="0" smtClean="0"/>
              <a:t>decision </a:t>
            </a:r>
            <a:r>
              <a:rPr lang="en-GB" dirty="0"/>
              <a:t>makers need to know that there is no condition to have secondary medical school to become a nurse or other health care worker with Bachelor or Diploma degree.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28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Recommendations </a:t>
            </a:r>
            <a:r>
              <a:rPr lang="en-GB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tertiary education </a:t>
            </a:r>
            <a:r>
              <a:rPr lang="en-GB" b="1" dirty="0"/>
              <a:t>(period 2014 – 2020):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2" y="1905000"/>
            <a:ext cx="109728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degree programme in nursing need to reach demand from </a:t>
            </a:r>
            <a:r>
              <a:rPr lang="en-GB" dirty="0" smtClean="0"/>
              <a:t>the EU directive, </a:t>
            </a:r>
          </a:p>
          <a:p>
            <a:r>
              <a:rPr lang="en-GB" dirty="0" smtClean="0"/>
              <a:t>diploma </a:t>
            </a:r>
            <a:r>
              <a:rPr lang="en-GB" dirty="0"/>
              <a:t>degree (180 ECTS) education </a:t>
            </a:r>
            <a:r>
              <a:rPr lang="en-GB" dirty="0" smtClean="0"/>
              <a:t>for </a:t>
            </a:r>
            <a:r>
              <a:rPr lang="en-GB" dirty="0"/>
              <a:t>health care professionals is </a:t>
            </a:r>
            <a:r>
              <a:rPr lang="en-GB" dirty="0" smtClean="0"/>
              <a:t>adequate background for </a:t>
            </a:r>
            <a:r>
              <a:rPr lang="en-GB" dirty="0"/>
              <a:t>development of each profession (nursing, midwifery, </a:t>
            </a:r>
            <a:r>
              <a:rPr lang="en-US" dirty="0"/>
              <a:t>physiotherapy, radiological technology</a:t>
            </a:r>
            <a:r>
              <a:rPr lang="en-US" dirty="0" smtClean="0"/>
              <a:t>)</a:t>
            </a:r>
            <a:r>
              <a:rPr lang="en-GB" dirty="0"/>
              <a:t>,</a:t>
            </a:r>
            <a:r>
              <a:rPr lang="en-GB" dirty="0" smtClean="0"/>
              <a:t> </a:t>
            </a:r>
          </a:p>
          <a:p>
            <a:r>
              <a:rPr lang="en-GB" dirty="0" smtClean="0"/>
              <a:t> </a:t>
            </a:r>
            <a:r>
              <a:rPr lang="en-GB" dirty="0"/>
              <a:t>180 ECTS </a:t>
            </a:r>
            <a:r>
              <a:rPr lang="en-GB" dirty="0" smtClean="0"/>
              <a:t>is minimal required educational level for someone to be lecturer </a:t>
            </a:r>
            <a:r>
              <a:rPr lang="en-GB" dirty="0"/>
              <a:t>and senior </a:t>
            </a:r>
            <a:r>
              <a:rPr lang="en-GB" dirty="0" smtClean="0"/>
              <a:t>lecturer, </a:t>
            </a:r>
          </a:p>
          <a:p>
            <a:r>
              <a:rPr lang="en-GB" dirty="0" smtClean="0"/>
              <a:t>avoidance of </a:t>
            </a:r>
            <a:r>
              <a:rPr lang="en-GB" dirty="0"/>
              <a:t>practice </a:t>
            </a:r>
            <a:r>
              <a:rPr lang="en-GB" dirty="0" smtClean="0"/>
              <a:t>that  doctors are teachers for nurses, because </a:t>
            </a:r>
            <a:r>
              <a:rPr lang="en-GB" dirty="0"/>
              <a:t>this is not in harmony with EU </a:t>
            </a:r>
            <a:r>
              <a:rPr lang="en-GB" dirty="0" smtClean="0"/>
              <a:t>directive.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91093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09A44C-857D-42FD-9219-94A36248C2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0</TotalTime>
  <Words>754</Words>
  <Application>Microsoft Office PowerPoint</Application>
  <PresentationFormat>Aangepast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Chalkboard 16x9</vt:lpstr>
      <vt:lpstr>Education of Nurses and Other Health Care Professionals in Republic of Srpska, B&amp;H</vt:lpstr>
      <vt:lpstr>General information on the Republika Srpska</vt:lpstr>
      <vt:lpstr>Results:</vt:lpstr>
      <vt:lpstr> </vt:lpstr>
      <vt:lpstr>The existing education system in the RS </vt:lpstr>
      <vt:lpstr>Education for registered nurses  (higher educational level on universities, colleges)</vt:lpstr>
      <vt:lpstr>The main findings</vt:lpstr>
      <vt:lpstr>Recommendations for secondary education (period 2014 – 2020): </vt:lpstr>
      <vt:lpstr>Recommendations for tertiary education (period 2014 – 2020): </vt:lpstr>
      <vt:lpstr>Recommendations for health system politics (period 2014 – 2020): </vt:lpstr>
      <vt:lpstr>Recommendations for legislation  (period 2014 – 2020):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2014-02-22T18:27:27Z</dcterms:created>
  <dcterms:modified xsi:type="dcterms:W3CDTF">2014-02-28T14:58:55Z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