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 id="2147483720" r:id="rId3"/>
    <p:sldMasterId id="2147483731" r:id="rId4"/>
  </p:sldMasterIdLst>
  <p:notesMasterIdLst>
    <p:notesMasterId r:id="rId28"/>
  </p:notesMasterIdLst>
  <p:handoutMasterIdLst>
    <p:handoutMasterId r:id="rId29"/>
  </p:handoutMasterIdLst>
  <p:sldIdLst>
    <p:sldId id="256" r:id="rId5"/>
    <p:sldId id="432" r:id="rId6"/>
    <p:sldId id="407" r:id="rId7"/>
    <p:sldId id="408" r:id="rId8"/>
    <p:sldId id="409" r:id="rId9"/>
    <p:sldId id="410" r:id="rId10"/>
    <p:sldId id="411" r:id="rId11"/>
    <p:sldId id="412" r:id="rId12"/>
    <p:sldId id="413" r:id="rId13"/>
    <p:sldId id="416" r:id="rId14"/>
    <p:sldId id="417" r:id="rId15"/>
    <p:sldId id="418" r:id="rId16"/>
    <p:sldId id="419" r:id="rId17"/>
    <p:sldId id="420" r:id="rId18"/>
    <p:sldId id="425" r:id="rId19"/>
    <p:sldId id="422" r:id="rId20"/>
    <p:sldId id="423" r:id="rId21"/>
    <p:sldId id="424" r:id="rId22"/>
    <p:sldId id="435" r:id="rId23"/>
    <p:sldId id="434" r:id="rId24"/>
    <p:sldId id="426" r:id="rId25"/>
    <p:sldId id="436" r:id="rId26"/>
    <p:sldId id="431"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E74"/>
    <a:srgbClr val="3BBB99"/>
    <a:srgbClr val="116E8A"/>
    <a:srgbClr val="1D8DB0"/>
    <a:srgbClr val="147694"/>
    <a:srgbClr val="177E9D"/>
    <a:srgbClr val="00407A"/>
    <a:srgbClr val="86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3" autoAdjust="0"/>
  </p:normalViewPr>
  <p:slideViewPr>
    <p:cSldViewPr snapToObjects="1" showGuides="1">
      <p:cViewPr varScale="1">
        <p:scale>
          <a:sx n="111" d="100"/>
          <a:sy n="111" d="100"/>
        </p:scale>
        <p:origin x="-1614" y="-78"/>
      </p:cViewPr>
      <p:guideLst>
        <p:guide orient="horz" pos="2296"/>
        <p:guide pos="1519"/>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snapToObjects="1" showGuides="1">
      <p:cViewPr varScale="1">
        <p:scale>
          <a:sx n="73" d="100"/>
          <a:sy n="73" d="100"/>
        </p:scale>
        <p:origin x="-2028" y="-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sz="1000" dirty="0">
              <a:latin typeface="Arial" pitchFamily="34" charset="0"/>
              <a:cs typeface="Arial" pitchFamily="34" charset="0"/>
            </a:endParaRP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185198-F140-406E-8F04-DE9D809B9791}" type="datetimeFigureOut">
              <a:rPr lang="nl-BE" sz="1000" smtClean="0">
                <a:latin typeface="Arial" pitchFamily="34" charset="0"/>
                <a:cs typeface="Arial" pitchFamily="34" charset="0"/>
              </a:rPr>
              <a:pPr/>
              <a:t>28/02/2014</a:t>
            </a:fld>
            <a:endParaRPr lang="nl-BE" sz="1000" dirty="0">
              <a:latin typeface="Arial" pitchFamily="34" charset="0"/>
              <a:cs typeface="Arial" pitchFamily="34" charset="0"/>
            </a:endParaRPr>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sz="1000" dirty="0">
              <a:latin typeface="Arial" pitchFamily="34" charset="0"/>
              <a:cs typeface="Arial" pitchFamily="34" charset="0"/>
            </a:endParaRP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24B3E-C6E9-4CB0-843C-3CD5676655AA}" type="slidenum">
              <a:rPr lang="nl-BE" sz="1000" smtClean="0"/>
              <a:pPr/>
              <a:t>‹nr.›</a:t>
            </a:fld>
            <a:endParaRPr lang="nl-BE" sz="1000" dirty="0"/>
          </a:p>
        </p:txBody>
      </p:sp>
    </p:spTree>
    <p:extLst>
      <p:ext uri="{BB962C8B-B14F-4D97-AF65-F5344CB8AC3E}">
        <p14:creationId xmlns:p14="http://schemas.microsoft.com/office/powerpoint/2010/main" val="39732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nl-BE"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7AF0A2F9-EF49-41B3-9E69-7CDBDC14786A}" type="datetimeFigureOut">
              <a:rPr lang="nl-BE" smtClean="0"/>
              <a:pPr/>
              <a:t>28/02/2014</a:t>
            </a:fld>
            <a:endParaRPr lang="nl-BE"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540000" y="4320000"/>
            <a:ext cx="5760000" cy="4140000"/>
          </a:xfrm>
          <a:prstGeom prst="rect">
            <a:avLst/>
          </a:prstGeom>
        </p:spPr>
        <p:txBody>
          <a:bodyPr vert="horz" lIns="91440" tIns="45720" rIns="91440" bIns="45720" rtlCol="0"/>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endParaRPr lang="nl-BE"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Arial" pitchFamily="34" charset="0"/>
                <a:cs typeface="Arial" pitchFamily="34" charset="0"/>
              </a:defRPr>
            </a:lvl1pPr>
          </a:lstStyle>
          <a:p>
            <a:fld id="{17C257C2-8D60-4760-88CB-024AF3EEC641}" type="slidenum">
              <a:rPr lang="nl-BE" smtClean="0"/>
              <a:pPr/>
              <a:t>‹nr.›</a:t>
            </a:fld>
            <a:endParaRPr lang="nl-BE" dirty="0"/>
          </a:p>
        </p:txBody>
      </p:sp>
    </p:spTree>
    <p:extLst>
      <p:ext uri="{BB962C8B-B14F-4D97-AF65-F5344CB8AC3E}">
        <p14:creationId xmlns:p14="http://schemas.microsoft.com/office/powerpoint/2010/main" val="329475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3</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p:cNvSpPr>
            <a:spLocks noGrp="1" noRot="1" noChangeAspect="1" noTextEdit="1"/>
          </p:cNvSpPr>
          <p:nvPr>
            <p:ph type="sldImg"/>
          </p:nvPr>
        </p:nvSpPr>
        <p:spPr>
          <a:ln/>
        </p:spPr>
      </p:sp>
      <p:sp>
        <p:nvSpPr>
          <p:cNvPr id="1638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smtClean="0">
              <a:latin typeface="Arial" pitchFamily="34" charset="0"/>
            </a:endParaRPr>
          </a:p>
        </p:txBody>
      </p:sp>
      <p:sp>
        <p:nvSpPr>
          <p:cNvPr id="1638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673C2A-AFE8-4433-993E-F0415142A6E6}" type="slidenum">
              <a:rPr lang="nl-NL" smtClean="0"/>
              <a:pPr eaLnBrk="1" hangingPunct="1"/>
              <a:t>21</a:t>
            </a:fld>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2BEB30-D155-4737-8603-21019E769611}" type="slidenum">
              <a:rPr lang="nl-NL" smtClean="0"/>
              <a:pPr eaLnBrk="1" hangingPunct="1"/>
              <a:t>23</a:t>
            </a:fld>
            <a:endParaRPr lang="nl-NL"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5</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6</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7</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8</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10</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11</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17</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48B5B-5557-4DA4-8561-8AED1DC0321A}" type="slidenum">
              <a:rPr lang="nl-NL"/>
              <a:pPr/>
              <a:t>18</a:t>
            </a:fld>
            <a:endParaRPr lang="nl-NL"/>
          </a:p>
        </p:txBody>
      </p:sp>
      <p:sp>
        <p:nvSpPr>
          <p:cNvPr id="1249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3972" y="4343990"/>
            <a:ext cx="5030058" cy="4114505"/>
          </a:xfrm>
          <a:prstGeom prst="rect">
            <a:avLst/>
          </a:prstGeom>
          <a:solidFill>
            <a:srgbClr val="FFFFFF"/>
          </a:solidFill>
          <a:ln>
            <a:solidFill>
              <a:srgbClr val="000000"/>
            </a:solidFill>
            <a:miter lim="800000"/>
            <a:headEnd/>
            <a:tailEnd/>
          </a:ln>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5" name="Rechthoek 14"/>
          <p:cNvSpPr/>
          <p:nvPr userDrawn="1"/>
        </p:nvSpPr>
        <p:spPr bwMode="auto">
          <a:xfrm>
            <a:off x="0" y="64800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1" name="Afbeelding 10"/>
          <p:cNvPicPr>
            <a:picLocks noChangeAspect="1"/>
          </p:cNvPicPr>
          <p:nvPr userDrawn="1"/>
        </p:nvPicPr>
        <p:blipFill>
          <a:blip r:embed="rId2"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0472" y="3018534"/>
            <a:ext cx="1871476" cy="1252731"/>
          </a:xfrm>
          <a:prstGeom prst="rect">
            <a:avLst/>
          </a:prstGeom>
        </p:spPr>
      </p:pic>
    </p:spTree>
    <p:extLst>
      <p:ext uri="{BB962C8B-B14F-4D97-AF65-F5344CB8AC3E}">
        <p14:creationId xmlns:p14="http://schemas.microsoft.com/office/powerpoint/2010/main" val="3413924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14664" y="6237312"/>
            <a:ext cx="2133600" cy="365125"/>
          </a:xfrm>
        </p:spPr>
        <p:txBody>
          <a:bodyPr/>
          <a:lstStyle>
            <a:lvl1pPr>
              <a:defRPr>
                <a:latin typeface="Verdana" pitchFamily="34" charset="0"/>
                <a:ea typeface="Verdana" pitchFamily="34" charset="0"/>
                <a:cs typeface="Verdana" pitchFamily="34" charset="0"/>
              </a:defRPr>
            </a:lvl1pPr>
          </a:lstStyle>
          <a:p>
            <a:fld id="{94A1EAB6-D16E-46E7-BBD4-C79D5B72D37C}" type="datetime1">
              <a:rPr lang="en-US" smtClean="0"/>
              <a:pPr/>
              <a:t>2/28/2014</a:t>
            </a:fld>
            <a:endParaRPr lang="en-US" dirty="0"/>
          </a:p>
        </p:txBody>
      </p:sp>
      <p:sp>
        <p:nvSpPr>
          <p:cNvPr id="5" name="Footer Placeholder 4"/>
          <p:cNvSpPr>
            <a:spLocks noGrp="1"/>
          </p:cNvSpPr>
          <p:nvPr>
            <p:ph type="ftr" sz="quarter" idx="11"/>
          </p:nvPr>
        </p:nvSpPr>
        <p:spPr/>
        <p:txBody>
          <a:bodyPr/>
          <a:lstStyle/>
          <a:p>
            <a:r>
              <a:rPr lang="en-US" dirty="0" smtClean="0"/>
              <a:t>Dui t ksd skdfjk usd f</a:t>
            </a:r>
            <a:endParaRPr lang="en-US" dirty="0"/>
          </a:p>
        </p:txBody>
      </p:sp>
      <p:sp>
        <p:nvSpPr>
          <p:cNvPr id="6" name="Slide Number Placeholder 5"/>
          <p:cNvSpPr>
            <a:spLocks noGrp="1"/>
          </p:cNvSpPr>
          <p:nvPr>
            <p:ph type="sldNum" sz="quarter" idx="12"/>
          </p:nvPr>
        </p:nvSpPr>
        <p:spPr/>
        <p:txBody>
          <a:bodyPr/>
          <a:lstStyle/>
          <a:p>
            <a:fld id="{F6D36C3E-46C9-4D35-BCB1-C7AE4BC282CC}" type="slidenum">
              <a:rPr lang="en-US" smtClean="0"/>
              <a:pPr/>
              <a:t>‹nr.›</a:t>
            </a:fld>
            <a:endParaRPr lang="en-US" dirty="0"/>
          </a:p>
        </p:txBody>
      </p:sp>
    </p:spTree>
    <p:extLst>
      <p:ext uri="{BB962C8B-B14F-4D97-AF65-F5344CB8AC3E}">
        <p14:creationId xmlns:p14="http://schemas.microsoft.com/office/powerpoint/2010/main" val="194081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42942349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11159174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1748975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0492037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74868180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7002105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2745859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09093813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28/02/2014</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24877558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241690034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814664" y="6237312"/>
            <a:ext cx="2133600" cy="365125"/>
          </a:xfrm>
        </p:spPr>
        <p:txBody>
          <a:bodyPr/>
          <a:lstStyle>
            <a:lvl1pPr>
              <a:defRPr>
                <a:latin typeface="Verdana" pitchFamily="34" charset="0"/>
                <a:ea typeface="Verdana" pitchFamily="34" charset="0"/>
                <a:cs typeface="Verdana" pitchFamily="34" charset="0"/>
              </a:defRPr>
            </a:lvl1pPr>
          </a:lstStyle>
          <a:p>
            <a:fld id="{94A1EAB6-D16E-46E7-BBD4-C79D5B72D37C}" type="datetime1">
              <a:rPr lang="en-US" smtClean="0"/>
              <a:pPr/>
              <a:t>2/28/2014</a:t>
            </a:fld>
            <a:endParaRPr lang="en-US" dirty="0"/>
          </a:p>
        </p:txBody>
      </p:sp>
      <p:sp>
        <p:nvSpPr>
          <p:cNvPr id="5" name="Footer Placeholder 4"/>
          <p:cNvSpPr>
            <a:spLocks noGrp="1"/>
          </p:cNvSpPr>
          <p:nvPr>
            <p:ph type="ftr" sz="quarter" idx="11"/>
          </p:nvPr>
        </p:nvSpPr>
        <p:spPr/>
        <p:txBody>
          <a:bodyPr/>
          <a:lstStyle/>
          <a:p>
            <a:r>
              <a:rPr lang="en-US" smtClean="0"/>
              <a:t>Dui t ksd skdfjk usd f</a:t>
            </a:r>
            <a:endParaRPr lang="en-US" dirty="0"/>
          </a:p>
        </p:txBody>
      </p:sp>
      <p:sp>
        <p:nvSpPr>
          <p:cNvPr id="6" name="Slide Number Placeholder 5"/>
          <p:cNvSpPr>
            <a:spLocks noGrp="1"/>
          </p:cNvSpPr>
          <p:nvPr>
            <p:ph type="sldNum" sz="quarter" idx="12"/>
          </p:nvPr>
        </p:nvSpPr>
        <p:spPr/>
        <p:txBody>
          <a:bodyPr/>
          <a:lstStyle/>
          <a:p>
            <a:fld id="{F6D36C3E-46C9-4D35-BCB1-C7AE4BC282CC}" type="slidenum">
              <a:rPr lang="en-US" smtClean="0"/>
              <a:pPr/>
              <a:t>‹nr.›</a:t>
            </a:fld>
            <a:endParaRPr lang="en-US"/>
          </a:p>
        </p:txBody>
      </p:sp>
    </p:spTree>
    <p:extLst>
      <p:ext uri="{BB962C8B-B14F-4D97-AF65-F5344CB8AC3E}">
        <p14:creationId xmlns:p14="http://schemas.microsoft.com/office/powerpoint/2010/main" val="3350010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18741440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6057623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4000"/>
            <a:ext cx="3300991" cy="3209551"/>
          </a:xfrm>
          <a:prstGeom prst="rect">
            <a:avLst/>
          </a:prstGeom>
        </p:spPr>
      </p:pic>
    </p:spTree>
    <p:extLst>
      <p:ext uri="{BB962C8B-B14F-4D97-AF65-F5344CB8AC3E}">
        <p14:creationId xmlns:p14="http://schemas.microsoft.com/office/powerpoint/2010/main" val="3707319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868710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71668132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09137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01907669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9314289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
        <p:nvSpPr>
          <p:cNvPr id="9"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28/02/2014</a:t>
            </a:fld>
            <a:endParaRPr lang="nl-BE" dirty="0"/>
          </a:p>
        </p:txBody>
      </p:sp>
    </p:spTree>
    <p:extLst>
      <p:ext uri="{BB962C8B-B14F-4D97-AF65-F5344CB8AC3E}">
        <p14:creationId xmlns:p14="http://schemas.microsoft.com/office/powerpoint/2010/main" val="37542865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8" name="Rechthoek 7"/>
          <p:cNvSpPr/>
          <p:nvPr userDrawn="1"/>
        </p:nvSpPr>
        <p:spPr bwMode="auto">
          <a:xfrm>
            <a:off x="-16088" y="-21560"/>
            <a:ext cx="9144000" cy="62280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96519612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3" name="Rechthoek 12"/>
          <p:cNvSpPr/>
          <p:nvPr userDrawn="1"/>
        </p:nvSpPr>
        <p:spPr>
          <a:xfrm>
            <a:off x="0" y="648000"/>
            <a:ext cx="9144000" cy="622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096000" y="2088000"/>
            <a:ext cx="5580000" cy="1800000"/>
          </a:xfrm>
        </p:spPr>
        <p:txBody>
          <a:bodyPr>
            <a:noAutofit/>
          </a:bodyPr>
          <a:lstStyle>
            <a:lvl1pPr>
              <a:defRPr sz="4000">
                <a:solidFill>
                  <a:schemeClr val="bg1"/>
                </a:solidFill>
              </a:defRPr>
            </a:lvl1pPr>
          </a:lstStyle>
          <a:p>
            <a:r>
              <a:rPr lang="nl-NL" dirty="0" smtClean="0"/>
              <a:t>Klik en typ de titel van de presentatie</a:t>
            </a:r>
            <a:endParaRPr lang="nl-BE" dirty="0"/>
          </a:p>
        </p:txBody>
      </p:sp>
      <p:sp>
        <p:nvSpPr>
          <p:cNvPr id="10" name="Ondertitel 2"/>
          <p:cNvSpPr>
            <a:spLocks noGrp="1"/>
          </p:cNvSpPr>
          <p:nvPr>
            <p:ph type="subTitle" idx="1" hasCustomPrompt="1"/>
          </p:nvPr>
        </p:nvSpPr>
        <p:spPr>
          <a:xfrm>
            <a:off x="3096000" y="4193675"/>
            <a:ext cx="5580000" cy="1080000"/>
          </a:xfrm>
        </p:spPr>
        <p:txBody>
          <a:bodyPr/>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presentatie</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2000" y="1800000"/>
            <a:ext cx="1840048" cy="4294442"/>
          </a:xfrm>
          <a:prstGeom prst="rect">
            <a:avLst/>
          </a:prstGeom>
        </p:spPr>
      </p:pic>
      <p:pic>
        <p:nvPicPr>
          <p:cNvPr id="11" name="Afbeelding 10"/>
          <p:cNvPicPr>
            <a:picLocks noChangeAspect="1"/>
          </p:cNvPicPr>
          <p:nvPr userDrawn="1"/>
        </p:nvPicPr>
        <p:blipFill>
          <a:blip r:embed="rId3" cstate="print"/>
          <a:stretch>
            <a:fillRect/>
          </a:stretch>
        </p:blipFill>
        <p:spPr>
          <a:xfrm>
            <a:off x="8283600" y="5706000"/>
            <a:ext cx="428400" cy="720000"/>
          </a:xfrm>
          <a:prstGeom prst="rect">
            <a:avLst/>
          </a:prstGeom>
        </p:spPr>
      </p:pic>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000" y="360000"/>
            <a:ext cx="2014732" cy="719329"/>
          </a:xfrm>
          <a:prstGeom prst="rect">
            <a:avLst/>
          </a:prstGeom>
        </p:spPr>
      </p:pic>
    </p:spTree>
    <p:extLst>
      <p:ext uri="{BB962C8B-B14F-4D97-AF65-F5344CB8AC3E}">
        <p14:creationId xmlns:p14="http://schemas.microsoft.com/office/powerpoint/2010/main" val="4795797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
        <p:nvSpPr>
          <p:cNvPr id="6" name="Tijdelijke aanduiding voor tekst 2"/>
          <p:cNvSpPr>
            <a:spLocks noGrp="1"/>
          </p:cNvSpPr>
          <p:nvPr>
            <p:ph idx="1" hasCustomPrompt="1"/>
          </p:nvPr>
        </p:nvSpPr>
        <p:spPr>
          <a:xfrm>
            <a:off x="540000" y="1349999"/>
            <a:ext cx="8334000" cy="4428000"/>
          </a:xfrm>
          <a:prstGeom prst="rect">
            <a:avLst/>
          </a:prstGeom>
        </p:spPr>
        <p:txBody>
          <a:bodyPr vert="horz" lIns="0" tIns="0" rIns="0" bIns="0" rtlCol="0">
            <a:noAutofit/>
          </a:bodyPr>
          <a:lstStyle>
            <a:lvl1pPr>
              <a:defRPr/>
            </a:lvl1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Tree>
    <p:extLst>
      <p:ext uri="{BB962C8B-B14F-4D97-AF65-F5344CB8AC3E}">
        <p14:creationId xmlns:p14="http://schemas.microsoft.com/office/powerpoint/2010/main" val="196507630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13" name="Rechthoek 12"/>
          <p:cNvSpPr/>
          <p:nvPr userDrawn="1"/>
        </p:nvSpPr>
        <p:spPr>
          <a:xfrm>
            <a:off x="0" y="0"/>
            <a:ext cx="9144000" cy="6408000"/>
          </a:xfrm>
          <a:prstGeom prst="rect">
            <a:avLst/>
          </a:prstGeom>
          <a:gradFill flip="none" rotWithShape="1">
            <a:gsLst>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sp>
        <p:nvSpPr>
          <p:cNvPr id="9" name="Titel 1"/>
          <p:cNvSpPr>
            <a:spLocks noGrp="1"/>
          </p:cNvSpPr>
          <p:nvPr>
            <p:ph type="ctrTitle" hasCustomPrompt="1"/>
          </p:nvPr>
        </p:nvSpPr>
        <p:spPr>
          <a:xfrm>
            <a:off x="3780000" y="2304000"/>
            <a:ext cx="5094000" cy="1800200"/>
          </a:xfrm>
        </p:spPr>
        <p:txBody>
          <a:bodyPr>
            <a:noAutofit/>
          </a:bodyPr>
          <a:lstStyle>
            <a:lvl1pPr>
              <a:defRPr sz="4000">
                <a:solidFill>
                  <a:schemeClr val="bg1"/>
                </a:solidFill>
              </a:defRPr>
            </a:lvl1pPr>
          </a:lstStyle>
          <a:p>
            <a:r>
              <a:rPr lang="nl-NL" dirty="0" smtClean="0"/>
              <a:t>Klik en typ de titel van de sectie</a:t>
            </a:r>
            <a:endParaRPr lang="nl-BE" dirty="0"/>
          </a:p>
        </p:txBody>
      </p:sp>
      <p:sp>
        <p:nvSpPr>
          <p:cNvPr id="10" name="Ondertitel 2"/>
          <p:cNvSpPr>
            <a:spLocks noGrp="1"/>
          </p:cNvSpPr>
          <p:nvPr>
            <p:ph type="subTitle" idx="1" hasCustomPrompt="1"/>
          </p:nvPr>
        </p:nvSpPr>
        <p:spPr>
          <a:xfrm>
            <a:off x="3780000" y="4419108"/>
            <a:ext cx="5094000" cy="1080000"/>
          </a:xfrm>
        </p:spPr>
        <p:txBody>
          <a:bodyPr anchor="t" anchorCtr="0"/>
          <a:lstStyle>
            <a:lvl1pPr marL="0" indent="0" algn="l">
              <a:spcBef>
                <a:spcPts val="0"/>
              </a:spcBef>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en typ de subtitel van de sectie</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96800"/>
            <a:ext cx="3300991" cy="3209551"/>
          </a:xfrm>
          <a:prstGeom prst="rect">
            <a:avLst/>
          </a:prstGeom>
        </p:spPr>
      </p:pic>
    </p:spTree>
    <p:extLst>
      <p:ext uri="{BB962C8B-B14F-4D97-AF65-F5344CB8AC3E}">
        <p14:creationId xmlns:p14="http://schemas.microsoft.com/office/powerpoint/2010/main" val="3707291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solidFill>
                  <a:srgbClr val="52BDEC"/>
                </a:solidFill>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0188814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8325308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32402317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9125502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59951538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28/02/2014</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37194219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inhoud 2"/>
          <p:cNvSpPr>
            <a:spLocks noGrp="1"/>
          </p:cNvSpPr>
          <p:nvPr>
            <p:ph sz="half" idx="1" hasCustomPrompt="1"/>
          </p:nvPr>
        </p:nvSpPr>
        <p:spPr>
          <a:xfrm>
            <a:off x="540000" y="1350000"/>
            <a:ext cx="4038600" cy="4428000"/>
          </a:xfrm>
        </p:spPr>
        <p:txBody>
          <a:bodyPr/>
          <a:lstStyle>
            <a:lvl1pPr>
              <a:defRPr sz="2400"/>
            </a:lvl1pPr>
            <a:lvl2pPr>
              <a:defRPr sz="2400"/>
            </a:lvl2pPr>
            <a:lvl3pPr>
              <a:defRPr sz="2000"/>
            </a:lvl3pPr>
            <a:lvl4pPr>
              <a:defRPr sz="16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inhoud 3"/>
          <p:cNvSpPr>
            <a:spLocks noGrp="1"/>
          </p:cNvSpPr>
          <p:nvPr>
            <p:ph sz="half" idx="2" hasCustomPrompt="1"/>
          </p:nvPr>
        </p:nvSpPr>
        <p:spPr>
          <a:xfrm>
            <a:off x="4835400" y="1350000"/>
            <a:ext cx="4038600" cy="4428000"/>
          </a:xfrm>
        </p:spPr>
        <p:txBody>
          <a:bodyPr/>
          <a:lstStyle>
            <a:lvl1pPr>
              <a:defRPr sz="2400"/>
            </a:lvl1pPr>
            <a:lvl2pPr>
              <a:defRPr sz="2400"/>
            </a:lvl2pPr>
            <a:lvl3pPr>
              <a:defRPr sz="2000"/>
            </a:lvl3pPr>
            <a:lvl4pPr>
              <a:defRPr sz="1800"/>
            </a:lvl4pPr>
            <a:lvl5pPr marL="1435100" indent="-228600">
              <a:buFont typeface="Arial" pitchFamily="34" charset="0"/>
              <a:buChar char="-"/>
              <a:defRPr sz="1600">
                <a:solidFill>
                  <a:srgbClr val="00407A"/>
                </a:solidFill>
              </a:defRPr>
            </a:lvl5pPr>
            <a:lvl6pPr>
              <a:defRPr sz="1800"/>
            </a:lvl6pPr>
            <a:lvl7pPr>
              <a:defRPr sz="1800"/>
            </a:lvl7pPr>
            <a:lvl8pPr>
              <a:defRPr sz="1800"/>
            </a:lvl8pPr>
            <a:lvl9pPr>
              <a:defRPr sz="18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1980301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tekst 2"/>
          <p:cNvSpPr>
            <a:spLocks noGrp="1"/>
          </p:cNvSpPr>
          <p:nvPr>
            <p:ph type="body" idx="1" hasCustomPrompt="1"/>
          </p:nvPr>
        </p:nvSpPr>
        <p:spPr>
          <a:xfrm>
            <a:off x="540000" y="1350000"/>
            <a:ext cx="4040188" cy="639762"/>
          </a:xfrm>
        </p:spPr>
        <p:txBody>
          <a:bodyPr anchor="b"/>
          <a:lstStyle>
            <a:lvl1pPr marL="0" indent="0">
              <a:buNone/>
              <a:defRPr sz="2400" b="1">
                <a:solidFill>
                  <a:srgbClr val="00407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4" name="Tijdelijke aanduiding voor inhoud 3"/>
          <p:cNvSpPr>
            <a:spLocks noGrp="1"/>
          </p:cNvSpPr>
          <p:nvPr>
            <p:ph sz="half" idx="2" hasCustomPrompt="1"/>
          </p:nvPr>
        </p:nvSpPr>
        <p:spPr>
          <a:xfrm>
            <a:off x="540000" y="1991922"/>
            <a:ext cx="4040188" cy="3798000"/>
          </a:xfrm>
        </p:spPr>
        <p:txBody>
          <a:bodyPr/>
          <a:lstStyle>
            <a:lvl1pPr>
              <a:defRPr sz="2400"/>
            </a:lvl1pPr>
            <a:lvl2pPr>
              <a:defRPr sz="2000"/>
            </a:lvl2pPr>
            <a:lvl3pPr>
              <a:defRPr sz="2000"/>
            </a:lvl3pPr>
            <a:lvl4pPr>
              <a:defRPr sz="1600"/>
            </a:lvl4pPr>
            <a:lvl5pPr marL="1435100" indent="-180000">
              <a:buFont typeface="Arial" pitchFamily="34" charset="0"/>
              <a:buChar char="-"/>
              <a:defRPr sz="1600">
                <a:solidFill>
                  <a:srgbClr val="00407A"/>
                </a:solidFill>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5" name="Tijdelijke aanduiding voor tekst 4"/>
          <p:cNvSpPr>
            <a:spLocks noGrp="1"/>
          </p:cNvSpPr>
          <p:nvPr>
            <p:ph type="body" sz="quarter" idx="3" hasCustomPrompt="1"/>
          </p:nvPr>
        </p:nvSpPr>
        <p:spPr>
          <a:xfrm>
            <a:off x="4824000" y="1350000"/>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en typ de tekst</a:t>
            </a:r>
          </a:p>
        </p:txBody>
      </p:sp>
      <p:sp>
        <p:nvSpPr>
          <p:cNvPr id="6" name="Tijdelijke aanduiding voor inhoud 5"/>
          <p:cNvSpPr>
            <a:spLocks noGrp="1"/>
          </p:cNvSpPr>
          <p:nvPr>
            <p:ph sz="quarter" idx="4" hasCustomPrompt="1"/>
          </p:nvPr>
        </p:nvSpPr>
        <p:spPr>
          <a:xfrm>
            <a:off x="4824000" y="1991922"/>
            <a:ext cx="4039200" cy="3798000"/>
          </a:xfrm>
        </p:spPr>
        <p:txBody>
          <a:bodyPr/>
          <a:lstStyle>
            <a:lvl1pPr>
              <a:defRPr sz="2400"/>
            </a:lvl1pPr>
            <a:lvl2pPr>
              <a:defRPr sz="2000"/>
            </a:lvl2pPr>
            <a:lvl3pPr>
              <a:defRPr sz="2000"/>
            </a:lvl3pPr>
            <a:lvl4pPr>
              <a:defRPr sz="1600"/>
            </a:lvl4pPr>
            <a:lvl5pPr marL="1584325" indent="-285750">
              <a:buFont typeface="Arial" pitchFamily="34" charset="0"/>
              <a:buChar char="-"/>
              <a:defRPr lang="nl-BE" sz="1600" kern="1200" dirty="0">
                <a:solidFill>
                  <a:srgbClr val="00407A"/>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7" name="Tijdelijke aanduiding voor datum 6"/>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8" name="Tijdelijke aanduiding voor voettekst 7"/>
          <p:cNvSpPr>
            <a:spLocks noGrp="1"/>
          </p:cNvSpPr>
          <p:nvPr>
            <p:ph type="ftr" sz="quarter" idx="11"/>
          </p:nvPr>
        </p:nvSpPr>
        <p:spPr/>
        <p:txBody>
          <a:bodyPr/>
          <a:lstStyle/>
          <a:p>
            <a:endParaRPr lang="nl-BE" dirty="0"/>
          </a:p>
        </p:txBody>
      </p:sp>
      <p:sp>
        <p:nvSpPr>
          <p:cNvPr id="9" name="Tijdelijke aanduiding voor dianummer 8"/>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378209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Klik en typ de titel</a:t>
            </a:r>
            <a:endParaRPr lang="nl-BE" dirty="0"/>
          </a:p>
        </p:txBody>
      </p:sp>
      <p:sp>
        <p:nvSpPr>
          <p:cNvPr id="3" name="Tijdelijke aanduiding voor datum 2"/>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4" name="Tijdelijke aanduiding voor voettekst 3"/>
          <p:cNvSpPr>
            <a:spLocks noGrp="1"/>
          </p:cNvSpPr>
          <p:nvPr>
            <p:ph type="ftr" sz="quarter" idx="11"/>
          </p:nvPr>
        </p:nvSpPr>
        <p:spPr/>
        <p:txBody>
          <a:bodyPr/>
          <a:lstStyle/>
          <a:p>
            <a:endParaRPr lang="nl-BE" dirty="0"/>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41618224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3" name="Tijdelijke aanduiding voor voettekst 2"/>
          <p:cNvSpPr>
            <a:spLocks noGrp="1"/>
          </p:cNvSpPr>
          <p:nvPr>
            <p:ph type="ftr" sz="quarter" idx="11"/>
          </p:nvPr>
        </p:nvSpPr>
        <p:spPr/>
        <p:txBody>
          <a:bodyPr/>
          <a:lstStyle/>
          <a:p>
            <a:endParaRPr lang="nl-BE" dirty="0"/>
          </a:p>
        </p:txBody>
      </p:sp>
      <p:sp>
        <p:nvSpPr>
          <p:cNvPr id="4" name="Tijdelijke aanduiding voor dianummer 3"/>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16890592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540000"/>
            <a:ext cx="3008313" cy="895100"/>
          </a:xfrm>
        </p:spPr>
        <p:txBody>
          <a:bodyPr anchor="t" anchorCtr="0"/>
          <a:lstStyle>
            <a:lvl1pPr algn="l">
              <a:defRPr sz="2000" b="1"/>
            </a:lvl1pPr>
          </a:lstStyle>
          <a:p>
            <a:r>
              <a:rPr lang="nl-NL" dirty="0" smtClean="0"/>
              <a:t>Klik en typ de titel</a:t>
            </a:r>
            <a:endParaRPr lang="nl-BE" dirty="0"/>
          </a:p>
        </p:txBody>
      </p:sp>
      <p:sp>
        <p:nvSpPr>
          <p:cNvPr id="3" name="Tijdelijke aanduiding voor inhoud 2"/>
          <p:cNvSpPr>
            <a:spLocks noGrp="1"/>
          </p:cNvSpPr>
          <p:nvPr>
            <p:ph idx="1" hasCustomPrompt="1"/>
          </p:nvPr>
        </p:nvSpPr>
        <p:spPr>
          <a:xfrm>
            <a:off x="3761909" y="540000"/>
            <a:ext cx="5105139" cy="5256000"/>
          </a:xfrm>
        </p:spPr>
        <p:txBody>
          <a:bodyPr/>
          <a:lstStyle>
            <a:lvl1pPr>
              <a:defRPr sz="2400"/>
            </a:lvl1pPr>
            <a:lvl2pPr>
              <a:defRPr sz="2400"/>
            </a:lvl2pPr>
            <a:lvl3pPr>
              <a:defRPr sz="2000"/>
            </a:lvl3pPr>
            <a:lvl4pPr>
              <a:defRPr sz="1600"/>
            </a:lvl4pPr>
            <a:lvl5pPr marL="1435100" indent="-228600">
              <a:buFont typeface="Arial" pitchFamily="34" charset="0"/>
              <a:buChar char="-"/>
              <a:tabLst/>
              <a:defRPr sz="1600">
                <a:solidFill>
                  <a:srgbClr val="00407A"/>
                </a:solidFill>
              </a:defRPr>
            </a:lvl5pPr>
            <a:lvl6pPr>
              <a:defRPr sz="2000"/>
            </a:lvl6pPr>
            <a:lvl7pPr>
              <a:defRPr sz="2000"/>
            </a:lvl7pPr>
            <a:lvl8pPr>
              <a:defRPr sz="2000"/>
            </a:lvl8pPr>
            <a:lvl9pPr>
              <a:defRPr sz="2000"/>
            </a:lvl9p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tekst 3"/>
          <p:cNvSpPr>
            <a:spLocks noGrp="1"/>
          </p:cNvSpPr>
          <p:nvPr>
            <p:ph type="body" sz="half" idx="2" hasCustomPrompt="1"/>
          </p:nvPr>
        </p:nvSpPr>
        <p:spPr>
          <a:xfrm>
            <a:off x="539552" y="1435101"/>
            <a:ext cx="3008313" cy="4356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p:txBody>
          <a:bodyPr/>
          <a:lstStyle/>
          <a:p>
            <a:fld id="{C4DDCD72-59EE-436D-B435-201699A5BB49}" type="datetimeFigureOut">
              <a:rPr lang="nl-BE" smtClean="0"/>
              <a:pPr/>
              <a:t>28/02/2014</a:t>
            </a:fld>
            <a:endParaRPr lang="nl-BE" dirty="0"/>
          </a:p>
        </p:txBody>
      </p:sp>
      <p:sp>
        <p:nvSpPr>
          <p:cNvPr id="6" name="Tijdelijke aanduiding voor voettekst 5"/>
          <p:cNvSpPr>
            <a:spLocks noGrp="1"/>
          </p:cNvSpPr>
          <p:nvPr>
            <p:ph type="ftr" sz="quarter" idx="11"/>
          </p:nvPr>
        </p:nvSpPr>
        <p:spPr/>
        <p:txBody>
          <a:bodyPr/>
          <a:lstStyle/>
          <a:p>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Tree>
    <p:extLst>
      <p:ext uri="{BB962C8B-B14F-4D97-AF65-F5344CB8AC3E}">
        <p14:creationId xmlns:p14="http://schemas.microsoft.com/office/powerpoint/2010/main" val="22063528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40000" y="4788000"/>
            <a:ext cx="8334000" cy="540000"/>
          </a:xfrm>
        </p:spPr>
        <p:txBody>
          <a:bodyPr anchor="t" anchorCtr="0">
            <a:noAutofit/>
          </a:bodyPr>
          <a:lstStyle>
            <a:lvl1pPr algn="l">
              <a:defRPr sz="2000" b="1"/>
            </a:lvl1pPr>
          </a:lstStyle>
          <a:p>
            <a:r>
              <a:rPr lang="nl-NL" dirty="0" smtClean="0"/>
              <a:t>Klik en typ de tekst</a:t>
            </a:r>
            <a:endParaRPr lang="nl-BE" dirty="0"/>
          </a:p>
        </p:txBody>
      </p:sp>
      <p:sp>
        <p:nvSpPr>
          <p:cNvPr id="3" name="Tijdelijke aanduiding voor afbeelding 2"/>
          <p:cNvSpPr>
            <a:spLocks noGrp="1"/>
          </p:cNvSpPr>
          <p:nvPr>
            <p:ph type="pic" idx="1"/>
          </p:nvPr>
        </p:nvSpPr>
        <p:spPr>
          <a:xfrm>
            <a:off x="540000" y="540000"/>
            <a:ext cx="8334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BE" dirty="0"/>
          </a:p>
        </p:txBody>
      </p:sp>
      <p:sp>
        <p:nvSpPr>
          <p:cNvPr id="4" name="Tijdelijke aanduiding voor tekst 3"/>
          <p:cNvSpPr>
            <a:spLocks noGrp="1"/>
          </p:cNvSpPr>
          <p:nvPr>
            <p:ph type="body" sz="half" idx="2" hasCustomPrompt="1"/>
          </p:nvPr>
        </p:nvSpPr>
        <p:spPr>
          <a:xfrm>
            <a:off x="540000" y="5445224"/>
            <a:ext cx="8334000"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en typ de tekst</a:t>
            </a:r>
          </a:p>
        </p:txBody>
      </p:sp>
      <p:sp>
        <p:nvSpPr>
          <p:cNvPr id="5" name="Tijdelijke aanduiding voor datum 4"/>
          <p:cNvSpPr>
            <a:spLocks noGrp="1"/>
          </p:cNvSpPr>
          <p:nvPr>
            <p:ph type="dt" sz="half" idx="10"/>
          </p:nvPr>
        </p:nvSpPr>
        <p:spPr>
          <a:xfrm>
            <a:off x="540000" y="6048000"/>
            <a:ext cx="936000" cy="288000"/>
          </a:xfrm>
        </p:spPr>
        <p:txBody>
          <a:bodyPr/>
          <a:lstStyle/>
          <a:p>
            <a:fld id="{C4DDCD72-59EE-436D-B435-201699A5BB49}" type="datetimeFigureOut">
              <a:rPr lang="nl-BE" smtClean="0"/>
              <a:pPr/>
              <a:t>28/02/2014</a:t>
            </a:fld>
            <a:endParaRPr lang="nl-BE" dirty="0"/>
          </a:p>
        </p:txBody>
      </p:sp>
      <p:sp>
        <p:nvSpPr>
          <p:cNvPr id="7" name="Tijdelijke aanduiding voor dianummer 6"/>
          <p:cNvSpPr>
            <a:spLocks noGrp="1"/>
          </p:cNvSpPr>
          <p:nvPr>
            <p:ph type="sldNum" sz="quarter" idx="12"/>
          </p:nvPr>
        </p:nvSpPr>
        <p:spPr/>
        <p:txBody>
          <a:bodyPr/>
          <a:lstStyle/>
          <a:p>
            <a:fld id="{F35D8031-C8E5-48F8-A3B6-81643B27A3AF}" type="slidenum">
              <a:rPr lang="nl-BE" smtClean="0"/>
              <a:pPr/>
              <a:t>‹nr.›</a:t>
            </a:fld>
            <a:endParaRPr lang="nl-BE" dirty="0"/>
          </a:p>
        </p:txBody>
      </p:sp>
      <p:sp>
        <p:nvSpPr>
          <p:cNvPr id="8" name="Tijdelijke aanduiding voor voettekst 3"/>
          <p:cNvSpPr>
            <a:spLocks noGrp="1"/>
          </p:cNvSpPr>
          <p:nvPr>
            <p:ph type="ftr" sz="quarter" idx="11"/>
          </p:nvPr>
        </p:nvSpPr>
        <p:spPr>
          <a:xfrm>
            <a:off x="1566000" y="6048000"/>
            <a:ext cx="1980000" cy="288000"/>
          </a:xfrm>
        </p:spPr>
        <p:txBody>
          <a:bodyPr/>
          <a:lstStyle/>
          <a:p>
            <a:endParaRPr lang="nl-BE" dirty="0"/>
          </a:p>
        </p:txBody>
      </p:sp>
    </p:spTree>
    <p:extLst>
      <p:ext uri="{BB962C8B-B14F-4D97-AF65-F5344CB8AC3E}">
        <p14:creationId xmlns:p14="http://schemas.microsoft.com/office/powerpoint/2010/main" val="40242632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bwMode="auto">
          <a:xfrm>
            <a:off x="0" y="6408000"/>
            <a:ext cx="9144000" cy="550800"/>
          </a:xfrm>
          <a:prstGeom prst="rect">
            <a:avLst/>
          </a:prstGeom>
          <a:gradFill flip="none" rotWithShape="1">
            <a:gsLst>
              <a:gs pos="0">
                <a:srgbClr val="3BBB99"/>
              </a:gs>
              <a:gs pos="100000">
                <a:srgbClr val="278E74"/>
              </a:gs>
            </a:gsLst>
            <a:lin ang="0" scaled="1"/>
            <a:tileRect/>
          </a:gradFill>
          <a:ln w="9525" cap="flat" cmpd="sng" algn="ctr">
            <a:noFill/>
            <a:prstDash val="solid"/>
            <a:round/>
            <a:headEnd type="none" w="med" len="med"/>
            <a:tailEnd type="none" w="med" len="med"/>
          </a:ln>
          <a:effectLst/>
        </p:spPr>
        <p:txBody>
          <a:bodyPr lIns="0" tIns="0" rIns="0" bIns="0"/>
          <a:lstStyle/>
          <a:p>
            <a:pPr>
              <a:spcBef>
                <a:spcPct val="20000"/>
              </a:spcBef>
              <a:defRPr/>
            </a:pPr>
            <a:endParaRPr lang="nl-NL" dirty="0">
              <a:ea typeface="Arial" pitchFamily="-109" charset="0"/>
              <a:cs typeface="Arial" pitchFamily="-109" charset="0"/>
            </a:endParaRPr>
          </a:p>
        </p:txBody>
      </p:sp>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28/02/2014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606215082"/>
      </p:ext>
    </p:extLst>
  </p:cSld>
  <p:clrMap bg1="lt1" tx1="dk1" bg2="lt2" tx2="dk2" accent1="accent1" accent2="accent2" accent3="accent3" accent4="accent4" accent5="accent5" accent6="accent6" hlink="hlink" folHlink="folHlink"/>
  <p:sldLayoutIdLst>
    <p:sldLayoutId id="2147483688" r:id="rId1"/>
    <p:sldLayoutId id="2147483709" r:id="rId2"/>
    <p:sldLayoutId id="2147483698" r:id="rId3"/>
    <p:sldLayoutId id="2147483692" r:id="rId4"/>
    <p:sldLayoutId id="2147483693" r:id="rId5"/>
    <p:sldLayoutId id="2147483694" r:id="rId6"/>
    <p:sldLayoutId id="2147483695" r:id="rId7"/>
    <p:sldLayoutId id="2147483696" r:id="rId8"/>
    <p:sldLayoutId id="2147483697" r:id="rId9"/>
    <p:sldLayoutId id="2147483730" r:id="rId10"/>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28/02/2014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0317876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44" r:id="rId10"/>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3744000"/>
            <a:ext cx="3240000" cy="2668236"/>
          </a:xfrm>
          <a:prstGeom prst="rect">
            <a:avLst/>
          </a:prstGeom>
        </p:spPr>
      </p:pic>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28/02/2014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9811498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40000" y="180000"/>
            <a:ext cx="8334000" cy="900000"/>
          </a:xfrm>
          <a:prstGeom prst="rect">
            <a:avLst/>
          </a:prstGeom>
        </p:spPr>
        <p:txBody>
          <a:bodyPr vert="horz" lIns="0" tIns="0" rIns="0" bIns="0" rtlCol="0" anchor="b" anchorCtr="0">
            <a:normAutofit/>
          </a:bodyPr>
          <a:lstStyle/>
          <a:p>
            <a:r>
              <a:rPr lang="nl-NL" dirty="0" smtClean="0"/>
              <a:t>Klik en typ de titel</a:t>
            </a:r>
            <a:endParaRPr lang="nl-BE" dirty="0"/>
          </a:p>
        </p:txBody>
      </p:sp>
      <p:sp>
        <p:nvSpPr>
          <p:cNvPr id="3" name="Tijdelijke aanduiding voor tekst 2"/>
          <p:cNvSpPr>
            <a:spLocks noGrp="1"/>
          </p:cNvSpPr>
          <p:nvPr>
            <p:ph type="body" idx="1"/>
          </p:nvPr>
        </p:nvSpPr>
        <p:spPr>
          <a:xfrm>
            <a:off x="540000" y="1349999"/>
            <a:ext cx="8334000" cy="4428000"/>
          </a:xfrm>
          <a:prstGeom prst="rect">
            <a:avLst/>
          </a:prstGeom>
        </p:spPr>
        <p:txBody>
          <a:bodyPr vert="horz" lIns="0" tIns="0" rIns="0" bIns="0" rtlCol="0">
            <a:noAutofit/>
          </a:bodyPr>
          <a:lstStyle/>
          <a:p>
            <a:pPr lvl="0"/>
            <a:r>
              <a:rPr lang="nl-NL" dirty="0" smtClean="0"/>
              <a:t>Klik en typ de tekst</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539552" y="6048000"/>
            <a:ext cx="936000" cy="288000"/>
          </a:xfrm>
          <a:prstGeom prst="rect">
            <a:avLst/>
          </a:prstGeom>
        </p:spPr>
        <p:txBody>
          <a:bodyPr vert="horz" lIns="0" tIns="0" rIns="0" bIns="0" rtlCol="0" anchor="t" anchorCtr="0"/>
          <a:lstStyle>
            <a:lvl1pPr algn="l">
              <a:defRPr sz="1000">
                <a:solidFill>
                  <a:srgbClr val="00407A"/>
                </a:solidFill>
                <a:latin typeface="Arial" pitchFamily="34" charset="0"/>
                <a:cs typeface="Arial" pitchFamily="34" charset="0"/>
              </a:defRPr>
            </a:lvl1pPr>
          </a:lstStyle>
          <a:p>
            <a:fld id="{C4DDCD72-59EE-436D-B435-201699A5BB49}" type="datetimeFigureOut">
              <a:rPr lang="nl-BE" smtClean="0"/>
              <a:pPr/>
              <a:t>28/02/2014</a:t>
            </a:fld>
            <a:endParaRPr lang="nl-BE" dirty="0"/>
          </a:p>
        </p:txBody>
      </p:sp>
      <p:sp>
        <p:nvSpPr>
          <p:cNvPr id="5" name="Tijdelijke aanduiding voor voettekst 4"/>
          <p:cNvSpPr>
            <a:spLocks noGrp="1"/>
          </p:cNvSpPr>
          <p:nvPr>
            <p:ph type="ftr" sz="quarter" idx="3"/>
          </p:nvPr>
        </p:nvSpPr>
        <p:spPr>
          <a:xfrm>
            <a:off x="1566000" y="6048000"/>
            <a:ext cx="1980000" cy="288000"/>
          </a:xfrm>
          <a:prstGeom prst="rect">
            <a:avLst/>
          </a:prstGeom>
        </p:spPr>
        <p:txBody>
          <a:bodyPr vert="horz" lIns="0" tIns="0" rIns="0" bIns="0" rtlCol="0" anchor="t" anchorCtr="0"/>
          <a:lstStyle>
            <a:lvl1pPr algn="ctr">
              <a:defRPr sz="1000">
                <a:solidFill>
                  <a:srgbClr val="00407A"/>
                </a:solidFill>
                <a:latin typeface="Arial" pitchFamily="34" charset="0"/>
                <a:cs typeface="Arial" pitchFamily="34" charset="0"/>
              </a:defRPr>
            </a:lvl1pPr>
          </a:lstStyle>
          <a:p>
            <a:endParaRPr lang="nl-BE" dirty="0"/>
          </a:p>
        </p:txBody>
      </p:sp>
      <p:sp>
        <p:nvSpPr>
          <p:cNvPr id="6" name="Tijdelijke aanduiding voor dianummer 5"/>
          <p:cNvSpPr>
            <a:spLocks noGrp="1"/>
          </p:cNvSpPr>
          <p:nvPr>
            <p:ph type="sldNum" sz="quarter" idx="4"/>
          </p:nvPr>
        </p:nvSpPr>
        <p:spPr>
          <a:xfrm>
            <a:off x="3636000" y="6048000"/>
            <a:ext cx="936000" cy="288000"/>
          </a:xfrm>
          <a:prstGeom prst="rect">
            <a:avLst/>
          </a:prstGeom>
        </p:spPr>
        <p:txBody>
          <a:bodyPr vert="horz" lIns="0" tIns="0" rIns="0" bIns="0" rtlCol="0" anchor="t" anchorCtr="0"/>
          <a:lstStyle>
            <a:lvl1pPr algn="r">
              <a:defRPr sz="1000">
                <a:solidFill>
                  <a:srgbClr val="00407A"/>
                </a:solidFill>
                <a:latin typeface="Arial" pitchFamily="34" charset="0"/>
                <a:cs typeface="Arial" pitchFamily="34" charset="0"/>
              </a:defRPr>
            </a:lvl1pPr>
          </a:lstStyle>
          <a:p>
            <a:fld id="{F35D8031-C8E5-48F8-A3B6-81643B27A3AF}" type="slidenum">
              <a:rPr lang="nl-BE" smtClean="0"/>
              <a:pPr/>
              <a:t>‹nr.›</a:t>
            </a:fld>
            <a:endParaRPr lang="nl-BE" dirty="0"/>
          </a:p>
        </p:txBody>
      </p:sp>
      <p:sp>
        <p:nvSpPr>
          <p:cNvPr id="7" name="Rechthoek 6"/>
          <p:cNvSpPr/>
          <p:nvPr/>
        </p:nvSpPr>
        <p:spPr>
          <a:xfrm>
            <a:off x="0" y="6408000"/>
            <a:ext cx="9144000" cy="486000"/>
          </a:xfrm>
          <a:prstGeom prst="rect">
            <a:avLst/>
          </a:prstGeom>
          <a:gradFill flip="none" rotWithShape="1">
            <a:gsLst>
              <a:gs pos="100000">
                <a:srgbClr val="116E8A"/>
              </a:gs>
              <a:gs pos="100000">
                <a:srgbClr val="116E8A"/>
              </a:gs>
              <a:gs pos="100000">
                <a:srgbClr val="116E8A"/>
              </a:gs>
              <a:gs pos="100000">
                <a:srgbClr val="116E8A"/>
              </a:gs>
              <a:gs pos="100000">
                <a:srgbClr val="116E8A"/>
              </a:gs>
              <a:gs pos="100000">
                <a:srgbClr val="177E9D"/>
              </a:gs>
              <a:gs pos="100000">
                <a:srgbClr val="116E8A"/>
              </a:gs>
              <a:gs pos="100000">
                <a:schemeClr val="accent1">
                  <a:tint val="44500"/>
                  <a:satMod val="160000"/>
                </a:schemeClr>
              </a:gs>
              <a:gs pos="0">
                <a:srgbClr val="1D8DB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FFFFFF"/>
              </a:solidFill>
            </a:endParaRPr>
          </a:p>
        </p:txBody>
      </p:sp>
      <p:pic>
        <p:nvPicPr>
          <p:cNvPr id="9" name="Afbeelding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2000" y="6012000"/>
            <a:ext cx="1512458" cy="540000"/>
          </a:xfrm>
          <a:prstGeom prst="rect">
            <a:avLst/>
          </a:prstGeom>
        </p:spPr>
      </p:pic>
    </p:spTree>
    <p:extLst>
      <p:ext uri="{BB962C8B-B14F-4D97-AF65-F5344CB8AC3E}">
        <p14:creationId xmlns:p14="http://schemas.microsoft.com/office/powerpoint/2010/main" val="34913439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p:timing>
    <p:tnLst>
      <p:par>
        <p:cTn id="1" dur="indefinite" restart="never" nodeType="tmRoot"/>
      </p:par>
    </p:tnLst>
  </p:timing>
  <p:txStyles>
    <p:titleStyle>
      <a:lvl1pPr algn="l" defTabSz="914400" rtl="0" eaLnBrk="1" latinLnBrk="0" hangingPunct="1">
        <a:spcBef>
          <a:spcPct val="0"/>
        </a:spcBef>
        <a:buNone/>
        <a:defRPr sz="3600" kern="1200" baseline="0">
          <a:solidFill>
            <a:srgbClr val="52BDEC"/>
          </a:solidFill>
          <a:latin typeface="Arial" pitchFamily="34" charset="0"/>
          <a:ea typeface="+mj-ea"/>
          <a:cs typeface="Arial" pitchFamily="34" charset="0"/>
        </a:defRPr>
      </a:lvl1pPr>
    </p:titleStyle>
    <p:bodyStyle>
      <a:lvl1pPr marL="360000" indent="-360000" algn="l" defTabSz="914400" rtl="0" eaLnBrk="1" latinLnBrk="0" hangingPunct="1">
        <a:spcBef>
          <a:spcPts val="580"/>
        </a:spcBef>
        <a:buSzPct val="110000"/>
        <a:buFont typeface="Arial" pitchFamily="34" charset="0"/>
        <a:buChar char="•"/>
        <a:defRPr sz="2400" kern="1200">
          <a:solidFill>
            <a:srgbClr val="00407A"/>
          </a:solidFill>
          <a:latin typeface="Arial" pitchFamily="34" charset="0"/>
          <a:ea typeface="+mn-ea"/>
          <a:cs typeface="Arial" pitchFamily="34" charset="0"/>
        </a:defRPr>
      </a:lvl1pPr>
      <a:lvl2pPr marL="720000" indent="-360363" algn="l" defTabSz="914400" rtl="0" eaLnBrk="1" latinLnBrk="0" hangingPunct="1">
        <a:spcBef>
          <a:spcPts val="580"/>
        </a:spcBef>
        <a:buSzPct val="75000"/>
        <a:buFont typeface="Courier New" pitchFamily="49" charset="0"/>
        <a:buChar char="o"/>
        <a:defRPr sz="2400" kern="1200">
          <a:solidFill>
            <a:srgbClr val="00407A"/>
          </a:solidFill>
          <a:latin typeface="Arial" pitchFamily="34" charset="0"/>
          <a:ea typeface="+mn-ea"/>
          <a:cs typeface="Arial" pitchFamily="34" charset="0"/>
        </a:defRPr>
      </a:lvl2pPr>
      <a:lvl3pPr marL="990000" indent="-270000" algn="l" defTabSz="914400" rtl="0" eaLnBrk="1" latinLnBrk="0" hangingPunct="1">
        <a:spcBef>
          <a:spcPct val="20000"/>
        </a:spcBef>
        <a:buFont typeface="Arial" pitchFamily="34" charset="0"/>
        <a:buChar char="•"/>
        <a:defRPr sz="2000" kern="1200">
          <a:solidFill>
            <a:srgbClr val="00407A"/>
          </a:solidFill>
          <a:latin typeface="Arial" pitchFamily="34" charset="0"/>
          <a:ea typeface="+mn-ea"/>
          <a:cs typeface="Arial" pitchFamily="34" charset="0"/>
        </a:defRPr>
      </a:lvl3pPr>
      <a:lvl4pPr marL="1168400" indent="-180000" algn="l" defTabSz="914400" rtl="0" eaLnBrk="1" latinLnBrk="0" hangingPunct="1">
        <a:spcBef>
          <a:spcPts val="380"/>
        </a:spcBef>
        <a:buSzPct val="80000"/>
        <a:buFont typeface="Arial" pitchFamily="34" charset="0"/>
        <a:buChar char="•"/>
        <a:defRPr sz="1600" kern="1200">
          <a:solidFill>
            <a:srgbClr val="00407A"/>
          </a:solidFill>
          <a:latin typeface="Arial" pitchFamily="34" charset="0"/>
          <a:ea typeface="+mn-ea"/>
          <a:cs typeface="Arial" pitchFamily="34" charset="0"/>
        </a:defRPr>
      </a:lvl4pPr>
      <a:lvl5pPr marL="1338263" indent="-179388" algn="l" defTabSz="914400" rtl="0" eaLnBrk="1" latinLnBrk="0" hangingPunct="1">
        <a:spcBef>
          <a:spcPts val="380"/>
        </a:spcBef>
        <a:buFont typeface="Arial" pitchFamily="34" charset="0"/>
        <a:buChar char="-"/>
        <a:defRPr lang="nl-BE" sz="1600" kern="1200" dirty="0">
          <a:solidFill>
            <a:srgbClr val="00407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www.esabih.sus.ba/en/about_esabih"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projects.kahosl.be/qpm/index.html"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www.link-competences.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nvao.net/page/downloads/Kader_opleidingsaccreditatie_2de_ronde_VL_8_febr_2013_English.pdf"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nvao.net/page/downloads/Accreditatiekader_VL_1_sept_2009_English.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esabih.sus.ba/en/about_esabih"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hyperlink" Target="http://www.sus.ba/esabih/upload/static/07-2013/ESABIH-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a:xfrm>
            <a:off x="3275856" y="4224783"/>
            <a:ext cx="5580000" cy="1080000"/>
          </a:xfrm>
        </p:spPr>
        <p:txBody>
          <a:bodyPr/>
          <a:lstStyle/>
          <a:p>
            <a:endParaRPr lang="nl-BE" dirty="0" smtClean="0"/>
          </a:p>
          <a:p>
            <a:r>
              <a:rPr lang="nl-BE" dirty="0" smtClean="0"/>
              <a:t>Prof dr André Govaert</a:t>
            </a:r>
          </a:p>
          <a:p>
            <a:endParaRPr lang="nl-BE" dirty="0"/>
          </a:p>
          <a:p>
            <a:endParaRPr lang="nl-BE" b="1" dirty="0" smtClean="0"/>
          </a:p>
          <a:p>
            <a:r>
              <a:rPr lang="nl-BE" b="1" dirty="0" smtClean="0"/>
              <a:t>Gent, 26 02 14</a:t>
            </a:r>
            <a:endParaRPr lang="en-GB" b="1" dirty="0"/>
          </a:p>
        </p:txBody>
      </p:sp>
      <p:pic>
        <p:nvPicPr>
          <p:cNvPr id="5" name="Picture 2" descr="ec-TEMPUS_en"/>
          <p:cNvPicPr>
            <a:picLocks noChangeAspect="1" noChangeArrowheads="1"/>
          </p:cNvPicPr>
          <p:nvPr/>
        </p:nvPicPr>
        <p:blipFill>
          <a:blip r:embed="rId2" cstate="print"/>
          <a:srcRect/>
          <a:stretch>
            <a:fillRect/>
          </a:stretch>
        </p:blipFill>
        <p:spPr bwMode="auto">
          <a:xfrm>
            <a:off x="6444208" y="5085184"/>
            <a:ext cx="1574732" cy="1670865"/>
          </a:xfrm>
          <a:prstGeom prst="rect">
            <a:avLst/>
          </a:prstGeom>
          <a:noFill/>
          <a:ln w="9525">
            <a:noFill/>
            <a:miter lim="800000"/>
            <a:headEnd/>
            <a:tailEnd/>
          </a:ln>
        </p:spPr>
      </p:pic>
      <p:sp>
        <p:nvSpPr>
          <p:cNvPr id="3" name="Titel 2"/>
          <p:cNvSpPr>
            <a:spLocks noGrp="1"/>
          </p:cNvSpPr>
          <p:nvPr>
            <p:ph type="ctrTitle"/>
          </p:nvPr>
        </p:nvSpPr>
        <p:spPr>
          <a:xfrm>
            <a:off x="2411760" y="2204864"/>
            <a:ext cx="6984776" cy="2547232"/>
          </a:xfrm>
        </p:spPr>
        <p:txBody>
          <a:bodyPr/>
          <a:lstStyle/>
          <a:p>
            <a:r>
              <a:rPr lang="nl-BE" dirty="0" smtClean="0"/>
              <a:t/>
            </a:r>
            <a:br>
              <a:rPr lang="nl-BE" dirty="0" smtClean="0"/>
            </a:br>
            <a:r>
              <a:rPr lang="nl-BE" dirty="0"/>
              <a:t/>
            </a:r>
            <a:br>
              <a:rPr lang="nl-BE" dirty="0"/>
            </a:br>
            <a:r>
              <a:rPr lang="nl-BE" dirty="0" smtClean="0"/>
              <a:t/>
            </a:r>
            <a:br>
              <a:rPr lang="nl-BE" dirty="0" smtClean="0"/>
            </a:br>
            <a:r>
              <a:rPr lang="nl-BE" dirty="0"/>
              <a:t/>
            </a:r>
            <a:br>
              <a:rPr lang="nl-BE" dirty="0"/>
            </a:br>
            <a:r>
              <a:rPr lang="nl-BE" dirty="0" smtClean="0"/>
              <a:t/>
            </a:r>
            <a:br>
              <a:rPr lang="nl-BE" dirty="0" smtClean="0"/>
            </a:br>
            <a:r>
              <a:rPr lang="nl-BE" dirty="0"/>
              <a:t/>
            </a:r>
            <a:br>
              <a:rPr lang="nl-BE" dirty="0"/>
            </a:br>
            <a:r>
              <a:rPr lang="nl-BE" dirty="0">
                <a:solidFill>
                  <a:srgbClr val="7030A0"/>
                </a:solidFill>
              </a:rPr>
              <a:t> </a:t>
            </a:r>
            <a:r>
              <a:rPr lang="nl-BE" dirty="0" smtClean="0"/>
              <a:t/>
            </a:r>
            <a:br>
              <a:rPr lang="nl-BE" dirty="0" smtClean="0"/>
            </a:br>
            <a:r>
              <a:rPr lang="nl-BE" dirty="0" smtClean="0"/>
              <a:t>      </a:t>
            </a:r>
            <a:r>
              <a:rPr lang="nl-BE" sz="5400" dirty="0" smtClean="0">
                <a:solidFill>
                  <a:srgbClr val="7030A0"/>
                </a:solidFill>
              </a:rPr>
              <a:t>CCNURCA</a:t>
            </a:r>
            <a:r>
              <a:rPr lang="nl-BE" dirty="0" smtClean="0"/>
              <a:t/>
            </a:r>
            <a:br>
              <a:rPr lang="nl-BE" dirty="0" smtClean="0"/>
            </a:br>
            <a:r>
              <a:rPr lang="nl-BE" dirty="0" smtClean="0"/>
              <a:t>54416-Tempus-1-BE-Tempus-JPCR</a:t>
            </a:r>
            <a:br>
              <a:rPr lang="nl-BE" dirty="0" smtClean="0"/>
            </a:br>
            <a:r>
              <a:rPr lang="nl-BE" dirty="0"/>
              <a:t/>
            </a:r>
            <a:br>
              <a:rPr lang="nl-BE" dirty="0"/>
            </a:br>
            <a:r>
              <a:rPr lang="nl-BE" sz="3600" dirty="0" err="1" smtClean="0"/>
              <a:t>Quality</a:t>
            </a:r>
            <a:r>
              <a:rPr lang="nl-BE" sz="3600" dirty="0" smtClean="0"/>
              <a:t> management</a:t>
            </a:r>
            <a:br>
              <a:rPr lang="nl-BE" sz="3600" dirty="0" smtClean="0"/>
            </a:br>
            <a:r>
              <a:rPr lang="nl-BE" sz="3600" dirty="0" smtClean="0"/>
              <a:t>in </a:t>
            </a:r>
            <a:r>
              <a:rPr lang="nl-BE" sz="3600" dirty="0" err="1" smtClean="0"/>
              <a:t>competence</a:t>
            </a:r>
            <a:r>
              <a:rPr lang="nl-BE" sz="3600" dirty="0" smtClean="0"/>
              <a:t> </a:t>
            </a:r>
            <a:r>
              <a:rPr lang="nl-BE" sz="3600" dirty="0" err="1" smtClean="0"/>
              <a:t>based</a:t>
            </a:r>
            <a:r>
              <a:rPr lang="nl-BE" sz="3600" dirty="0" smtClean="0"/>
              <a:t> </a:t>
            </a:r>
            <a:r>
              <a:rPr lang="nl-BE" sz="3600" dirty="0" err="1" smtClean="0"/>
              <a:t>education</a:t>
            </a:r>
            <a:r>
              <a:rPr lang="nl-BE" sz="3600" dirty="0" smtClean="0"/>
              <a:t>. </a:t>
            </a:r>
            <a:r>
              <a:rPr lang="nl-BE" sz="3600" dirty="0" err="1" smtClean="0"/>
              <a:t>Quality</a:t>
            </a:r>
            <a:r>
              <a:rPr lang="nl-BE" sz="3600" dirty="0" smtClean="0"/>
              <a:t> Plan.</a:t>
            </a:r>
            <a:br>
              <a:rPr lang="nl-BE" sz="3600" dirty="0" smtClean="0"/>
            </a:br>
            <a:endParaRPr lang="nl-BE" sz="3600" dirty="0"/>
          </a:p>
        </p:txBody>
      </p:sp>
    </p:spTree>
    <p:extLst>
      <p:ext uri="{BB962C8B-B14F-4D97-AF65-F5344CB8AC3E}">
        <p14:creationId xmlns:p14="http://schemas.microsoft.com/office/powerpoint/2010/main" val="4207188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endParaRPr lang="nl-NL" sz="1800" b="1" dirty="0">
              <a:solidFill>
                <a:srgbClr val="99FF33"/>
              </a:solidFill>
            </a:endParaRPr>
          </a:p>
        </p:txBody>
      </p:sp>
      <p:sp>
        <p:nvSpPr>
          <p:cNvPr id="11" name="Rechthoek 10"/>
          <p:cNvSpPr/>
          <p:nvPr/>
        </p:nvSpPr>
        <p:spPr>
          <a:xfrm>
            <a:off x="827584" y="1412776"/>
            <a:ext cx="8136904" cy="2308324"/>
          </a:xfrm>
          <a:prstGeom prst="rect">
            <a:avLst/>
          </a:prstGeom>
        </p:spPr>
        <p:txBody>
          <a:bodyPr wrap="square">
            <a:spAutoFit/>
          </a:bodyPr>
          <a:lstStyle/>
          <a:p>
            <a:r>
              <a:rPr lang="en-GB" b="1" dirty="0" smtClean="0"/>
              <a:t>SIX SUBJECTS</a:t>
            </a:r>
            <a:r>
              <a:rPr lang="en-GB" dirty="0" smtClean="0"/>
              <a:t> </a:t>
            </a:r>
          </a:p>
          <a:p>
            <a:pPr lvl="1"/>
            <a:r>
              <a:rPr lang="en-GB" dirty="0" smtClean="0"/>
              <a:t>Objectives of the courses </a:t>
            </a:r>
          </a:p>
          <a:p>
            <a:pPr lvl="1"/>
            <a:r>
              <a:rPr lang="en-GB" dirty="0" smtClean="0"/>
              <a:t>Programme</a:t>
            </a:r>
          </a:p>
          <a:p>
            <a:pPr lvl="1"/>
            <a:r>
              <a:rPr lang="en-GB" dirty="0" smtClean="0"/>
              <a:t>Effort of staff</a:t>
            </a:r>
          </a:p>
          <a:p>
            <a:pPr lvl="1"/>
            <a:r>
              <a:rPr lang="en-GB" dirty="0" smtClean="0"/>
              <a:t>Means / Facilities</a:t>
            </a:r>
          </a:p>
          <a:p>
            <a:pPr lvl="1"/>
            <a:r>
              <a:rPr lang="en-GB" dirty="0" smtClean="0"/>
              <a:t>Internal quality management system</a:t>
            </a:r>
          </a:p>
          <a:p>
            <a:pPr lvl="1"/>
            <a:r>
              <a:rPr lang="en-GB" dirty="0" smtClean="0"/>
              <a:t>Results</a:t>
            </a:r>
          </a:p>
          <a:p>
            <a:endParaRPr lang="en-GB" dirty="0"/>
          </a:p>
        </p:txBody>
      </p:sp>
      <p:graphicFrame>
        <p:nvGraphicFramePr>
          <p:cNvPr id="1026" name="Object 6"/>
          <p:cNvGraphicFramePr>
            <a:graphicFrameLocks noChangeAspect="1"/>
          </p:cNvGraphicFramePr>
          <p:nvPr/>
        </p:nvGraphicFramePr>
        <p:xfrm>
          <a:off x="903288" y="835025"/>
          <a:ext cx="6688137" cy="5014913"/>
        </p:xfrm>
        <a:graphic>
          <a:graphicData uri="http://schemas.openxmlformats.org/presentationml/2006/ole">
            <mc:AlternateContent xmlns:mc="http://schemas.openxmlformats.org/markup-compatibility/2006">
              <mc:Choice xmlns:v="urn:schemas-microsoft-com:vml" Requires="v">
                <p:oleObj spid="_x0000_s2054" name="Dia" r:id="rId4" imgW="4183312" imgH="3136384" progId="PowerPoint.Slide.8">
                  <p:embed/>
                </p:oleObj>
              </mc:Choice>
              <mc:Fallback>
                <p:oleObj name="Dia" r:id="rId4" imgW="4183312" imgH="3136384" progId="PowerPoint.Slide.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8" y="835025"/>
                        <a:ext cx="6688137" cy="501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54621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Framework</a:t>
            </a:r>
            <a:r>
              <a:rPr lang="nl-NL" sz="1800" b="1" dirty="0" smtClean="0">
                <a:solidFill>
                  <a:srgbClr val="99FF33"/>
                </a:solidFill>
              </a:rPr>
              <a:t> SER </a:t>
            </a:r>
            <a:r>
              <a:rPr lang="nl-NL" sz="1800" b="1" dirty="0" err="1" smtClean="0">
                <a:solidFill>
                  <a:srgbClr val="99FF33"/>
                </a:solidFill>
              </a:rPr>
              <a:t>Accreditation</a:t>
            </a:r>
            <a:endParaRPr lang="nl-NL" sz="1800" b="1" dirty="0">
              <a:solidFill>
                <a:srgbClr val="99FF33"/>
              </a:solidFill>
            </a:endParaRPr>
          </a:p>
        </p:txBody>
      </p:sp>
      <p:sp>
        <p:nvSpPr>
          <p:cNvPr id="11" name="Rechthoek 10"/>
          <p:cNvSpPr/>
          <p:nvPr/>
        </p:nvSpPr>
        <p:spPr>
          <a:xfrm>
            <a:off x="827584" y="1412776"/>
            <a:ext cx="8136904" cy="2308324"/>
          </a:xfrm>
          <a:prstGeom prst="rect">
            <a:avLst/>
          </a:prstGeom>
        </p:spPr>
        <p:txBody>
          <a:bodyPr wrap="square">
            <a:spAutoFit/>
          </a:bodyPr>
          <a:lstStyle/>
          <a:p>
            <a:r>
              <a:rPr lang="en-GB" b="1" dirty="0" smtClean="0"/>
              <a:t>SIX SUBJECTS</a:t>
            </a:r>
            <a:r>
              <a:rPr lang="en-GB" dirty="0" smtClean="0"/>
              <a:t> </a:t>
            </a:r>
          </a:p>
          <a:p>
            <a:pPr lvl="1"/>
            <a:r>
              <a:rPr lang="en-GB" dirty="0" smtClean="0"/>
              <a:t>Objectives of the courses </a:t>
            </a:r>
          </a:p>
          <a:p>
            <a:pPr lvl="1"/>
            <a:r>
              <a:rPr lang="en-GB" dirty="0" smtClean="0"/>
              <a:t>Programme</a:t>
            </a:r>
          </a:p>
          <a:p>
            <a:pPr lvl="1"/>
            <a:r>
              <a:rPr lang="en-GB" dirty="0" smtClean="0"/>
              <a:t>Effort of staff</a:t>
            </a:r>
          </a:p>
          <a:p>
            <a:pPr lvl="1"/>
            <a:r>
              <a:rPr lang="en-GB" dirty="0" smtClean="0"/>
              <a:t>Means / Facilities</a:t>
            </a:r>
          </a:p>
          <a:p>
            <a:pPr lvl="1"/>
            <a:r>
              <a:rPr lang="en-GB" dirty="0" smtClean="0"/>
              <a:t>Internal quality management system</a:t>
            </a:r>
          </a:p>
          <a:p>
            <a:pPr lvl="1"/>
            <a:r>
              <a:rPr lang="en-GB" dirty="0" smtClean="0"/>
              <a:t>Results</a:t>
            </a:r>
          </a:p>
          <a:p>
            <a:endParaRPr lang="en-GB" dirty="0"/>
          </a:p>
        </p:txBody>
      </p:sp>
      <p:graphicFrame>
        <p:nvGraphicFramePr>
          <p:cNvPr id="2050" name="Object 6"/>
          <p:cNvGraphicFramePr>
            <a:graphicFrameLocks noChangeAspect="1"/>
          </p:cNvGraphicFramePr>
          <p:nvPr/>
        </p:nvGraphicFramePr>
        <p:xfrm>
          <a:off x="900113" y="833438"/>
          <a:ext cx="6696075" cy="5014912"/>
        </p:xfrm>
        <a:graphic>
          <a:graphicData uri="http://schemas.openxmlformats.org/presentationml/2006/ole">
            <mc:AlternateContent xmlns:mc="http://schemas.openxmlformats.org/markup-compatibility/2006">
              <mc:Choice xmlns:v="urn:schemas-microsoft-com:vml" Requires="v">
                <p:oleObj spid="_x0000_s3078" name="Dia" r:id="rId4" imgW="4533840" imgH="3390840" progId="PowerPoint.Slide.8">
                  <p:embed/>
                </p:oleObj>
              </mc:Choice>
              <mc:Fallback>
                <p:oleObj name="Dia" r:id="rId4" imgW="4533840" imgH="3390840" progId="PowerPoint.Slide.8">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833438"/>
                        <a:ext cx="6696075"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00112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voettekst 3"/>
          <p:cNvSpPr>
            <a:spLocks noGrp="1"/>
          </p:cNvSpPr>
          <p:nvPr>
            <p:ph type="ftr" sz="quarter" idx="10"/>
          </p:nvPr>
        </p:nvSpPr>
        <p:spPr>
          <a:noFill/>
        </p:spPr>
        <p:txBody>
          <a:bodyPr/>
          <a:lstStyle/>
          <a:p>
            <a:endParaRPr lang="en-GB" dirty="0">
              <a:latin typeface="Arial" pitchFamily="34" charset="0"/>
            </a:endParaRPr>
          </a:p>
        </p:txBody>
      </p:sp>
      <p:sp>
        <p:nvSpPr>
          <p:cNvPr id="16387" name="Tijdelijke aanduiding voor datum 4"/>
          <p:cNvSpPr>
            <a:spLocks noGrp="1"/>
          </p:cNvSpPr>
          <p:nvPr>
            <p:ph type="dt" sz="quarter" idx="11"/>
          </p:nvPr>
        </p:nvSpPr>
        <p:spPr>
          <a:noFill/>
        </p:spPr>
        <p:txBody>
          <a:bodyPr/>
          <a:lstStyle/>
          <a:p>
            <a:endParaRPr lang="en-GB" dirty="0">
              <a:latin typeface="Arial" pitchFamily="34" charset="0"/>
            </a:endParaRPr>
          </a:p>
        </p:txBody>
      </p:sp>
      <p:sp>
        <p:nvSpPr>
          <p:cNvPr id="16388" name="Tijdelijke aanduiding voor dianummer 5"/>
          <p:cNvSpPr>
            <a:spLocks noGrp="1"/>
          </p:cNvSpPr>
          <p:nvPr>
            <p:ph type="sldNum" sz="quarter" idx="12"/>
          </p:nvPr>
        </p:nvSpPr>
        <p:spPr>
          <a:noFill/>
        </p:spPr>
        <p:txBody>
          <a:bodyPr/>
          <a:lstStyle/>
          <a:p>
            <a:endParaRPr lang="en-GB" dirty="0">
              <a:latin typeface="Arial" pitchFamily="34" charset="0"/>
            </a:endParaRPr>
          </a:p>
        </p:txBody>
      </p:sp>
      <p:sp>
        <p:nvSpPr>
          <p:cNvPr id="16389" name="Oval 45"/>
          <p:cNvSpPr>
            <a:spLocks noChangeArrowheads="1"/>
          </p:cNvSpPr>
          <p:nvPr/>
        </p:nvSpPr>
        <p:spPr bwMode="auto">
          <a:xfrm>
            <a:off x="3048000" y="2362200"/>
            <a:ext cx="3505200" cy="2743200"/>
          </a:xfrm>
          <a:prstGeom prst="ellipse">
            <a:avLst/>
          </a:prstGeom>
          <a:solidFill>
            <a:srgbClr val="004800"/>
          </a:solidFill>
          <a:ln w="101600">
            <a:noFill/>
            <a:round/>
            <a:headEnd/>
            <a:tailEnd/>
          </a:ln>
        </p:spPr>
        <p:txBody>
          <a:bodyPr wrap="none" anchor="ctr"/>
          <a:lstStyle/>
          <a:p>
            <a:endParaRPr lang="en-GB"/>
          </a:p>
        </p:txBody>
      </p:sp>
      <p:sp>
        <p:nvSpPr>
          <p:cNvPr id="16390" name="Oval 44"/>
          <p:cNvSpPr>
            <a:spLocks noChangeArrowheads="1"/>
          </p:cNvSpPr>
          <p:nvPr/>
        </p:nvSpPr>
        <p:spPr bwMode="auto">
          <a:xfrm>
            <a:off x="3130550" y="2520950"/>
            <a:ext cx="2425700" cy="2425700"/>
          </a:xfrm>
          <a:prstGeom prst="ellipse">
            <a:avLst/>
          </a:prstGeom>
          <a:solidFill>
            <a:schemeClr val="hlink"/>
          </a:solidFill>
          <a:ln w="12700">
            <a:solidFill>
              <a:schemeClr val="tx1"/>
            </a:solidFill>
            <a:round/>
            <a:headEnd/>
            <a:tailEnd/>
          </a:ln>
        </p:spPr>
        <p:txBody>
          <a:bodyPr wrap="none" anchor="ctr"/>
          <a:lstStyle/>
          <a:p>
            <a:endParaRPr lang="en-GB"/>
          </a:p>
        </p:txBody>
      </p:sp>
      <p:sp>
        <p:nvSpPr>
          <p:cNvPr id="16391" name="Rectangle 4"/>
          <p:cNvSpPr>
            <a:spLocks noGrp="1" noChangeArrowheads="1"/>
          </p:cNvSpPr>
          <p:nvPr>
            <p:ph type="title"/>
          </p:nvPr>
        </p:nvSpPr>
        <p:spPr/>
        <p:txBody>
          <a:bodyPr/>
          <a:lstStyle/>
          <a:p>
            <a:pPr eaLnBrk="1" hangingPunct="1"/>
            <a:r>
              <a:rPr lang="nl-BE" smtClean="0"/>
              <a:t>Quality</a:t>
            </a:r>
            <a:endParaRPr lang="nl-NL" smtClean="0"/>
          </a:p>
        </p:txBody>
      </p:sp>
      <p:sp>
        <p:nvSpPr>
          <p:cNvPr id="16392" name="Rectangle 15"/>
          <p:cNvSpPr>
            <a:spLocks noChangeArrowheads="1"/>
          </p:cNvSpPr>
          <p:nvPr/>
        </p:nvSpPr>
        <p:spPr bwMode="auto">
          <a:xfrm>
            <a:off x="2957513" y="5953125"/>
            <a:ext cx="1498600"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Reality</a:t>
            </a:r>
          </a:p>
        </p:txBody>
      </p:sp>
      <p:sp>
        <p:nvSpPr>
          <p:cNvPr id="16393" name="Rectangle 16"/>
          <p:cNvSpPr>
            <a:spLocks noChangeArrowheads="1"/>
          </p:cNvSpPr>
          <p:nvPr/>
        </p:nvSpPr>
        <p:spPr bwMode="auto">
          <a:xfrm>
            <a:off x="290513" y="1914525"/>
            <a:ext cx="2701925"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Expectations</a:t>
            </a:r>
          </a:p>
        </p:txBody>
      </p:sp>
      <p:sp>
        <p:nvSpPr>
          <p:cNvPr id="16394" name="Rectangle 17"/>
          <p:cNvSpPr>
            <a:spLocks noChangeArrowheads="1"/>
          </p:cNvSpPr>
          <p:nvPr/>
        </p:nvSpPr>
        <p:spPr bwMode="auto">
          <a:xfrm>
            <a:off x="5776913" y="1914525"/>
            <a:ext cx="2257425" cy="576263"/>
          </a:xfrm>
          <a:prstGeom prst="rect">
            <a:avLst/>
          </a:prstGeom>
          <a:noFill/>
          <a:ln w="12700">
            <a:noFill/>
            <a:miter lim="800000"/>
            <a:headEnd/>
            <a:tailEnd/>
          </a:ln>
        </p:spPr>
        <p:txBody>
          <a:bodyPr wrap="none" lIns="90488" tIns="44450" rIns="90488" bIns="44450">
            <a:spAutoFit/>
          </a:bodyPr>
          <a:lstStyle/>
          <a:p>
            <a:r>
              <a:rPr lang="nl-NL" sz="3200" b="1">
                <a:latin typeface="Century Gothic" pitchFamily="34" charset="0"/>
              </a:rPr>
              <a:t>Curriculum</a:t>
            </a:r>
          </a:p>
        </p:txBody>
      </p:sp>
      <p:sp>
        <p:nvSpPr>
          <p:cNvPr id="16395" name="Oval 18"/>
          <p:cNvSpPr>
            <a:spLocks noChangeArrowheads="1"/>
          </p:cNvSpPr>
          <p:nvPr/>
        </p:nvSpPr>
        <p:spPr bwMode="auto">
          <a:xfrm>
            <a:off x="2667000" y="3124200"/>
            <a:ext cx="3505200" cy="2743200"/>
          </a:xfrm>
          <a:prstGeom prst="ellipse">
            <a:avLst/>
          </a:prstGeom>
          <a:solidFill>
            <a:srgbClr val="61000F"/>
          </a:solidFill>
          <a:ln w="101600">
            <a:noFill/>
            <a:round/>
            <a:headEnd/>
            <a:tailEnd/>
          </a:ln>
        </p:spPr>
        <p:txBody>
          <a:bodyPr wrap="none" anchor="ctr"/>
          <a:lstStyle/>
          <a:p>
            <a:endParaRPr lang="en-GB"/>
          </a:p>
        </p:txBody>
      </p:sp>
      <p:sp>
        <p:nvSpPr>
          <p:cNvPr id="16396" name="Oval 20"/>
          <p:cNvSpPr>
            <a:spLocks noChangeArrowheads="1"/>
          </p:cNvSpPr>
          <p:nvPr/>
        </p:nvSpPr>
        <p:spPr bwMode="auto">
          <a:xfrm>
            <a:off x="4038600" y="3657600"/>
            <a:ext cx="2057400" cy="1371600"/>
          </a:xfrm>
          <a:prstGeom prst="ellipse">
            <a:avLst/>
          </a:prstGeom>
          <a:solidFill>
            <a:srgbClr val="EAEC5E"/>
          </a:solidFill>
          <a:ln w="12700">
            <a:noFill/>
            <a:round/>
            <a:headEnd/>
            <a:tailEnd/>
          </a:ln>
        </p:spPr>
        <p:txBody>
          <a:bodyPr wrap="none" anchor="ctr"/>
          <a:lstStyle/>
          <a:p>
            <a:endParaRPr lang="en-GB"/>
          </a:p>
        </p:txBody>
      </p:sp>
      <p:sp>
        <p:nvSpPr>
          <p:cNvPr id="16397" name="Oval 21"/>
          <p:cNvSpPr>
            <a:spLocks noChangeArrowheads="1"/>
          </p:cNvSpPr>
          <p:nvPr/>
        </p:nvSpPr>
        <p:spPr bwMode="auto">
          <a:xfrm rot="-780000">
            <a:off x="2667000" y="3284538"/>
            <a:ext cx="2987675" cy="1819275"/>
          </a:xfrm>
          <a:prstGeom prst="ellipse">
            <a:avLst/>
          </a:prstGeom>
          <a:solidFill>
            <a:srgbClr val="FFFFFF"/>
          </a:solidFill>
          <a:ln w="12700">
            <a:noFill/>
            <a:round/>
            <a:headEnd/>
            <a:tailEnd/>
          </a:ln>
        </p:spPr>
        <p:txBody>
          <a:bodyPr wrap="none" anchor="ctr"/>
          <a:lstStyle/>
          <a:p>
            <a:endParaRPr lang="en-GB"/>
          </a:p>
        </p:txBody>
      </p:sp>
      <p:sp>
        <p:nvSpPr>
          <p:cNvPr id="16398" name="Oval 22"/>
          <p:cNvSpPr>
            <a:spLocks noChangeArrowheads="1"/>
          </p:cNvSpPr>
          <p:nvPr/>
        </p:nvSpPr>
        <p:spPr bwMode="auto">
          <a:xfrm>
            <a:off x="3098800" y="2413000"/>
            <a:ext cx="3403600" cy="2641600"/>
          </a:xfrm>
          <a:prstGeom prst="ellipse">
            <a:avLst/>
          </a:prstGeom>
          <a:noFill/>
          <a:ln w="101600">
            <a:solidFill>
              <a:srgbClr val="005F00"/>
            </a:solidFill>
            <a:round/>
            <a:headEnd/>
            <a:tailEnd/>
          </a:ln>
        </p:spPr>
        <p:txBody>
          <a:bodyPr wrap="none" anchor="ctr"/>
          <a:lstStyle/>
          <a:p>
            <a:endParaRPr lang="en-GB"/>
          </a:p>
        </p:txBody>
      </p:sp>
      <p:sp>
        <p:nvSpPr>
          <p:cNvPr id="16399" name="Oval 23"/>
          <p:cNvSpPr>
            <a:spLocks noChangeArrowheads="1"/>
          </p:cNvSpPr>
          <p:nvPr/>
        </p:nvSpPr>
        <p:spPr bwMode="auto">
          <a:xfrm>
            <a:off x="3022600" y="2489200"/>
            <a:ext cx="3403600" cy="2641600"/>
          </a:xfrm>
          <a:prstGeom prst="ellipse">
            <a:avLst/>
          </a:prstGeom>
          <a:noFill/>
          <a:ln w="101600">
            <a:solidFill>
              <a:srgbClr val="00AE00"/>
            </a:solidFill>
            <a:round/>
            <a:headEnd/>
            <a:tailEnd/>
          </a:ln>
        </p:spPr>
        <p:txBody>
          <a:bodyPr wrap="none" anchor="ctr"/>
          <a:lstStyle/>
          <a:p>
            <a:endParaRPr lang="en-GB"/>
          </a:p>
        </p:txBody>
      </p:sp>
      <p:sp>
        <p:nvSpPr>
          <p:cNvPr id="16400" name="Oval 24"/>
          <p:cNvSpPr>
            <a:spLocks noChangeArrowheads="1"/>
          </p:cNvSpPr>
          <p:nvPr/>
        </p:nvSpPr>
        <p:spPr bwMode="auto">
          <a:xfrm>
            <a:off x="2184400" y="2489200"/>
            <a:ext cx="3403600" cy="2641600"/>
          </a:xfrm>
          <a:prstGeom prst="ellipse">
            <a:avLst/>
          </a:prstGeom>
          <a:noFill/>
          <a:ln w="101600">
            <a:solidFill>
              <a:schemeClr val="accent1"/>
            </a:solidFill>
            <a:round/>
            <a:headEnd/>
            <a:tailEnd/>
          </a:ln>
        </p:spPr>
        <p:txBody>
          <a:bodyPr wrap="none" anchor="ctr"/>
          <a:lstStyle/>
          <a:p>
            <a:endParaRPr lang="en-GB"/>
          </a:p>
        </p:txBody>
      </p:sp>
      <p:sp>
        <p:nvSpPr>
          <p:cNvPr id="16401" name="Oval 25"/>
          <p:cNvSpPr>
            <a:spLocks noChangeArrowheads="1"/>
          </p:cNvSpPr>
          <p:nvPr/>
        </p:nvSpPr>
        <p:spPr bwMode="auto">
          <a:xfrm>
            <a:off x="2717800" y="3175000"/>
            <a:ext cx="3403600" cy="2641600"/>
          </a:xfrm>
          <a:prstGeom prst="ellipse">
            <a:avLst/>
          </a:prstGeom>
          <a:noFill/>
          <a:ln w="101600">
            <a:solidFill>
              <a:srgbClr val="AF001C"/>
            </a:solidFill>
            <a:round/>
            <a:headEnd/>
            <a:tailEnd/>
          </a:ln>
        </p:spPr>
        <p:txBody>
          <a:bodyPr wrap="none" anchor="ctr"/>
          <a:lstStyle/>
          <a:p>
            <a:endParaRPr lang="en-GB"/>
          </a:p>
        </p:txBody>
      </p:sp>
      <p:sp>
        <p:nvSpPr>
          <p:cNvPr id="16402" name="Rectangle 26"/>
          <p:cNvSpPr>
            <a:spLocks noChangeArrowheads="1"/>
          </p:cNvSpPr>
          <p:nvPr/>
        </p:nvSpPr>
        <p:spPr bwMode="auto">
          <a:xfrm>
            <a:off x="3563938" y="3716338"/>
            <a:ext cx="1762125" cy="638175"/>
          </a:xfrm>
          <a:prstGeom prst="rect">
            <a:avLst/>
          </a:prstGeom>
          <a:noFill/>
          <a:ln w="12700">
            <a:noFill/>
            <a:miter lim="800000"/>
            <a:headEnd/>
            <a:tailEnd/>
          </a:ln>
        </p:spPr>
        <p:txBody>
          <a:bodyPr wrap="none" lIns="90488" tIns="44450" rIns="90488" bIns="44450">
            <a:spAutoFit/>
          </a:bodyPr>
          <a:lstStyle/>
          <a:p>
            <a:r>
              <a:rPr lang="nl-NL" sz="3600" b="1">
                <a:solidFill>
                  <a:schemeClr val="bg2"/>
                </a:solidFill>
                <a:latin typeface="Century Gothic" pitchFamily="34" charset="0"/>
              </a:rPr>
              <a:t>Quality</a:t>
            </a:r>
          </a:p>
        </p:txBody>
      </p:sp>
      <p:sp>
        <p:nvSpPr>
          <p:cNvPr id="16403" name="Oval 36"/>
          <p:cNvSpPr>
            <a:spLocks noChangeArrowheads="1"/>
          </p:cNvSpPr>
          <p:nvPr/>
        </p:nvSpPr>
        <p:spPr bwMode="auto">
          <a:xfrm>
            <a:off x="2667000" y="3124200"/>
            <a:ext cx="3505200" cy="2743200"/>
          </a:xfrm>
          <a:prstGeom prst="ellipse">
            <a:avLst/>
          </a:prstGeom>
          <a:solidFill>
            <a:srgbClr val="61000F"/>
          </a:solidFill>
          <a:ln w="101600">
            <a:noFill/>
            <a:round/>
            <a:headEnd/>
            <a:tailEnd/>
          </a:ln>
        </p:spPr>
        <p:txBody>
          <a:bodyPr wrap="none" anchor="ctr"/>
          <a:lstStyle/>
          <a:p>
            <a:endParaRPr lang="en-GB"/>
          </a:p>
        </p:txBody>
      </p:sp>
      <p:sp>
        <p:nvSpPr>
          <p:cNvPr id="16404" name="Oval 37"/>
          <p:cNvSpPr>
            <a:spLocks noChangeArrowheads="1"/>
          </p:cNvSpPr>
          <p:nvPr/>
        </p:nvSpPr>
        <p:spPr bwMode="auto">
          <a:xfrm>
            <a:off x="4038600" y="3657600"/>
            <a:ext cx="2057400" cy="1371600"/>
          </a:xfrm>
          <a:prstGeom prst="ellipse">
            <a:avLst/>
          </a:prstGeom>
          <a:solidFill>
            <a:srgbClr val="EAEC5E"/>
          </a:solidFill>
          <a:ln w="12700">
            <a:noFill/>
            <a:round/>
            <a:headEnd/>
            <a:tailEnd/>
          </a:ln>
        </p:spPr>
        <p:txBody>
          <a:bodyPr wrap="none" anchor="ctr"/>
          <a:lstStyle/>
          <a:p>
            <a:endParaRPr lang="en-GB"/>
          </a:p>
        </p:txBody>
      </p:sp>
      <p:sp>
        <p:nvSpPr>
          <p:cNvPr id="16405" name="Oval 38"/>
          <p:cNvSpPr>
            <a:spLocks noChangeArrowheads="1"/>
          </p:cNvSpPr>
          <p:nvPr/>
        </p:nvSpPr>
        <p:spPr bwMode="auto">
          <a:xfrm rot="-780000">
            <a:off x="2667000" y="3284538"/>
            <a:ext cx="2987675" cy="1819275"/>
          </a:xfrm>
          <a:prstGeom prst="ellipse">
            <a:avLst/>
          </a:prstGeom>
          <a:solidFill>
            <a:srgbClr val="FFFFFF"/>
          </a:solidFill>
          <a:ln w="12700">
            <a:noFill/>
            <a:round/>
            <a:headEnd/>
            <a:tailEnd/>
          </a:ln>
        </p:spPr>
        <p:txBody>
          <a:bodyPr wrap="none" anchor="ctr"/>
          <a:lstStyle/>
          <a:p>
            <a:endParaRPr lang="en-GB"/>
          </a:p>
        </p:txBody>
      </p:sp>
      <p:sp>
        <p:nvSpPr>
          <p:cNvPr id="16406" name="Oval 39"/>
          <p:cNvSpPr>
            <a:spLocks noChangeArrowheads="1"/>
          </p:cNvSpPr>
          <p:nvPr/>
        </p:nvSpPr>
        <p:spPr bwMode="auto">
          <a:xfrm>
            <a:off x="3098800" y="2413000"/>
            <a:ext cx="3403600" cy="2641600"/>
          </a:xfrm>
          <a:prstGeom prst="ellipse">
            <a:avLst/>
          </a:prstGeom>
          <a:noFill/>
          <a:ln w="101600">
            <a:solidFill>
              <a:srgbClr val="005F00"/>
            </a:solidFill>
            <a:round/>
            <a:headEnd/>
            <a:tailEnd/>
          </a:ln>
        </p:spPr>
        <p:txBody>
          <a:bodyPr wrap="none" anchor="ctr"/>
          <a:lstStyle/>
          <a:p>
            <a:endParaRPr lang="en-GB"/>
          </a:p>
        </p:txBody>
      </p:sp>
      <p:sp>
        <p:nvSpPr>
          <p:cNvPr id="16407" name="Oval 40"/>
          <p:cNvSpPr>
            <a:spLocks noChangeArrowheads="1"/>
          </p:cNvSpPr>
          <p:nvPr/>
        </p:nvSpPr>
        <p:spPr bwMode="auto">
          <a:xfrm>
            <a:off x="3022600" y="2489200"/>
            <a:ext cx="3403600" cy="2641600"/>
          </a:xfrm>
          <a:prstGeom prst="ellipse">
            <a:avLst/>
          </a:prstGeom>
          <a:noFill/>
          <a:ln w="101600">
            <a:solidFill>
              <a:srgbClr val="00AE00"/>
            </a:solidFill>
            <a:round/>
            <a:headEnd/>
            <a:tailEnd/>
          </a:ln>
        </p:spPr>
        <p:txBody>
          <a:bodyPr wrap="none" anchor="ctr"/>
          <a:lstStyle/>
          <a:p>
            <a:endParaRPr lang="en-GB"/>
          </a:p>
        </p:txBody>
      </p:sp>
      <p:sp>
        <p:nvSpPr>
          <p:cNvPr id="16408" name="Oval 41"/>
          <p:cNvSpPr>
            <a:spLocks noChangeArrowheads="1"/>
          </p:cNvSpPr>
          <p:nvPr/>
        </p:nvSpPr>
        <p:spPr bwMode="auto">
          <a:xfrm>
            <a:off x="2260600" y="2413000"/>
            <a:ext cx="3403600" cy="2641600"/>
          </a:xfrm>
          <a:prstGeom prst="ellipse">
            <a:avLst/>
          </a:prstGeom>
          <a:noFill/>
          <a:ln w="101600">
            <a:solidFill>
              <a:srgbClr val="0334BB"/>
            </a:solidFill>
            <a:round/>
            <a:headEnd/>
            <a:tailEnd/>
          </a:ln>
        </p:spPr>
        <p:txBody>
          <a:bodyPr wrap="none" anchor="ctr"/>
          <a:lstStyle/>
          <a:p>
            <a:endParaRPr lang="en-GB"/>
          </a:p>
        </p:txBody>
      </p:sp>
      <p:sp>
        <p:nvSpPr>
          <p:cNvPr id="16409" name="Oval 42"/>
          <p:cNvSpPr>
            <a:spLocks noChangeArrowheads="1"/>
          </p:cNvSpPr>
          <p:nvPr/>
        </p:nvSpPr>
        <p:spPr bwMode="auto">
          <a:xfrm>
            <a:off x="2641600" y="3251200"/>
            <a:ext cx="3403600" cy="2641600"/>
          </a:xfrm>
          <a:prstGeom prst="ellipse">
            <a:avLst/>
          </a:prstGeom>
          <a:noFill/>
          <a:ln w="101600">
            <a:solidFill>
              <a:schemeClr val="accent2"/>
            </a:solidFill>
            <a:round/>
            <a:headEnd/>
            <a:tailEnd/>
          </a:ln>
        </p:spPr>
        <p:txBody>
          <a:bodyPr wrap="none" anchor="ctr"/>
          <a:lstStyle/>
          <a:p>
            <a:endParaRPr lang="en-GB"/>
          </a:p>
        </p:txBody>
      </p:sp>
      <p:sp>
        <p:nvSpPr>
          <p:cNvPr id="16410" name="Rectangle 43"/>
          <p:cNvSpPr>
            <a:spLocks noChangeArrowheads="1"/>
          </p:cNvSpPr>
          <p:nvPr/>
        </p:nvSpPr>
        <p:spPr bwMode="auto">
          <a:xfrm>
            <a:off x="3338513" y="3657600"/>
            <a:ext cx="1779334" cy="643766"/>
          </a:xfrm>
          <a:prstGeom prst="rect">
            <a:avLst/>
          </a:prstGeom>
          <a:noFill/>
          <a:ln w="12700">
            <a:noFill/>
            <a:miter lim="800000"/>
            <a:headEnd/>
            <a:tailEnd/>
          </a:ln>
        </p:spPr>
        <p:txBody>
          <a:bodyPr wrap="none" lIns="90488" tIns="44450" rIns="90488" bIns="44450">
            <a:spAutoFit/>
          </a:bodyPr>
          <a:lstStyle/>
          <a:p>
            <a:r>
              <a:rPr lang="nl-NL" sz="3600" b="1" dirty="0" err="1">
                <a:latin typeface="Century Gothic" pitchFamily="34" charset="0"/>
              </a:rPr>
              <a:t>Quality</a:t>
            </a:r>
            <a:endParaRPr lang="nl-NL" sz="3600" b="1" dirty="0">
              <a:latin typeface="Century Gothic" pitchFamily="34" charset="0"/>
            </a:endParaRPr>
          </a:p>
        </p:txBody>
      </p:sp>
      <p:sp>
        <p:nvSpPr>
          <p:cNvPr id="16411" name="Text Box 46"/>
          <p:cNvSpPr txBox="1">
            <a:spLocks noChangeArrowheads="1"/>
          </p:cNvSpPr>
          <p:nvPr/>
        </p:nvSpPr>
        <p:spPr bwMode="auto">
          <a:xfrm>
            <a:off x="0" y="0"/>
            <a:ext cx="9144000" cy="336550"/>
          </a:xfrm>
          <a:prstGeom prst="rect">
            <a:avLst/>
          </a:prstGeom>
          <a:noFill/>
          <a:ln w="9525">
            <a:noFill/>
            <a:miter lim="800000"/>
            <a:headEnd/>
            <a:tailEnd/>
          </a:ln>
        </p:spPr>
        <p:txBody>
          <a:bodyPr>
            <a:spAutoFit/>
          </a:bodyPr>
          <a:lstStyle/>
          <a:p>
            <a:pPr>
              <a:spcBef>
                <a:spcPct val="50000"/>
              </a:spcBef>
            </a:pPr>
            <a:r>
              <a:rPr lang="nl-BE" sz="1600">
                <a:solidFill>
                  <a:schemeClr val="bg1"/>
                </a:solidFill>
              </a:rPr>
              <a:t>Quality concepts</a:t>
            </a:r>
          </a:p>
        </p:txBody>
      </p:sp>
    </p:spTree>
    <p:extLst>
      <p:ext uri="{BB962C8B-B14F-4D97-AF65-F5344CB8AC3E}">
        <p14:creationId xmlns:p14="http://schemas.microsoft.com/office/powerpoint/2010/main" val="398601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a:p>
        </p:txBody>
      </p:sp>
      <p:sp>
        <p:nvSpPr>
          <p:cNvPr id="3" name="Tijdelijke aanduiding voor inhoud 2"/>
          <p:cNvSpPr>
            <a:spLocks noGrp="1"/>
          </p:cNvSpPr>
          <p:nvPr>
            <p:ph idx="1"/>
          </p:nvPr>
        </p:nvSpPr>
        <p:spPr/>
        <p:txBody>
          <a:bodyPr>
            <a:normAutofit/>
          </a:bodyPr>
          <a:lstStyle/>
          <a:p>
            <a:r>
              <a:rPr lang="en-GB" dirty="0"/>
              <a:t>Some 2-dimensional </a:t>
            </a:r>
            <a:r>
              <a:rPr lang="en-GB" dirty="0" smtClean="0"/>
              <a:t>tables (matrix) </a:t>
            </a:r>
            <a:r>
              <a:rPr lang="en-GB" dirty="0"/>
              <a:t>illustrate the relations between the </a:t>
            </a:r>
            <a:r>
              <a:rPr lang="en-GB" dirty="0" smtClean="0"/>
              <a:t>learning outcomes </a:t>
            </a:r>
            <a:r>
              <a:rPr lang="en-GB" dirty="0"/>
              <a:t>and the presented </a:t>
            </a:r>
            <a:r>
              <a:rPr lang="en-GB" dirty="0" smtClean="0"/>
              <a:t>subjects (course units), </a:t>
            </a:r>
            <a:r>
              <a:rPr lang="en-GB" dirty="0"/>
              <a:t>the used didactical methods and the chosen means of evaluation. </a:t>
            </a:r>
            <a:endParaRPr lang="en-GB" dirty="0" smtClean="0"/>
          </a:p>
          <a:p>
            <a:r>
              <a:rPr lang="nl-BE" dirty="0" smtClean="0"/>
              <a:t>ECTS course unit files</a:t>
            </a:r>
          </a:p>
          <a:p>
            <a:pPr marL="0" indent="0">
              <a:buNone/>
            </a:pPr>
            <a:r>
              <a:rPr lang="en-GB" dirty="0"/>
              <a:t>http://ects200511.kahosl.be/</a:t>
            </a:r>
          </a:p>
          <a:p>
            <a:endParaRPr lang="en-GB" dirty="0"/>
          </a:p>
        </p:txBody>
      </p:sp>
    </p:spTree>
    <p:extLst>
      <p:ext uri="{BB962C8B-B14F-4D97-AF65-F5344CB8AC3E}">
        <p14:creationId xmlns:p14="http://schemas.microsoft.com/office/powerpoint/2010/main" val="3994761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Quality</a:t>
            </a:r>
            <a:r>
              <a:rPr lang="nl-BE" dirty="0" smtClean="0"/>
              <a:t> tempus projects</a:t>
            </a:r>
            <a:endParaRPr lang="en-GB" dirty="0"/>
          </a:p>
        </p:txBody>
      </p:sp>
      <p:sp>
        <p:nvSpPr>
          <p:cNvPr id="3" name="Tijdelijke aanduiding voor inhoud 2"/>
          <p:cNvSpPr>
            <a:spLocks noGrp="1"/>
          </p:cNvSpPr>
          <p:nvPr>
            <p:ph idx="1"/>
          </p:nvPr>
        </p:nvSpPr>
        <p:spPr/>
        <p:txBody>
          <a:bodyPr>
            <a:normAutofit/>
          </a:bodyPr>
          <a:lstStyle/>
          <a:p>
            <a:r>
              <a:rPr lang="nl-BE" dirty="0" smtClean="0"/>
              <a:t>ESABIH</a:t>
            </a:r>
          </a:p>
          <a:p>
            <a:pPr lvl="0"/>
            <a:r>
              <a:rPr lang="nl-BE" sz="2200" dirty="0">
                <a:hlinkClick r:id="rId2"/>
              </a:rPr>
              <a:t>http://</a:t>
            </a:r>
            <a:r>
              <a:rPr lang="nl-BE" sz="2200" dirty="0" smtClean="0">
                <a:hlinkClick r:id="rId2"/>
              </a:rPr>
              <a:t>www.esabih.sus.ba/en/about_esabih</a:t>
            </a:r>
            <a:endParaRPr lang="nl-BE" sz="2200" dirty="0"/>
          </a:p>
          <a:p>
            <a:r>
              <a:rPr lang="nl-BE" dirty="0" smtClean="0"/>
              <a:t>BIHTEK</a:t>
            </a:r>
          </a:p>
          <a:p>
            <a:r>
              <a:rPr lang="nl-BE" sz="2000" dirty="0"/>
              <a:t>http://projects.kahosl.be/BIHTEK/</a:t>
            </a:r>
          </a:p>
          <a:p>
            <a:r>
              <a:rPr lang="nl-BE" dirty="0" smtClean="0"/>
              <a:t>SHEQA</a:t>
            </a:r>
          </a:p>
          <a:p>
            <a:r>
              <a:rPr lang="nl-BE" sz="2000" dirty="0"/>
              <a:t>http://www.sheqabih.eu/</a:t>
            </a:r>
          </a:p>
          <a:p>
            <a:r>
              <a:rPr lang="nl-BE" dirty="0" smtClean="0"/>
              <a:t>ECBAC</a:t>
            </a:r>
          </a:p>
          <a:p>
            <a:r>
              <a:rPr lang="en-GB" sz="2000" dirty="0"/>
              <a:t>http://ecbac-tempus.com/</a:t>
            </a:r>
          </a:p>
        </p:txBody>
      </p:sp>
    </p:spTree>
    <p:extLst>
      <p:ext uri="{BB962C8B-B14F-4D97-AF65-F5344CB8AC3E}">
        <p14:creationId xmlns:p14="http://schemas.microsoft.com/office/powerpoint/2010/main" val="3201764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dirty="0"/>
          </a:p>
        </p:txBody>
      </p:sp>
      <p:sp>
        <p:nvSpPr>
          <p:cNvPr id="3" name="Tijdelijke aanduiding voor inhoud 2"/>
          <p:cNvSpPr>
            <a:spLocks noGrp="1"/>
          </p:cNvSpPr>
          <p:nvPr>
            <p:ph idx="1"/>
          </p:nvPr>
        </p:nvSpPr>
        <p:spPr/>
        <p:txBody>
          <a:bodyPr/>
          <a:lstStyle/>
          <a:p>
            <a:pPr marL="0" indent="0" algn="ctr">
              <a:buNone/>
            </a:pPr>
            <a:endParaRPr lang="en-GB" sz="7200" dirty="0" smtClean="0">
              <a:solidFill>
                <a:srgbClr val="1F497D"/>
              </a:solidFill>
              <a:latin typeface="Verdana" pitchFamily="34" charset="0"/>
              <a:ea typeface="Verdana" pitchFamily="34" charset="0"/>
              <a:cs typeface="Verdana" pitchFamily="34" charset="0"/>
            </a:endParaRPr>
          </a:p>
          <a:p>
            <a:pPr marL="0" indent="0" algn="ctr">
              <a:buNone/>
            </a:pPr>
            <a:r>
              <a:rPr lang="en-GB" sz="7200" dirty="0" smtClean="0">
                <a:solidFill>
                  <a:srgbClr val="1F497D"/>
                </a:solidFill>
                <a:latin typeface="Verdana" pitchFamily="34" charset="0"/>
                <a:ea typeface="Verdana" pitchFamily="34" charset="0"/>
                <a:cs typeface="Verdana" pitchFamily="34" charset="0"/>
              </a:rPr>
              <a:t>Competence </a:t>
            </a:r>
            <a:r>
              <a:rPr lang="en-GB" sz="7200" dirty="0">
                <a:solidFill>
                  <a:srgbClr val="1F497D"/>
                </a:solidFill>
                <a:latin typeface="Verdana" pitchFamily="34" charset="0"/>
                <a:ea typeface="Verdana" pitchFamily="34" charset="0"/>
                <a:cs typeface="Verdana" pitchFamily="34" charset="0"/>
              </a:rPr>
              <a:t>based learning</a:t>
            </a:r>
            <a:endParaRPr lang="en-GB" sz="7200" dirty="0">
              <a:solidFill>
                <a:srgbClr val="1F497D">
                  <a:lumMod val="75000"/>
                </a:srgbClr>
              </a:solidFill>
              <a:latin typeface="Verdana" pitchFamily="34" charset="0"/>
              <a:ea typeface="Verdana" pitchFamily="34" charset="0"/>
              <a:cs typeface="Verdana" pitchFamily="34" charset="0"/>
            </a:endParaRPr>
          </a:p>
          <a:p>
            <a:pPr algn="ctr"/>
            <a:endParaRPr lang="nl-BE" sz="7200" dirty="0"/>
          </a:p>
        </p:txBody>
      </p:sp>
    </p:spTree>
    <p:extLst>
      <p:ext uri="{BB962C8B-B14F-4D97-AF65-F5344CB8AC3E}">
        <p14:creationId xmlns:p14="http://schemas.microsoft.com/office/powerpoint/2010/main" val="366501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76672"/>
            <a:ext cx="8350382" cy="60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75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endParaRPr lang="nl-NL" sz="1800" b="1" dirty="0">
              <a:solidFill>
                <a:srgbClr val="99FF33"/>
              </a:solidFill>
            </a:endParaRPr>
          </a:p>
        </p:txBody>
      </p:sp>
      <p:sp>
        <p:nvSpPr>
          <p:cNvPr id="5" name="Rechthoek 4"/>
          <p:cNvSpPr/>
          <p:nvPr/>
        </p:nvSpPr>
        <p:spPr>
          <a:xfrm>
            <a:off x="179512" y="1124745"/>
            <a:ext cx="6678488" cy="4247317"/>
          </a:xfrm>
          <a:prstGeom prst="rect">
            <a:avLst/>
          </a:prstGeom>
        </p:spPr>
        <p:txBody>
          <a:bodyPr wrap="square">
            <a:spAutoFit/>
          </a:bodyPr>
          <a:lstStyle/>
          <a:p>
            <a:r>
              <a:rPr lang="en-US" dirty="0" smtClean="0"/>
              <a:t>Leonardo Da Vinci project</a:t>
            </a:r>
          </a:p>
          <a:p>
            <a:endParaRPr lang="en-US" dirty="0" smtClean="0"/>
          </a:p>
          <a:p>
            <a:r>
              <a:rPr lang="en-GB" dirty="0" smtClean="0"/>
              <a:t>1 University-Enterprise </a:t>
            </a:r>
            <a:r>
              <a:rPr lang="en-GB" dirty="0"/>
              <a:t>Partnership for Total Quality Management</a:t>
            </a:r>
            <a:endParaRPr lang="en-US" dirty="0" smtClean="0"/>
          </a:p>
          <a:p>
            <a:r>
              <a:rPr lang="en-US" dirty="0"/>
              <a:t>http://ad.kahosl.be/ict/project/tqm/</a:t>
            </a:r>
          </a:p>
          <a:p>
            <a:endParaRPr lang="en-US" dirty="0" smtClean="0"/>
          </a:p>
          <a:p>
            <a:r>
              <a:rPr lang="en-US" dirty="0" smtClean="0"/>
              <a:t>2 COMPETENCE ASSESSMENT TOOLS</a:t>
            </a:r>
            <a:endParaRPr lang="en-US" dirty="0"/>
          </a:p>
          <a:p>
            <a:r>
              <a:rPr lang="en-US" dirty="0"/>
              <a:t>http://ad.kahosl.be/ict/project/competence/index.asp</a:t>
            </a:r>
          </a:p>
          <a:p>
            <a:endParaRPr lang="en-US" dirty="0" smtClean="0"/>
          </a:p>
          <a:p>
            <a:r>
              <a:rPr lang="en-GB" dirty="0" smtClean="0"/>
              <a:t>3 EUROPEAN </a:t>
            </a:r>
            <a:r>
              <a:rPr lang="en-GB" dirty="0"/>
              <a:t>QUALITY PROCEDURE MANUAL FOR IMPROVING COMPETENCE BASED VOCATIONAL EDUCATION AND TRAINING</a:t>
            </a:r>
            <a:endParaRPr lang="en-US" dirty="0"/>
          </a:p>
          <a:p>
            <a:r>
              <a:rPr lang="en-US" dirty="0" smtClean="0">
                <a:hlinkClick r:id="rId3"/>
              </a:rPr>
              <a:t>http</a:t>
            </a:r>
            <a:r>
              <a:rPr lang="en-US" dirty="0">
                <a:hlinkClick r:id="rId3"/>
              </a:rPr>
              <a:t>://</a:t>
            </a:r>
            <a:r>
              <a:rPr lang="en-US" dirty="0" smtClean="0">
                <a:hlinkClick r:id="rId3"/>
              </a:rPr>
              <a:t>projects.kahosl.be/qpm/index.html</a:t>
            </a:r>
            <a:endParaRPr lang="en-US" dirty="0" smtClean="0"/>
          </a:p>
          <a:p>
            <a:endParaRPr lang="en-US" dirty="0" smtClean="0"/>
          </a:p>
          <a:p>
            <a:r>
              <a:rPr lang="en-US" dirty="0" smtClean="0"/>
              <a:t> 4 TEACH, LEARN &amp; Quality</a:t>
            </a:r>
          </a:p>
          <a:p>
            <a:r>
              <a:rPr lang="en-US" dirty="0"/>
              <a:t>http://www.tlqproject.eu/</a:t>
            </a:r>
            <a:endParaRPr lang="en-US" dirty="0" smtClean="0"/>
          </a:p>
          <a:p>
            <a:r>
              <a:rPr lang="en-US" dirty="0"/>
              <a:t>http://www.tlqproject.eu/en/pdf/TLQ-BOOK-1-QUALITY.pdf</a:t>
            </a:r>
            <a:endParaRPr lang="en-US" dirty="0" smtClean="0"/>
          </a:p>
        </p:txBody>
      </p:sp>
    </p:spTree>
    <p:extLst>
      <p:ext uri="{BB962C8B-B14F-4D97-AF65-F5344CB8AC3E}">
        <p14:creationId xmlns:p14="http://schemas.microsoft.com/office/powerpoint/2010/main" val="2373188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endParaRPr lang="nl-NL" sz="1800" b="1" dirty="0">
              <a:solidFill>
                <a:srgbClr val="99FF33"/>
              </a:solidFill>
            </a:endParaRPr>
          </a:p>
        </p:txBody>
      </p:sp>
      <p:sp>
        <p:nvSpPr>
          <p:cNvPr id="5" name="Rechthoek 4"/>
          <p:cNvSpPr/>
          <p:nvPr/>
        </p:nvSpPr>
        <p:spPr>
          <a:xfrm>
            <a:off x="179512" y="1124745"/>
            <a:ext cx="6678488" cy="4278094"/>
          </a:xfrm>
          <a:prstGeom prst="rect">
            <a:avLst/>
          </a:prstGeom>
        </p:spPr>
        <p:txBody>
          <a:bodyPr wrap="square">
            <a:spAutoFit/>
          </a:bodyPr>
          <a:lstStyle/>
          <a:p>
            <a:r>
              <a:rPr lang="en-US" sz="3200" dirty="0" smtClean="0"/>
              <a:t>Tempus</a:t>
            </a:r>
          </a:p>
          <a:p>
            <a:endParaRPr lang="en-US" sz="3200" dirty="0" smtClean="0"/>
          </a:p>
          <a:p>
            <a:r>
              <a:rPr lang="en-US" sz="3200" dirty="0" smtClean="0"/>
              <a:t>COMPETENCE</a:t>
            </a:r>
          </a:p>
          <a:p>
            <a:r>
              <a:rPr lang="en-US" sz="3200" dirty="0" smtClean="0">
                <a:hlinkClick r:id="rId3"/>
              </a:rPr>
              <a:t>http</a:t>
            </a:r>
            <a:r>
              <a:rPr lang="en-US" sz="3200" dirty="0">
                <a:hlinkClick r:id="rId3"/>
              </a:rPr>
              <a:t>://www.link-competences.org</a:t>
            </a:r>
            <a:r>
              <a:rPr lang="en-US" sz="3200" dirty="0" smtClean="0">
                <a:hlinkClick r:id="rId3"/>
              </a:rPr>
              <a:t>/</a:t>
            </a:r>
            <a:endParaRPr lang="en-US" sz="3200" dirty="0" smtClean="0"/>
          </a:p>
          <a:p>
            <a:endParaRPr lang="en-US" sz="2400" dirty="0" smtClean="0"/>
          </a:p>
          <a:p>
            <a:r>
              <a:rPr lang="en-US" sz="2400" dirty="0" smtClean="0"/>
              <a:t>http</a:t>
            </a:r>
            <a:r>
              <a:rPr lang="en-US" sz="2400" dirty="0"/>
              <a:t>://</a:t>
            </a:r>
            <a:r>
              <a:rPr lang="en-US" sz="2400" dirty="0" smtClean="0"/>
              <a:t>www.link-competences.org/downloads/Declaration.pdf</a:t>
            </a:r>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97153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80000"/>
            <a:ext cx="8334000" cy="4617152"/>
          </a:xfrm>
          <a:solidFill>
            <a:schemeClr val="accent2"/>
          </a:solidFill>
        </p:spPr>
        <p:txBody>
          <a:bodyPr>
            <a:normAutofit/>
          </a:bodyPr>
          <a:lstStyle/>
          <a:p>
            <a:r>
              <a:rPr lang="nl-BE" dirty="0" smtClean="0"/>
              <a:t>  START NOT 25TH MONTH    BUT</a:t>
            </a:r>
            <a:br>
              <a:rPr lang="nl-BE" dirty="0" smtClean="0"/>
            </a:br>
            <a:r>
              <a:rPr lang="nl-BE" dirty="0"/>
              <a:t/>
            </a:r>
            <a:br>
              <a:rPr lang="nl-BE" dirty="0"/>
            </a:br>
            <a:r>
              <a:rPr lang="nl-BE" dirty="0" smtClean="0"/>
              <a:t>					</a:t>
            </a:r>
            <a:r>
              <a:rPr lang="nl-BE" sz="7200" dirty="0" err="1" smtClean="0"/>
              <a:t>asap</a:t>
            </a:r>
            <a:r>
              <a:rPr lang="nl-BE" dirty="0" smtClean="0"/>
              <a:t/>
            </a:r>
            <a:br>
              <a:rPr lang="nl-BE" dirty="0" smtClean="0"/>
            </a:br>
            <a:endParaRPr lang="nl-BE" dirty="0"/>
          </a:p>
        </p:txBody>
      </p:sp>
    </p:spTree>
    <p:extLst>
      <p:ext uri="{BB962C8B-B14F-4D97-AF65-F5344CB8AC3E}">
        <p14:creationId xmlns:p14="http://schemas.microsoft.com/office/powerpoint/2010/main" val="3288110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r>
              <a:rPr lang="nl-BE" dirty="0" smtClean="0"/>
              <a:t>WP5  </a:t>
            </a:r>
            <a:r>
              <a:rPr lang="nl-BE" dirty="0" err="1" smtClean="0"/>
              <a:t>Quality</a:t>
            </a:r>
            <a:r>
              <a:rPr lang="nl-BE" dirty="0" smtClean="0"/>
              <a:t> assessment procedures in new programs</a:t>
            </a:r>
          </a:p>
          <a:p>
            <a:pPr marL="0" indent="0">
              <a:buNone/>
            </a:pPr>
            <a:endParaRPr lang="nl-BE" dirty="0" smtClean="0"/>
          </a:p>
          <a:p>
            <a:pPr marL="0" indent="0">
              <a:buNone/>
            </a:pPr>
            <a:r>
              <a:rPr lang="nl-BE" dirty="0"/>
              <a:t> </a:t>
            </a:r>
            <a:r>
              <a:rPr lang="nl-BE" dirty="0" smtClean="0"/>
              <a:t>Lead Partner: University of Zenica</a:t>
            </a:r>
          </a:p>
          <a:p>
            <a:pPr marL="0" indent="0">
              <a:buNone/>
            </a:pPr>
            <a:endParaRPr lang="nl-BE" dirty="0" smtClean="0"/>
          </a:p>
          <a:p>
            <a:pPr marL="0" indent="0">
              <a:buNone/>
            </a:pPr>
            <a:r>
              <a:rPr lang="nl-BE" dirty="0" smtClean="0"/>
              <a:t>1 </a:t>
            </a:r>
            <a:r>
              <a:rPr lang="nl-BE" dirty="0" err="1" smtClean="0"/>
              <a:t>Self</a:t>
            </a:r>
            <a:r>
              <a:rPr lang="nl-BE" dirty="0" smtClean="0"/>
              <a:t> </a:t>
            </a:r>
            <a:r>
              <a:rPr lang="nl-BE" dirty="0" err="1" smtClean="0"/>
              <a:t>assessment</a:t>
            </a:r>
            <a:r>
              <a:rPr lang="nl-BE" dirty="0" smtClean="0"/>
              <a:t> procedures </a:t>
            </a:r>
            <a:r>
              <a:rPr lang="nl-BE" dirty="0" err="1" smtClean="0"/>
              <a:t>developed</a:t>
            </a:r>
            <a:endParaRPr lang="nl-BE" dirty="0" smtClean="0"/>
          </a:p>
          <a:p>
            <a:pPr marL="0" indent="0">
              <a:buNone/>
            </a:pPr>
            <a:r>
              <a:rPr lang="nl-BE" dirty="0" smtClean="0"/>
              <a:t>2 </a:t>
            </a:r>
            <a:r>
              <a:rPr lang="nl-BE" dirty="0" err="1" smtClean="0"/>
              <a:t>External</a:t>
            </a:r>
            <a:r>
              <a:rPr lang="nl-BE" dirty="0" smtClean="0"/>
              <a:t> assessment procedures </a:t>
            </a:r>
            <a:r>
              <a:rPr lang="nl-BE" dirty="0" err="1" smtClean="0"/>
              <a:t>developed</a:t>
            </a:r>
            <a:endParaRPr lang="nl-BE" dirty="0" smtClean="0"/>
          </a:p>
          <a:p>
            <a:pPr marL="0" indent="0">
              <a:buNone/>
            </a:pPr>
            <a:r>
              <a:rPr lang="nl-BE" dirty="0" smtClean="0"/>
              <a:t>3 </a:t>
            </a:r>
            <a:r>
              <a:rPr lang="nl-BE" dirty="0" err="1" smtClean="0"/>
              <a:t>Accredtation</a:t>
            </a:r>
            <a:r>
              <a:rPr lang="nl-BE" dirty="0" smtClean="0"/>
              <a:t> protocol </a:t>
            </a:r>
            <a:r>
              <a:rPr lang="nl-BE" dirty="0" err="1" smtClean="0"/>
              <a:t>established</a:t>
            </a:r>
            <a:endParaRPr lang="nl-BE" dirty="0" smtClean="0"/>
          </a:p>
          <a:p>
            <a:pPr marL="0" indent="0">
              <a:buNone/>
            </a:pPr>
            <a:endParaRPr lang="nl-BE" dirty="0"/>
          </a:p>
          <a:p>
            <a:pPr marL="0" indent="0">
              <a:buNone/>
            </a:pPr>
            <a:r>
              <a:rPr lang="nl-BE" dirty="0" smtClean="0"/>
              <a:t>SER; site </a:t>
            </a:r>
            <a:r>
              <a:rPr lang="nl-BE" dirty="0" err="1" smtClean="0"/>
              <a:t>visits</a:t>
            </a:r>
            <a:r>
              <a:rPr lang="nl-BE" dirty="0" smtClean="0"/>
              <a:t> </a:t>
            </a:r>
            <a:r>
              <a:rPr lang="nl-BE" dirty="0" err="1" smtClean="0"/>
              <a:t>and</a:t>
            </a:r>
            <a:r>
              <a:rPr lang="nl-BE" dirty="0" smtClean="0"/>
              <a:t> </a:t>
            </a:r>
            <a:r>
              <a:rPr lang="nl-BE" dirty="0" err="1" smtClean="0"/>
              <a:t>accreditation</a:t>
            </a:r>
            <a:r>
              <a:rPr lang="nl-BE" dirty="0" smtClean="0"/>
              <a:t> procedures</a:t>
            </a:r>
          </a:p>
          <a:p>
            <a:pPr marL="0" indent="0">
              <a:buNone/>
            </a:pPr>
            <a:endParaRPr lang="nl-BE" dirty="0"/>
          </a:p>
        </p:txBody>
      </p:sp>
    </p:spTree>
    <p:extLst>
      <p:ext uri="{BB962C8B-B14F-4D97-AF65-F5344CB8AC3E}">
        <p14:creationId xmlns:p14="http://schemas.microsoft.com/office/powerpoint/2010/main" val="2898693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lstStyle/>
          <a:p>
            <a:pPr marL="0" indent="0">
              <a:buNone/>
            </a:pPr>
            <a:r>
              <a:rPr lang="nl-BE" dirty="0" smtClean="0"/>
              <a:t>WP8  </a:t>
            </a:r>
            <a:r>
              <a:rPr lang="nl-BE" dirty="0" err="1" smtClean="0"/>
              <a:t>Quality</a:t>
            </a:r>
            <a:r>
              <a:rPr lang="nl-BE" dirty="0" smtClean="0"/>
              <a:t> </a:t>
            </a:r>
            <a:r>
              <a:rPr lang="nl-BE" strike="sngStrike" dirty="0" smtClean="0"/>
              <a:t>CONTROL</a:t>
            </a:r>
            <a:r>
              <a:rPr lang="nl-BE" dirty="0" smtClean="0"/>
              <a:t> </a:t>
            </a:r>
            <a:r>
              <a:rPr lang="nl-BE" dirty="0" err="1" smtClean="0"/>
              <a:t>assurance</a:t>
            </a:r>
            <a:r>
              <a:rPr lang="nl-BE" dirty="0" smtClean="0"/>
              <a:t> of the project</a:t>
            </a:r>
          </a:p>
          <a:p>
            <a:pPr marL="0" indent="0">
              <a:buNone/>
            </a:pPr>
            <a:endParaRPr lang="nl-BE" dirty="0" smtClean="0"/>
          </a:p>
          <a:p>
            <a:pPr marL="0" indent="0">
              <a:buNone/>
            </a:pPr>
            <a:r>
              <a:rPr lang="nl-BE" dirty="0"/>
              <a:t> </a:t>
            </a:r>
            <a:r>
              <a:rPr lang="nl-BE" dirty="0" smtClean="0"/>
              <a:t>Lead Partner: Fan S </a:t>
            </a:r>
            <a:r>
              <a:rPr lang="nl-BE" dirty="0" err="1" smtClean="0"/>
              <a:t>Noli</a:t>
            </a:r>
            <a:r>
              <a:rPr lang="nl-BE" dirty="0" smtClean="0"/>
              <a:t> </a:t>
            </a:r>
            <a:r>
              <a:rPr lang="nl-BE" dirty="0" err="1" smtClean="0"/>
              <a:t>university</a:t>
            </a:r>
            <a:endParaRPr lang="nl-BE" dirty="0" smtClean="0"/>
          </a:p>
          <a:p>
            <a:pPr marL="0" indent="0">
              <a:buNone/>
            </a:pPr>
            <a:endParaRPr lang="nl-BE" dirty="0" smtClean="0"/>
          </a:p>
          <a:p>
            <a:pPr marL="0" indent="0">
              <a:buNone/>
            </a:pPr>
            <a:r>
              <a:rPr lang="nl-BE" dirty="0" smtClean="0"/>
              <a:t>1 </a:t>
            </a:r>
            <a:r>
              <a:rPr lang="nl-BE" dirty="0" err="1" smtClean="0"/>
              <a:t>Internal</a:t>
            </a:r>
            <a:r>
              <a:rPr lang="nl-BE" dirty="0" smtClean="0"/>
              <a:t> </a:t>
            </a:r>
            <a:r>
              <a:rPr lang="nl-BE" dirty="0" err="1" smtClean="0"/>
              <a:t>quality</a:t>
            </a:r>
            <a:r>
              <a:rPr lang="nl-BE" dirty="0" smtClean="0"/>
              <a:t> control protocol</a:t>
            </a:r>
          </a:p>
          <a:p>
            <a:pPr marL="0" indent="0">
              <a:buNone/>
            </a:pPr>
            <a:r>
              <a:rPr lang="nl-BE" dirty="0" smtClean="0"/>
              <a:t>2 </a:t>
            </a:r>
            <a:r>
              <a:rPr lang="nl-BE" dirty="0" err="1" smtClean="0"/>
              <a:t>Annual</a:t>
            </a:r>
            <a:r>
              <a:rPr lang="nl-BE" dirty="0" smtClean="0"/>
              <a:t> </a:t>
            </a:r>
            <a:r>
              <a:rPr lang="nl-BE" dirty="0" err="1" smtClean="0"/>
              <a:t>quality</a:t>
            </a:r>
            <a:r>
              <a:rPr lang="nl-BE" dirty="0" smtClean="0"/>
              <a:t> expert control</a:t>
            </a:r>
          </a:p>
          <a:p>
            <a:pPr marL="0" indent="0">
              <a:buNone/>
            </a:pPr>
            <a:endParaRPr lang="nl-BE" dirty="0"/>
          </a:p>
        </p:txBody>
      </p:sp>
    </p:spTree>
    <p:extLst>
      <p:ext uri="{BB962C8B-B14F-4D97-AF65-F5344CB8AC3E}">
        <p14:creationId xmlns:p14="http://schemas.microsoft.com/office/powerpoint/2010/main" val="2342392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nl-BE" smtClean="0"/>
              <a:t>Quality Plan</a:t>
            </a:r>
            <a:endParaRPr lang="nl-NL" smtClean="0"/>
          </a:p>
        </p:txBody>
      </p:sp>
      <p:sp>
        <p:nvSpPr>
          <p:cNvPr id="8195" name="Rectangle 3"/>
          <p:cNvSpPr>
            <a:spLocks noGrp="1" noChangeArrowheads="1"/>
          </p:cNvSpPr>
          <p:nvPr>
            <p:ph idx="1"/>
          </p:nvPr>
        </p:nvSpPr>
        <p:spPr bwMode="auto">
          <a:xfrm>
            <a:off x="457200" y="1268413"/>
            <a:ext cx="8229600" cy="4857750"/>
          </a:xfrm>
        </p:spPr>
        <p:txBody>
          <a:bodyPr wrap="square" numCol="1" anchor="t" anchorCtr="0" compatLnSpc="1">
            <a:prstTxWarp prst="textNoShape">
              <a:avLst/>
            </a:prstTxWarp>
          </a:bodyPr>
          <a:lstStyle/>
          <a:p>
            <a:pPr eaLnBrk="1" hangingPunct="1">
              <a:buFontTx/>
              <a:buNone/>
            </a:pPr>
            <a:r>
              <a:rPr lang="nl-BE" dirty="0" smtClean="0">
                <a:solidFill>
                  <a:srgbClr val="A50021"/>
                </a:solidFill>
              </a:rPr>
              <a:t>A </a:t>
            </a:r>
            <a:r>
              <a:rPr lang="nl-BE" dirty="0" err="1" smtClean="0">
                <a:solidFill>
                  <a:srgbClr val="A50021"/>
                </a:solidFill>
              </a:rPr>
              <a:t>Internal</a:t>
            </a:r>
            <a:r>
              <a:rPr lang="nl-BE" dirty="0" smtClean="0">
                <a:solidFill>
                  <a:srgbClr val="A50021"/>
                </a:solidFill>
              </a:rPr>
              <a:t> </a:t>
            </a:r>
            <a:r>
              <a:rPr lang="nl-BE" dirty="0" err="1" smtClean="0">
                <a:solidFill>
                  <a:srgbClr val="A50021"/>
                </a:solidFill>
              </a:rPr>
              <a:t>Quality</a:t>
            </a:r>
            <a:r>
              <a:rPr lang="nl-BE" dirty="0" smtClean="0">
                <a:solidFill>
                  <a:srgbClr val="A50021"/>
                </a:solidFill>
              </a:rPr>
              <a:t> </a:t>
            </a:r>
            <a:r>
              <a:rPr lang="nl-BE" dirty="0" err="1" smtClean="0">
                <a:solidFill>
                  <a:srgbClr val="A50021"/>
                </a:solidFill>
              </a:rPr>
              <a:t>coordinators</a:t>
            </a:r>
            <a:endParaRPr lang="nl-BE" dirty="0" smtClean="0">
              <a:solidFill>
                <a:srgbClr val="A50021"/>
              </a:solidFill>
            </a:endParaRPr>
          </a:p>
          <a:p>
            <a:pPr eaLnBrk="1" hangingPunct="1">
              <a:buFontTx/>
              <a:buNone/>
            </a:pPr>
            <a:r>
              <a:rPr lang="en-US" sz="2000" dirty="0" smtClean="0"/>
              <a:t>………… ?</a:t>
            </a:r>
          </a:p>
          <a:p>
            <a:pPr eaLnBrk="1" hangingPunct="1">
              <a:buFontTx/>
              <a:buNone/>
            </a:pPr>
            <a:r>
              <a:rPr lang="en-US" sz="2000" dirty="0" smtClean="0"/>
              <a:t> + Andre </a:t>
            </a:r>
            <a:r>
              <a:rPr lang="en-US" sz="2000" dirty="0" err="1" smtClean="0"/>
              <a:t>Govaert</a:t>
            </a:r>
            <a:r>
              <a:rPr lang="en-US" sz="2000" dirty="0" smtClean="0"/>
              <a:t> ?</a:t>
            </a:r>
          </a:p>
          <a:p>
            <a:pPr eaLnBrk="1" hangingPunct="1">
              <a:buFontTx/>
              <a:buNone/>
            </a:pPr>
            <a:r>
              <a:rPr lang="en-US" sz="2000" dirty="0" smtClean="0"/>
              <a:t>Former quality coordinator </a:t>
            </a:r>
            <a:r>
              <a:rPr lang="en-US" sz="2000" dirty="0" err="1" smtClean="0"/>
              <a:t>KaHoSl</a:t>
            </a:r>
            <a:r>
              <a:rPr lang="en-US" sz="2000" dirty="0" smtClean="0"/>
              <a:t> </a:t>
            </a:r>
          </a:p>
          <a:p>
            <a:pPr eaLnBrk="1" hangingPunct="1">
              <a:buFontTx/>
              <a:buNone/>
            </a:pPr>
            <a:r>
              <a:rPr lang="en-US" dirty="0" smtClean="0">
                <a:solidFill>
                  <a:srgbClr val="C00000"/>
                </a:solidFill>
              </a:rPr>
              <a:t>B Quality plan</a:t>
            </a:r>
          </a:p>
          <a:p>
            <a:pPr>
              <a:buNone/>
            </a:pPr>
            <a:r>
              <a:rPr lang="en-US" sz="2000" dirty="0" smtClean="0"/>
              <a:t>1 Follow up milestones</a:t>
            </a:r>
            <a:r>
              <a:rPr lang="en-US" sz="2000" dirty="0"/>
              <a:t>, indicators and deliverables for all </a:t>
            </a:r>
            <a:r>
              <a:rPr lang="en-US" sz="2000" dirty="0" err="1"/>
              <a:t>workpackages</a:t>
            </a:r>
            <a:endParaRPr lang="en-US" sz="2000" dirty="0"/>
          </a:p>
          <a:p>
            <a:pPr eaLnBrk="1" hangingPunct="1">
              <a:buFontTx/>
              <a:buNone/>
            </a:pPr>
            <a:r>
              <a:rPr lang="en-US" sz="2000" dirty="0" smtClean="0"/>
              <a:t> (each meeting, on the website, …)</a:t>
            </a:r>
          </a:p>
          <a:p>
            <a:pPr eaLnBrk="1" hangingPunct="1">
              <a:buFontTx/>
              <a:buNone/>
            </a:pPr>
            <a:r>
              <a:rPr lang="en-US" sz="2000" dirty="0" smtClean="0"/>
              <a:t>2 Follow up questionnaires, </a:t>
            </a:r>
            <a:r>
              <a:rPr lang="en-US" sz="2000" dirty="0" err="1" smtClean="0"/>
              <a:t>montoring</a:t>
            </a:r>
            <a:r>
              <a:rPr lang="en-US" sz="2000" dirty="0" smtClean="0"/>
              <a:t> visits (tempus office), reports EC,..</a:t>
            </a:r>
            <a:endParaRPr lang="en-US" sz="2000" dirty="0" smtClean="0">
              <a:solidFill>
                <a:srgbClr val="A50021"/>
              </a:solidFill>
            </a:endParaRPr>
          </a:p>
          <a:p>
            <a:pPr eaLnBrk="1" hangingPunct="1">
              <a:buFontTx/>
              <a:buNone/>
            </a:pPr>
            <a:r>
              <a:rPr lang="en-US" sz="2000" dirty="0" smtClean="0"/>
              <a:t>3 Quality assessment of the meetings, activities (trainings), reports, ..</a:t>
            </a:r>
          </a:p>
          <a:p>
            <a:pPr eaLnBrk="1" hangingPunct="1">
              <a:buFontTx/>
              <a:buNone/>
            </a:pPr>
            <a:r>
              <a:rPr lang="en-US" sz="2000" dirty="0" smtClean="0"/>
              <a:t>4 Visits to all universities, ministries, … each year (preparation)</a:t>
            </a:r>
          </a:p>
          <a:p>
            <a:pPr eaLnBrk="1" hangingPunct="1">
              <a:buFontTx/>
              <a:buNone/>
            </a:pPr>
            <a:endParaRPr lang="en-US" sz="2000" dirty="0" smtClean="0"/>
          </a:p>
          <a:p>
            <a:pPr eaLnBrk="1" hangingPunct="1">
              <a:buFontTx/>
              <a:buNone/>
            </a:pPr>
            <a:endParaRPr lang="en-US" sz="2000" dirty="0" smtClean="0"/>
          </a:p>
        </p:txBody>
      </p:sp>
      <p:sp>
        <p:nvSpPr>
          <p:cNvPr id="8196" name="Tijdelijke aanduiding voor datum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nl-BE" smtClean="0">
                <a:solidFill>
                  <a:srgbClr val="747678"/>
                </a:solidFill>
                <a:latin typeface="Verdana" pitchFamily="34" charset="0"/>
              </a:rPr>
              <a:t>09/11:2011</a:t>
            </a:r>
            <a:endParaRPr lang="en-GB" smtClean="0">
              <a:solidFill>
                <a:srgbClr val="747678"/>
              </a:solidFill>
              <a:latin typeface="Verdana" pitchFamily="34" charset="0"/>
            </a:endParaRPr>
          </a:p>
        </p:txBody>
      </p:sp>
      <p:sp>
        <p:nvSpPr>
          <p:cNvPr id="7170" name="Tijdelijke aanduiding voor voettekst 3"/>
          <p:cNvSpPr>
            <a:spLocks noGrp="1"/>
          </p:cNvSpPr>
          <p:nvPr>
            <p:ph type="ftr" sz="quarter" idx="11"/>
          </p:nvPr>
        </p:nvSpPr>
        <p:spPr/>
        <p:txBody>
          <a:bodyPr/>
          <a:lstStyle/>
          <a:p>
            <a:pPr>
              <a:defRPr/>
            </a:pPr>
            <a:r>
              <a:rPr lang="en-GB"/>
              <a:t>meeting NIS</a:t>
            </a:r>
          </a:p>
        </p:txBody>
      </p:sp>
      <p:sp>
        <p:nvSpPr>
          <p:cNvPr id="8198"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E9CCA5-B91B-4201-8D25-F68830D718A3}" type="slidenum">
              <a:rPr lang="en-GB" smtClean="0">
                <a:solidFill>
                  <a:srgbClr val="747678"/>
                </a:solidFill>
                <a:latin typeface="Verdana" pitchFamily="34" charset="0"/>
              </a:rPr>
              <a:pPr eaLnBrk="1" hangingPunct="1"/>
              <a:t>21</a:t>
            </a:fld>
            <a:endParaRPr lang="en-GB" smtClean="0">
              <a:solidFill>
                <a:srgbClr val="747678"/>
              </a:solidFill>
              <a:latin typeface="Verdana" pitchFamily="34" charset="0"/>
            </a:endParaRPr>
          </a:p>
        </p:txBody>
      </p:sp>
    </p:spTree>
    <p:extLst>
      <p:ext uri="{BB962C8B-B14F-4D97-AF65-F5344CB8AC3E}">
        <p14:creationId xmlns:p14="http://schemas.microsoft.com/office/powerpoint/2010/main" val="2632819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80000"/>
            <a:ext cx="8334000" cy="4617152"/>
          </a:xfrm>
          <a:solidFill>
            <a:schemeClr val="accent2"/>
          </a:solidFill>
        </p:spPr>
        <p:txBody>
          <a:bodyPr>
            <a:normAutofit/>
          </a:bodyPr>
          <a:lstStyle/>
          <a:p>
            <a:r>
              <a:rPr lang="nl-BE" dirty="0" smtClean="0"/>
              <a:t>  START NOT 11TH MONTH    BUT</a:t>
            </a:r>
            <a:br>
              <a:rPr lang="nl-BE" dirty="0" smtClean="0"/>
            </a:br>
            <a:r>
              <a:rPr lang="nl-BE" dirty="0"/>
              <a:t/>
            </a:r>
            <a:br>
              <a:rPr lang="nl-BE" dirty="0"/>
            </a:br>
            <a:r>
              <a:rPr lang="nl-BE" dirty="0" smtClean="0"/>
              <a:t>					</a:t>
            </a:r>
            <a:r>
              <a:rPr lang="nl-BE" sz="7200" dirty="0" err="1" smtClean="0"/>
              <a:t>today</a:t>
            </a:r>
            <a:r>
              <a:rPr lang="nl-BE" dirty="0" smtClean="0"/>
              <a:t/>
            </a:r>
            <a:br>
              <a:rPr lang="nl-BE" dirty="0" smtClean="0"/>
            </a:br>
            <a:endParaRPr lang="nl-BE" dirty="0"/>
          </a:p>
        </p:txBody>
      </p:sp>
    </p:spTree>
    <p:extLst>
      <p:ext uri="{BB962C8B-B14F-4D97-AF65-F5344CB8AC3E}">
        <p14:creationId xmlns:p14="http://schemas.microsoft.com/office/powerpoint/2010/main" val="1979978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rtlCol="0">
            <a:normAutofit fontScale="90000"/>
          </a:bodyPr>
          <a:lstStyle/>
          <a:p>
            <a:pPr eaLnBrk="1" fontAlgn="auto" hangingPunct="1">
              <a:spcAft>
                <a:spcPts val="0"/>
              </a:spcAft>
              <a:defRPr/>
            </a:pPr>
            <a:r>
              <a:rPr lang="en-GB" dirty="0" smtClean="0"/>
              <a:t> Thank you for your attention</a:t>
            </a:r>
            <a:br>
              <a:rPr lang="en-GB" dirty="0" smtClean="0"/>
            </a:br>
            <a:r>
              <a:rPr lang="en-GB" dirty="0" smtClean="0"/>
              <a:t>and success …..</a:t>
            </a:r>
          </a:p>
        </p:txBody>
      </p:sp>
      <p:sp>
        <p:nvSpPr>
          <p:cNvPr id="18435" name="Rectangle 3"/>
          <p:cNvSpPr>
            <a:spLocks noGrp="1" noChangeArrowheads="1"/>
          </p:cNvSpPr>
          <p:nvPr>
            <p:ph type="subTitle" idx="1"/>
          </p:nvPr>
        </p:nvSpPr>
        <p:spPr>
          <a:xfrm>
            <a:off x="2555875" y="4941888"/>
            <a:ext cx="6400800" cy="1008062"/>
          </a:xfrm>
        </p:spPr>
        <p:txBody>
          <a:bodyPr>
            <a:normAutofit/>
          </a:bodyPr>
          <a:lstStyle/>
          <a:p>
            <a:pPr eaLnBrk="1" fontAlgn="auto" hangingPunct="1">
              <a:spcAft>
                <a:spcPts val="0"/>
              </a:spcAft>
              <a:buFont typeface="Arial"/>
              <a:buNone/>
              <a:defRPr/>
            </a:pPr>
            <a:endParaRPr lang="en-GB" dirty="0" smtClean="0"/>
          </a:p>
          <a:p>
            <a:pPr eaLnBrk="1" fontAlgn="auto" hangingPunct="1">
              <a:spcAft>
                <a:spcPts val="0"/>
              </a:spcAft>
              <a:buFont typeface="Arial"/>
              <a:buNone/>
              <a:defRPr/>
            </a:pPr>
            <a:r>
              <a:rPr lang="en-GB" dirty="0" smtClean="0"/>
              <a:t>Andre.govaert@kuleuven.be</a:t>
            </a:r>
          </a:p>
        </p:txBody>
      </p:sp>
    </p:spTree>
    <p:extLst>
      <p:ext uri="{BB962C8B-B14F-4D97-AF65-F5344CB8AC3E}">
        <p14:creationId xmlns:p14="http://schemas.microsoft.com/office/powerpoint/2010/main" val="179325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BE" sz="1800" b="1">
                <a:solidFill>
                  <a:srgbClr val="99FF33"/>
                </a:solidFill>
              </a:rPr>
              <a:t>Connection between internal, external quality management and accreditation </a:t>
            </a:r>
            <a:endParaRPr lang="nl-NL" sz="1800" b="1">
              <a:solidFill>
                <a:srgbClr val="99FF33"/>
              </a:solidFill>
            </a:endParaRPr>
          </a:p>
        </p:txBody>
      </p:sp>
      <p:grpSp>
        <p:nvGrpSpPr>
          <p:cNvPr id="2" name="Group 3"/>
          <p:cNvGrpSpPr>
            <a:grpSpLocks/>
          </p:cNvGrpSpPr>
          <p:nvPr/>
        </p:nvGrpSpPr>
        <p:grpSpPr bwMode="auto">
          <a:xfrm>
            <a:off x="1143000" y="1371600"/>
            <a:ext cx="6248400" cy="4267200"/>
            <a:chOff x="1156" y="754"/>
            <a:chExt cx="3992" cy="3084"/>
          </a:xfrm>
        </p:grpSpPr>
        <p:sp>
          <p:nvSpPr>
            <p:cNvPr id="123908" name="AutoShape 4"/>
            <p:cNvSpPr>
              <a:spLocks noChangeArrowheads="1"/>
            </p:cNvSpPr>
            <p:nvPr/>
          </p:nvSpPr>
          <p:spPr bwMode="auto">
            <a:xfrm>
              <a:off x="1156" y="754"/>
              <a:ext cx="3992" cy="3084"/>
            </a:xfrm>
            <a:prstGeom prst="triangle">
              <a:avLst>
                <a:gd name="adj" fmla="val 50000"/>
              </a:avLst>
            </a:prstGeom>
            <a:solidFill>
              <a:srgbClr val="9999FF"/>
            </a:solidFill>
            <a:ln w="9525">
              <a:solidFill>
                <a:schemeClr val="tx1"/>
              </a:solidFill>
              <a:miter lim="800000"/>
              <a:headEnd/>
              <a:tailEnd/>
            </a:ln>
            <a:effectLst/>
          </p:spPr>
          <p:txBody>
            <a:bodyPr wrap="none" anchor="ctr"/>
            <a:lstStyle/>
            <a:p>
              <a:pPr algn="ctr" eaLnBrk="0" hangingPunct="0"/>
              <a:endParaRPr lang="nl-BE" sz="2400">
                <a:solidFill>
                  <a:srgbClr val="FFFF66"/>
                </a:solidFill>
                <a:latin typeface="Times" pitchFamily="18" charset="0"/>
              </a:endParaRPr>
            </a:p>
          </p:txBody>
        </p:sp>
        <p:sp>
          <p:nvSpPr>
            <p:cNvPr id="123909" name="Line 5"/>
            <p:cNvSpPr>
              <a:spLocks noChangeShapeType="1"/>
            </p:cNvSpPr>
            <p:nvPr/>
          </p:nvSpPr>
          <p:spPr bwMode="auto">
            <a:xfrm>
              <a:off x="1791" y="2886"/>
              <a:ext cx="2722" cy="0"/>
            </a:xfrm>
            <a:prstGeom prst="line">
              <a:avLst/>
            </a:prstGeom>
            <a:noFill/>
            <a:ln w="9525">
              <a:solidFill>
                <a:schemeClr val="tx1"/>
              </a:solidFill>
              <a:miter lim="800000"/>
              <a:headEnd/>
              <a:tailEnd/>
            </a:ln>
            <a:effectLst/>
          </p:spPr>
          <p:txBody>
            <a:bodyPr wrap="none"/>
            <a:lstStyle/>
            <a:p>
              <a:endParaRPr lang="en-GB"/>
            </a:p>
          </p:txBody>
        </p:sp>
        <p:sp>
          <p:nvSpPr>
            <p:cNvPr id="123910" name="Line 6"/>
            <p:cNvSpPr>
              <a:spLocks noChangeShapeType="1"/>
            </p:cNvSpPr>
            <p:nvPr/>
          </p:nvSpPr>
          <p:spPr bwMode="auto">
            <a:xfrm>
              <a:off x="2304" y="2064"/>
              <a:ext cx="1680" cy="0"/>
            </a:xfrm>
            <a:prstGeom prst="line">
              <a:avLst/>
            </a:prstGeom>
            <a:noFill/>
            <a:ln w="9525">
              <a:solidFill>
                <a:schemeClr val="tx1"/>
              </a:solidFill>
              <a:miter lim="800000"/>
              <a:headEnd/>
              <a:tailEnd/>
            </a:ln>
            <a:effectLst/>
          </p:spPr>
          <p:txBody>
            <a:bodyPr wrap="none"/>
            <a:lstStyle/>
            <a:p>
              <a:endParaRPr lang="en-GB"/>
            </a:p>
          </p:txBody>
        </p:sp>
        <p:sp>
          <p:nvSpPr>
            <p:cNvPr id="123911" name="Text Box 7"/>
            <p:cNvSpPr txBox="1">
              <a:spLocks noChangeArrowheads="1"/>
            </p:cNvSpPr>
            <p:nvPr/>
          </p:nvSpPr>
          <p:spPr bwMode="auto">
            <a:xfrm>
              <a:off x="2245" y="3202"/>
              <a:ext cx="1905" cy="508"/>
            </a:xfrm>
            <a:prstGeom prst="rect">
              <a:avLst/>
            </a:prstGeom>
            <a:noFill/>
            <a:ln w="9525">
              <a:noFill/>
              <a:miter lim="800000"/>
              <a:headEnd/>
              <a:tailEnd/>
            </a:ln>
            <a:effectLst/>
          </p:spPr>
          <p:txBody>
            <a:bodyPr>
              <a:spAutoFit/>
            </a:bodyPr>
            <a:lstStyle/>
            <a:p>
              <a:pPr algn="ctr" eaLnBrk="0" hangingPunct="0">
                <a:spcBef>
                  <a:spcPct val="50000"/>
                </a:spcBef>
              </a:pPr>
              <a:r>
                <a:rPr lang="nl-BE">
                  <a:latin typeface="Times" pitchFamily="18" charset="0"/>
                </a:rPr>
                <a:t>internal quality management</a:t>
              </a:r>
            </a:p>
          </p:txBody>
        </p:sp>
        <p:sp>
          <p:nvSpPr>
            <p:cNvPr id="123912" name="Text Box 8"/>
            <p:cNvSpPr txBox="1">
              <a:spLocks noChangeArrowheads="1"/>
            </p:cNvSpPr>
            <p:nvPr/>
          </p:nvSpPr>
          <p:spPr bwMode="auto">
            <a:xfrm>
              <a:off x="2245" y="2387"/>
              <a:ext cx="1679" cy="463"/>
            </a:xfrm>
            <a:prstGeom prst="rect">
              <a:avLst/>
            </a:prstGeom>
            <a:noFill/>
            <a:ln w="9525">
              <a:noFill/>
              <a:miter lim="800000"/>
              <a:headEnd/>
              <a:tailEnd/>
            </a:ln>
            <a:effectLst/>
          </p:spPr>
          <p:txBody>
            <a:bodyPr>
              <a:spAutoFit/>
            </a:bodyPr>
            <a:lstStyle/>
            <a:p>
              <a:pPr algn="ctr" eaLnBrk="0" hangingPunct="0">
                <a:spcBef>
                  <a:spcPct val="50000"/>
                </a:spcBef>
              </a:pPr>
              <a:r>
                <a:rPr lang="nl-BE" sz="1800">
                  <a:latin typeface="Times" pitchFamily="18" charset="0"/>
                </a:rPr>
                <a:t>external quality management (visitation)</a:t>
              </a:r>
            </a:p>
          </p:txBody>
        </p:sp>
        <p:sp>
          <p:nvSpPr>
            <p:cNvPr id="123913" name="Text Box 9"/>
            <p:cNvSpPr txBox="1">
              <a:spLocks noChangeArrowheads="1"/>
            </p:cNvSpPr>
            <p:nvPr/>
          </p:nvSpPr>
          <p:spPr bwMode="auto">
            <a:xfrm>
              <a:off x="2699" y="1526"/>
              <a:ext cx="952" cy="265"/>
            </a:xfrm>
            <a:prstGeom prst="rect">
              <a:avLst/>
            </a:prstGeom>
            <a:noFill/>
            <a:ln w="9525">
              <a:noFill/>
              <a:miter lim="800000"/>
              <a:headEnd/>
              <a:tailEnd/>
            </a:ln>
            <a:effectLst/>
          </p:spPr>
          <p:txBody>
            <a:bodyPr>
              <a:spAutoFit/>
            </a:bodyPr>
            <a:lstStyle/>
            <a:p>
              <a:pPr eaLnBrk="0" hangingPunct="0">
                <a:spcBef>
                  <a:spcPct val="50000"/>
                </a:spcBef>
              </a:pPr>
              <a:r>
                <a:rPr lang="nl-BE" sz="1800">
                  <a:latin typeface="Times" pitchFamily="18" charset="0"/>
                </a:rPr>
                <a:t>Accreditation</a:t>
              </a:r>
            </a:p>
          </p:txBody>
        </p:sp>
      </p:grpSp>
    </p:spTree>
    <p:extLst>
      <p:ext uri="{BB962C8B-B14F-4D97-AF65-F5344CB8AC3E}">
        <p14:creationId xmlns:p14="http://schemas.microsoft.com/office/powerpoint/2010/main" val="180466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voettekst 3"/>
          <p:cNvSpPr>
            <a:spLocks noGrp="1"/>
          </p:cNvSpPr>
          <p:nvPr>
            <p:ph type="ftr" sz="quarter" idx="10"/>
          </p:nvPr>
        </p:nvSpPr>
        <p:spPr/>
        <p:txBody>
          <a:bodyPr/>
          <a:lstStyle/>
          <a:p>
            <a:r>
              <a:rPr lang="en-GB" dirty="0" smtClean="0"/>
              <a:t>Meeting Gent Prof </a:t>
            </a:r>
            <a:r>
              <a:rPr lang="en-GB" dirty="0" err="1"/>
              <a:t>dr</a:t>
            </a:r>
            <a:r>
              <a:rPr lang="en-GB" dirty="0"/>
              <a:t> A Govaert</a:t>
            </a:r>
          </a:p>
        </p:txBody>
      </p:sp>
      <p:sp>
        <p:nvSpPr>
          <p:cNvPr id="125954" name="AutoShape 2"/>
          <p:cNvSpPr>
            <a:spLocks noChangeArrowheads="1"/>
          </p:cNvSpPr>
          <p:nvPr/>
        </p:nvSpPr>
        <p:spPr bwMode="auto">
          <a:xfrm>
            <a:off x="1116013" y="990600"/>
            <a:ext cx="7162800" cy="5468938"/>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FFCC"/>
          </a:solidFill>
          <a:ln w="9525">
            <a:solidFill>
              <a:schemeClr val="tx1"/>
            </a:solidFill>
            <a:miter lim="800000"/>
            <a:headEnd/>
            <a:tailEnd/>
          </a:ln>
          <a:effectLst/>
        </p:spPr>
        <p:txBody>
          <a:bodyPr wrap="none" anchor="ctr"/>
          <a:lstStyle/>
          <a:p>
            <a:endParaRPr lang="nl-BE"/>
          </a:p>
        </p:txBody>
      </p:sp>
      <p:sp>
        <p:nvSpPr>
          <p:cNvPr id="125955" name="AutoShape 3"/>
          <p:cNvSpPr>
            <a:spLocks noChangeArrowheads="1"/>
          </p:cNvSpPr>
          <p:nvPr/>
        </p:nvSpPr>
        <p:spPr bwMode="auto">
          <a:xfrm>
            <a:off x="3733800" y="2743200"/>
            <a:ext cx="1905000" cy="1524000"/>
          </a:xfrm>
          <a:prstGeom prst="triangle">
            <a:avLst>
              <a:gd name="adj" fmla="val 50000"/>
            </a:avLst>
          </a:prstGeom>
          <a:solidFill>
            <a:srgbClr val="9999FF"/>
          </a:solidFill>
          <a:ln w="9525">
            <a:solidFill>
              <a:schemeClr val="tx1"/>
            </a:solidFill>
            <a:miter lim="800000"/>
            <a:headEnd/>
            <a:tailEnd/>
          </a:ln>
          <a:effectLst/>
        </p:spPr>
        <p:txBody>
          <a:bodyPr wrap="none" anchor="ctr"/>
          <a:lstStyle/>
          <a:p>
            <a:endParaRPr lang="nl-BE"/>
          </a:p>
        </p:txBody>
      </p:sp>
      <p:sp>
        <p:nvSpPr>
          <p:cNvPr id="125956" name="Text Box 4"/>
          <p:cNvSpPr txBox="1">
            <a:spLocks noChangeArrowheads="1"/>
          </p:cNvSpPr>
          <p:nvPr/>
        </p:nvSpPr>
        <p:spPr bwMode="auto">
          <a:xfrm>
            <a:off x="3733800" y="2362200"/>
            <a:ext cx="1828800" cy="366713"/>
          </a:xfrm>
          <a:prstGeom prst="rect">
            <a:avLst/>
          </a:prstGeom>
          <a:noFill/>
          <a:ln w="9525">
            <a:noFill/>
            <a:miter lim="800000"/>
            <a:headEnd/>
            <a:tailEnd/>
          </a:ln>
          <a:effectLst/>
        </p:spPr>
        <p:txBody>
          <a:bodyPr>
            <a:spAutoFit/>
          </a:bodyPr>
          <a:lstStyle/>
          <a:p>
            <a:pPr>
              <a:spcBef>
                <a:spcPct val="50000"/>
              </a:spcBef>
            </a:pPr>
            <a:r>
              <a:rPr lang="nl-BE" sz="1800">
                <a:solidFill>
                  <a:srgbClr val="CC0000"/>
                </a:solidFill>
                <a:latin typeface="Verdana" pitchFamily="34" charset="0"/>
              </a:rPr>
              <a:t>Improvement</a:t>
            </a:r>
            <a:endParaRPr lang="en-US" sz="1800">
              <a:solidFill>
                <a:srgbClr val="CC0000"/>
              </a:solidFill>
              <a:latin typeface="Verdana" pitchFamily="34" charset="0"/>
            </a:endParaRPr>
          </a:p>
        </p:txBody>
      </p:sp>
      <p:sp>
        <p:nvSpPr>
          <p:cNvPr id="125957" name="Text Box 5"/>
          <p:cNvSpPr txBox="1">
            <a:spLocks noChangeArrowheads="1"/>
          </p:cNvSpPr>
          <p:nvPr/>
        </p:nvSpPr>
        <p:spPr bwMode="auto">
          <a:xfrm>
            <a:off x="4572000" y="4419600"/>
            <a:ext cx="1981200" cy="369332"/>
          </a:xfrm>
          <a:prstGeom prst="rect">
            <a:avLst/>
          </a:prstGeom>
          <a:noFill/>
          <a:ln w="9525">
            <a:noFill/>
            <a:miter lim="800000"/>
            <a:headEnd/>
            <a:tailEnd/>
          </a:ln>
          <a:effectLst/>
        </p:spPr>
        <p:txBody>
          <a:bodyPr wrap="square">
            <a:spAutoFit/>
          </a:bodyPr>
          <a:lstStyle/>
          <a:p>
            <a:pPr>
              <a:spcBef>
                <a:spcPct val="50000"/>
              </a:spcBef>
            </a:pPr>
            <a:r>
              <a:rPr lang="nl-BE" sz="1800" dirty="0" err="1" smtClean="0">
                <a:solidFill>
                  <a:srgbClr val="CC0000"/>
                </a:solidFill>
                <a:latin typeface="Verdana" pitchFamily="34" charset="0"/>
              </a:rPr>
              <a:t>Accountability</a:t>
            </a:r>
            <a:endParaRPr lang="nl-BE" sz="1800" dirty="0" smtClean="0">
              <a:solidFill>
                <a:srgbClr val="CC0000"/>
              </a:solidFill>
              <a:latin typeface="Verdana" pitchFamily="34" charset="0"/>
            </a:endParaRPr>
          </a:p>
        </p:txBody>
      </p:sp>
      <p:sp>
        <p:nvSpPr>
          <p:cNvPr id="125958" name="Text Box 6"/>
          <p:cNvSpPr txBox="1">
            <a:spLocks noChangeArrowheads="1"/>
          </p:cNvSpPr>
          <p:nvPr/>
        </p:nvSpPr>
        <p:spPr bwMode="auto">
          <a:xfrm>
            <a:off x="2895600" y="4343400"/>
            <a:ext cx="1600200" cy="366713"/>
          </a:xfrm>
          <a:prstGeom prst="rect">
            <a:avLst/>
          </a:prstGeom>
          <a:noFill/>
          <a:ln w="9525">
            <a:noFill/>
            <a:miter lim="800000"/>
            <a:headEnd/>
            <a:tailEnd/>
          </a:ln>
          <a:effectLst/>
        </p:spPr>
        <p:txBody>
          <a:bodyPr>
            <a:spAutoFit/>
          </a:bodyPr>
          <a:lstStyle/>
          <a:p>
            <a:pPr>
              <a:spcBef>
                <a:spcPct val="50000"/>
              </a:spcBef>
            </a:pPr>
            <a:r>
              <a:rPr lang="nl-BE" sz="1800">
                <a:solidFill>
                  <a:srgbClr val="CC0000"/>
                </a:solidFill>
                <a:latin typeface="Verdana" pitchFamily="34" charset="0"/>
              </a:rPr>
              <a:t>Assurance</a:t>
            </a:r>
            <a:endParaRPr lang="en-US" sz="1800">
              <a:solidFill>
                <a:srgbClr val="CC0000"/>
              </a:solidFill>
              <a:latin typeface="Verdana" pitchFamily="34" charset="0"/>
            </a:endParaRPr>
          </a:p>
        </p:txBody>
      </p:sp>
      <p:sp>
        <p:nvSpPr>
          <p:cNvPr id="125959" name="Text Box 7"/>
          <p:cNvSpPr txBox="1">
            <a:spLocks noChangeArrowheads="1"/>
          </p:cNvSpPr>
          <p:nvPr/>
        </p:nvSpPr>
        <p:spPr bwMode="auto">
          <a:xfrm rot="-3461946">
            <a:off x="3040063" y="2978150"/>
            <a:ext cx="1752600" cy="517525"/>
          </a:xfrm>
          <a:prstGeom prst="rect">
            <a:avLst/>
          </a:prstGeom>
          <a:noFill/>
          <a:ln w="9525">
            <a:noFill/>
            <a:miter lim="800000"/>
            <a:headEnd/>
            <a:tailEnd/>
          </a:ln>
          <a:effectLst/>
        </p:spPr>
        <p:txBody>
          <a:bodyPr>
            <a:spAutoFit/>
          </a:bodyPr>
          <a:lstStyle/>
          <a:p>
            <a:pPr>
              <a:spcBef>
                <a:spcPct val="50000"/>
              </a:spcBef>
            </a:pPr>
            <a:r>
              <a:rPr lang="nl-BE" sz="1400">
                <a:latin typeface="Verdana" pitchFamily="34" charset="0"/>
              </a:rPr>
              <a:t>Internal quality management</a:t>
            </a:r>
            <a:endParaRPr lang="en-US" sz="1400">
              <a:latin typeface="Verdana" pitchFamily="34" charset="0"/>
            </a:endParaRPr>
          </a:p>
        </p:txBody>
      </p:sp>
      <p:sp>
        <p:nvSpPr>
          <p:cNvPr id="125960" name="Text Box 8"/>
          <p:cNvSpPr txBox="1">
            <a:spLocks noChangeArrowheads="1"/>
          </p:cNvSpPr>
          <p:nvPr/>
        </p:nvSpPr>
        <p:spPr bwMode="auto">
          <a:xfrm rot="3531662">
            <a:off x="4739482" y="3245644"/>
            <a:ext cx="1223962" cy="304800"/>
          </a:xfrm>
          <a:prstGeom prst="rect">
            <a:avLst/>
          </a:prstGeom>
          <a:noFill/>
          <a:ln w="9525">
            <a:noFill/>
            <a:miter lim="800000"/>
            <a:headEnd/>
            <a:tailEnd/>
          </a:ln>
          <a:effectLst/>
        </p:spPr>
        <p:txBody>
          <a:bodyPr>
            <a:spAutoFit/>
          </a:bodyPr>
          <a:lstStyle/>
          <a:p>
            <a:pPr>
              <a:spcBef>
                <a:spcPct val="50000"/>
              </a:spcBef>
            </a:pPr>
            <a:r>
              <a:rPr lang="nl-BE" sz="1400">
                <a:latin typeface="Verdana" pitchFamily="34" charset="0"/>
              </a:rPr>
              <a:t>Visitation</a:t>
            </a:r>
            <a:endParaRPr lang="en-US" sz="1400">
              <a:latin typeface="Verdana" pitchFamily="34" charset="0"/>
            </a:endParaRPr>
          </a:p>
        </p:txBody>
      </p:sp>
      <p:sp>
        <p:nvSpPr>
          <p:cNvPr id="125961" name="Text Box 9"/>
          <p:cNvSpPr txBox="1">
            <a:spLocks noChangeArrowheads="1"/>
          </p:cNvSpPr>
          <p:nvPr/>
        </p:nvSpPr>
        <p:spPr bwMode="auto">
          <a:xfrm>
            <a:off x="4038600" y="4191000"/>
            <a:ext cx="1470025" cy="304800"/>
          </a:xfrm>
          <a:prstGeom prst="rect">
            <a:avLst/>
          </a:prstGeom>
          <a:noFill/>
          <a:ln w="9525">
            <a:noFill/>
            <a:miter lim="800000"/>
            <a:headEnd/>
            <a:tailEnd/>
          </a:ln>
          <a:effectLst/>
        </p:spPr>
        <p:txBody>
          <a:bodyPr>
            <a:spAutoFit/>
          </a:bodyPr>
          <a:lstStyle/>
          <a:p>
            <a:pPr>
              <a:spcBef>
                <a:spcPct val="50000"/>
              </a:spcBef>
            </a:pPr>
            <a:r>
              <a:rPr lang="nl-BE" sz="1400">
                <a:latin typeface="Verdana" pitchFamily="34" charset="0"/>
              </a:rPr>
              <a:t>Accreditation</a:t>
            </a:r>
            <a:endParaRPr lang="en-US" sz="1400">
              <a:latin typeface="Verdana" pitchFamily="34" charset="0"/>
            </a:endParaRPr>
          </a:p>
        </p:txBody>
      </p:sp>
      <p:sp>
        <p:nvSpPr>
          <p:cNvPr id="125962" name="Text Box 10"/>
          <p:cNvSpPr txBox="1">
            <a:spLocks noChangeArrowheads="1"/>
          </p:cNvSpPr>
          <p:nvPr/>
        </p:nvSpPr>
        <p:spPr bwMode="auto">
          <a:xfrm>
            <a:off x="1524000" y="3581400"/>
            <a:ext cx="1066800" cy="336550"/>
          </a:xfrm>
          <a:prstGeom prst="rect">
            <a:avLst/>
          </a:prstGeom>
          <a:noFill/>
          <a:ln w="9525">
            <a:noFill/>
            <a:miter lim="800000"/>
            <a:headEnd/>
            <a:tailEnd/>
          </a:ln>
          <a:effectLst/>
        </p:spPr>
        <p:txBody>
          <a:bodyPr>
            <a:spAutoFit/>
          </a:bodyPr>
          <a:lstStyle/>
          <a:p>
            <a:pPr>
              <a:spcBef>
                <a:spcPct val="50000"/>
              </a:spcBef>
            </a:pPr>
            <a:r>
              <a:rPr lang="nl-BE" sz="1600">
                <a:latin typeface="Verdana" pitchFamily="34" charset="0"/>
              </a:rPr>
              <a:t>Internal</a:t>
            </a:r>
            <a:endParaRPr lang="en-US" sz="1600">
              <a:latin typeface="Verdana" pitchFamily="34" charset="0"/>
            </a:endParaRPr>
          </a:p>
        </p:txBody>
      </p:sp>
      <p:sp>
        <p:nvSpPr>
          <p:cNvPr id="125963" name="Text Box 11"/>
          <p:cNvSpPr txBox="1">
            <a:spLocks noChangeArrowheads="1"/>
          </p:cNvSpPr>
          <p:nvPr/>
        </p:nvSpPr>
        <p:spPr bwMode="auto">
          <a:xfrm>
            <a:off x="6858000" y="3581400"/>
            <a:ext cx="1066800" cy="336550"/>
          </a:xfrm>
          <a:prstGeom prst="rect">
            <a:avLst/>
          </a:prstGeom>
          <a:noFill/>
          <a:ln w="9525">
            <a:noFill/>
            <a:miter lim="800000"/>
            <a:headEnd/>
            <a:tailEnd/>
          </a:ln>
          <a:effectLst/>
        </p:spPr>
        <p:txBody>
          <a:bodyPr>
            <a:spAutoFit/>
          </a:bodyPr>
          <a:lstStyle/>
          <a:p>
            <a:pPr>
              <a:spcBef>
                <a:spcPct val="50000"/>
              </a:spcBef>
            </a:pPr>
            <a:r>
              <a:rPr lang="nl-BE" sz="1600">
                <a:latin typeface="Verdana" pitchFamily="34" charset="0"/>
              </a:rPr>
              <a:t>External</a:t>
            </a:r>
            <a:endParaRPr lang="en-US" sz="1600">
              <a:latin typeface="Verdana" pitchFamily="34" charset="0"/>
            </a:endParaRPr>
          </a:p>
        </p:txBody>
      </p:sp>
      <p:sp>
        <p:nvSpPr>
          <p:cNvPr id="125964" name="Text Box 12"/>
          <p:cNvSpPr txBox="1">
            <a:spLocks noChangeArrowheads="1"/>
          </p:cNvSpPr>
          <p:nvPr/>
        </p:nvSpPr>
        <p:spPr bwMode="auto">
          <a:xfrm>
            <a:off x="4114800" y="1295400"/>
            <a:ext cx="1219200" cy="336550"/>
          </a:xfrm>
          <a:prstGeom prst="rect">
            <a:avLst/>
          </a:prstGeom>
          <a:noFill/>
          <a:ln w="9525">
            <a:noFill/>
            <a:miter lim="800000"/>
            <a:headEnd/>
            <a:tailEnd/>
          </a:ln>
          <a:effectLst/>
        </p:spPr>
        <p:txBody>
          <a:bodyPr>
            <a:spAutoFit/>
          </a:bodyPr>
          <a:lstStyle/>
          <a:p>
            <a:pPr>
              <a:spcBef>
                <a:spcPct val="50000"/>
              </a:spcBef>
            </a:pPr>
            <a:r>
              <a:rPr lang="nl-BE" sz="1600">
                <a:latin typeface="Verdana" pitchFamily="34" charset="0"/>
              </a:rPr>
              <a:t>Dynamics</a:t>
            </a:r>
            <a:endParaRPr lang="en-US" sz="1600">
              <a:latin typeface="Verdana" pitchFamily="34" charset="0"/>
            </a:endParaRPr>
          </a:p>
        </p:txBody>
      </p:sp>
      <p:sp>
        <p:nvSpPr>
          <p:cNvPr id="125965" name="Text Box 13"/>
          <p:cNvSpPr txBox="1">
            <a:spLocks noChangeArrowheads="1"/>
          </p:cNvSpPr>
          <p:nvPr/>
        </p:nvSpPr>
        <p:spPr bwMode="auto">
          <a:xfrm>
            <a:off x="4114800" y="5791200"/>
            <a:ext cx="1219200" cy="336550"/>
          </a:xfrm>
          <a:prstGeom prst="rect">
            <a:avLst/>
          </a:prstGeom>
          <a:noFill/>
          <a:ln w="9525">
            <a:noFill/>
            <a:miter lim="800000"/>
            <a:headEnd/>
            <a:tailEnd/>
          </a:ln>
          <a:effectLst/>
        </p:spPr>
        <p:txBody>
          <a:bodyPr>
            <a:spAutoFit/>
          </a:bodyPr>
          <a:lstStyle/>
          <a:p>
            <a:pPr>
              <a:spcBef>
                <a:spcPct val="50000"/>
              </a:spcBef>
            </a:pPr>
            <a:r>
              <a:rPr lang="nl-BE" sz="1600">
                <a:latin typeface="Verdana" pitchFamily="34" charset="0"/>
              </a:rPr>
              <a:t>Stability</a:t>
            </a:r>
            <a:endParaRPr lang="en-US" sz="1600">
              <a:latin typeface="Verdana" pitchFamily="34" charset="0"/>
            </a:endParaRPr>
          </a:p>
        </p:txBody>
      </p:sp>
      <p:sp>
        <p:nvSpPr>
          <p:cNvPr id="125966" name="Rectangle 14"/>
          <p:cNvSpPr>
            <a:spLocks noGrp="1" noChangeArrowheads="1"/>
          </p:cNvSpPr>
          <p:nvPr>
            <p:ph type="title"/>
          </p:nvPr>
        </p:nvSpPr>
        <p:spPr>
          <a:xfrm>
            <a:off x="228600" y="381000"/>
            <a:ext cx="8686800" cy="446088"/>
          </a:xfrm>
          <a:noFill/>
          <a:ln/>
        </p:spPr>
        <p:txBody>
          <a:bodyPr lIns="0" tIns="0" rIns="0" bIns="0">
            <a:normAutofit/>
          </a:bodyPr>
          <a:lstStyle/>
          <a:p>
            <a:r>
              <a:rPr lang="nl-BE" sz="1800" b="1">
                <a:solidFill>
                  <a:srgbClr val="99FF33"/>
                </a:solidFill>
              </a:rPr>
              <a:t>Connections between internal, external quality management and accreditation</a:t>
            </a:r>
            <a:endParaRPr lang="nl-NL" sz="1800" b="1">
              <a:solidFill>
                <a:srgbClr val="99FF33"/>
              </a:solidFill>
            </a:endParaRPr>
          </a:p>
        </p:txBody>
      </p:sp>
      <p:sp>
        <p:nvSpPr>
          <p:cNvPr id="125967" name="Text Box 15"/>
          <p:cNvSpPr txBox="1">
            <a:spLocks noChangeArrowheads="1"/>
          </p:cNvSpPr>
          <p:nvPr/>
        </p:nvSpPr>
        <p:spPr bwMode="auto">
          <a:xfrm>
            <a:off x="1447800" y="6537325"/>
            <a:ext cx="6019800" cy="246221"/>
          </a:xfrm>
          <a:prstGeom prst="rect">
            <a:avLst/>
          </a:prstGeom>
          <a:noFill/>
          <a:ln w="9525">
            <a:noFill/>
            <a:miter lim="800000"/>
            <a:headEnd/>
            <a:tailEnd/>
          </a:ln>
          <a:effectLst/>
        </p:spPr>
        <p:txBody>
          <a:bodyPr wrap="square">
            <a:spAutoFit/>
          </a:bodyPr>
          <a:lstStyle/>
          <a:p>
            <a:pPr algn="ctr" eaLnBrk="0" hangingPunct="0">
              <a:spcBef>
                <a:spcPct val="50000"/>
              </a:spcBef>
            </a:pPr>
            <a:r>
              <a:rPr lang="nl-BE" sz="1000" dirty="0">
                <a:latin typeface="Times" pitchFamily="18" charset="0"/>
              </a:rPr>
              <a:t>Uit: Tijdschrift voor Onderwijsrecht &amp; Onderwijsbeleid 2002-2003 nr. 1, 53-60: GARRE, P.</a:t>
            </a:r>
            <a:endParaRPr lang="nl-NL" sz="1000" dirty="0">
              <a:latin typeface="Times" pitchFamily="18" charset="0"/>
            </a:endParaRPr>
          </a:p>
        </p:txBody>
      </p:sp>
    </p:spTree>
    <p:extLst>
      <p:ext uri="{BB962C8B-B14F-4D97-AF65-F5344CB8AC3E}">
        <p14:creationId xmlns:p14="http://schemas.microsoft.com/office/powerpoint/2010/main" val="277578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dissolve">
                                      <p:cBhvr>
                                        <p:cTn id="7" dur="500"/>
                                        <p:tgtEl>
                                          <p:spTgt spid="12595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6"/>
                                        </p:tgtEl>
                                        <p:attrNameLst>
                                          <p:attrName>style.visibility</p:attrName>
                                        </p:attrNameLst>
                                      </p:cBhvr>
                                      <p:to>
                                        <p:strVal val="visible"/>
                                      </p:to>
                                    </p:set>
                                    <p:animEffect transition="in" filter="dissolve">
                                      <p:cBhvr>
                                        <p:cTn id="12" dur="500"/>
                                        <p:tgtEl>
                                          <p:spTgt spid="1259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7"/>
                                        </p:tgtEl>
                                        <p:attrNameLst>
                                          <p:attrName>style.visibility</p:attrName>
                                        </p:attrNameLst>
                                      </p:cBhvr>
                                      <p:to>
                                        <p:strVal val="visible"/>
                                      </p:to>
                                    </p:set>
                                    <p:animEffect transition="in" filter="dissolve">
                                      <p:cBhvr>
                                        <p:cTn id="17" dur="500"/>
                                        <p:tgtEl>
                                          <p:spTgt spid="1259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8"/>
                                        </p:tgtEl>
                                        <p:attrNameLst>
                                          <p:attrName>style.visibility</p:attrName>
                                        </p:attrNameLst>
                                      </p:cBhvr>
                                      <p:to>
                                        <p:strVal val="visible"/>
                                      </p:to>
                                    </p:set>
                                    <p:animEffect transition="in" filter="dissolve">
                                      <p:cBhvr>
                                        <p:cTn id="22" dur="500"/>
                                        <p:tgtEl>
                                          <p:spTgt spid="12595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25959"/>
                                        </p:tgtEl>
                                        <p:attrNameLst>
                                          <p:attrName>style.visibility</p:attrName>
                                        </p:attrNameLst>
                                      </p:cBhvr>
                                      <p:to>
                                        <p:strVal val="visible"/>
                                      </p:to>
                                    </p:set>
                                    <p:anim calcmode="lin" valueType="num">
                                      <p:cBhvr additive="base">
                                        <p:cTn id="27" dur="500" fill="hold"/>
                                        <p:tgtEl>
                                          <p:spTgt spid="125959"/>
                                        </p:tgtEl>
                                        <p:attrNameLst>
                                          <p:attrName>ppt_x</p:attrName>
                                        </p:attrNameLst>
                                      </p:cBhvr>
                                      <p:tavLst>
                                        <p:tav tm="0">
                                          <p:val>
                                            <p:strVal val="0-#ppt_w/2"/>
                                          </p:val>
                                        </p:tav>
                                        <p:tav tm="100000">
                                          <p:val>
                                            <p:strVal val="#ppt_x"/>
                                          </p:val>
                                        </p:tav>
                                      </p:tavLst>
                                    </p:anim>
                                    <p:anim calcmode="lin" valueType="num">
                                      <p:cBhvr additive="base">
                                        <p:cTn id="28" dur="500" fill="hold"/>
                                        <p:tgtEl>
                                          <p:spTgt spid="12595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125960"/>
                                        </p:tgtEl>
                                        <p:attrNameLst>
                                          <p:attrName>style.visibility</p:attrName>
                                        </p:attrNameLst>
                                      </p:cBhvr>
                                      <p:to>
                                        <p:strVal val="visible"/>
                                      </p:to>
                                    </p:set>
                                    <p:anim calcmode="lin" valueType="num">
                                      <p:cBhvr additive="base">
                                        <p:cTn id="33" dur="500" fill="hold"/>
                                        <p:tgtEl>
                                          <p:spTgt spid="125960"/>
                                        </p:tgtEl>
                                        <p:attrNameLst>
                                          <p:attrName>ppt_x</p:attrName>
                                        </p:attrNameLst>
                                      </p:cBhvr>
                                      <p:tavLst>
                                        <p:tav tm="0">
                                          <p:val>
                                            <p:strVal val="1+#ppt_w/2"/>
                                          </p:val>
                                        </p:tav>
                                        <p:tav tm="100000">
                                          <p:val>
                                            <p:strVal val="#ppt_x"/>
                                          </p:val>
                                        </p:tav>
                                      </p:tavLst>
                                    </p:anim>
                                    <p:anim calcmode="lin" valueType="num">
                                      <p:cBhvr additive="base">
                                        <p:cTn id="34" dur="500" fill="hold"/>
                                        <p:tgtEl>
                                          <p:spTgt spid="12596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5961"/>
                                        </p:tgtEl>
                                        <p:attrNameLst>
                                          <p:attrName>style.visibility</p:attrName>
                                        </p:attrNameLst>
                                      </p:cBhvr>
                                      <p:to>
                                        <p:strVal val="visible"/>
                                      </p:to>
                                    </p:set>
                                    <p:anim calcmode="lin" valueType="num">
                                      <p:cBhvr additive="base">
                                        <p:cTn id="39" dur="500" fill="hold"/>
                                        <p:tgtEl>
                                          <p:spTgt spid="125961"/>
                                        </p:tgtEl>
                                        <p:attrNameLst>
                                          <p:attrName>ppt_x</p:attrName>
                                        </p:attrNameLst>
                                      </p:cBhvr>
                                      <p:tavLst>
                                        <p:tav tm="0">
                                          <p:val>
                                            <p:strVal val="#ppt_x"/>
                                          </p:val>
                                        </p:tav>
                                        <p:tav tm="100000">
                                          <p:val>
                                            <p:strVal val="#ppt_x"/>
                                          </p:val>
                                        </p:tav>
                                      </p:tavLst>
                                    </p:anim>
                                    <p:anim calcmode="lin" valueType="num">
                                      <p:cBhvr additive="base">
                                        <p:cTn id="40"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5954"/>
                                        </p:tgtEl>
                                        <p:attrNameLst>
                                          <p:attrName>style.visibility</p:attrName>
                                        </p:attrNameLst>
                                      </p:cBhvr>
                                      <p:to>
                                        <p:strVal val="visible"/>
                                      </p:to>
                                    </p:set>
                                    <p:animEffect transition="in" filter="dissolve">
                                      <p:cBhvr>
                                        <p:cTn id="45" dur="500"/>
                                        <p:tgtEl>
                                          <p:spTgt spid="125954"/>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125962"/>
                                        </p:tgtEl>
                                        <p:attrNameLst>
                                          <p:attrName>style.visibility</p:attrName>
                                        </p:attrNameLst>
                                      </p:cBhvr>
                                      <p:to>
                                        <p:strVal val="visible"/>
                                      </p:to>
                                    </p:set>
                                    <p:anim calcmode="lin" valueType="num">
                                      <p:cBhvr additive="base">
                                        <p:cTn id="50" dur="500" fill="hold"/>
                                        <p:tgtEl>
                                          <p:spTgt spid="125962"/>
                                        </p:tgtEl>
                                        <p:attrNameLst>
                                          <p:attrName>ppt_x</p:attrName>
                                        </p:attrNameLst>
                                      </p:cBhvr>
                                      <p:tavLst>
                                        <p:tav tm="0">
                                          <p:val>
                                            <p:strVal val="1+#ppt_w/2"/>
                                          </p:val>
                                        </p:tav>
                                        <p:tav tm="100000">
                                          <p:val>
                                            <p:strVal val="#ppt_x"/>
                                          </p:val>
                                        </p:tav>
                                      </p:tavLst>
                                    </p:anim>
                                    <p:anim calcmode="lin" valueType="num">
                                      <p:cBhvr additive="base">
                                        <p:cTn id="51" dur="500" fill="hold"/>
                                        <p:tgtEl>
                                          <p:spTgt spid="12596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25963"/>
                                        </p:tgtEl>
                                        <p:attrNameLst>
                                          <p:attrName>style.visibility</p:attrName>
                                        </p:attrNameLst>
                                      </p:cBhvr>
                                      <p:to>
                                        <p:strVal val="visible"/>
                                      </p:to>
                                    </p:set>
                                    <p:anim calcmode="lin" valueType="num">
                                      <p:cBhvr additive="base">
                                        <p:cTn id="56" dur="500" fill="hold"/>
                                        <p:tgtEl>
                                          <p:spTgt spid="125963"/>
                                        </p:tgtEl>
                                        <p:attrNameLst>
                                          <p:attrName>ppt_x</p:attrName>
                                        </p:attrNameLst>
                                      </p:cBhvr>
                                      <p:tavLst>
                                        <p:tav tm="0">
                                          <p:val>
                                            <p:strVal val="0-#ppt_w/2"/>
                                          </p:val>
                                        </p:tav>
                                        <p:tav tm="100000">
                                          <p:val>
                                            <p:strVal val="#ppt_x"/>
                                          </p:val>
                                        </p:tav>
                                      </p:tavLst>
                                    </p:anim>
                                    <p:anim calcmode="lin" valueType="num">
                                      <p:cBhvr additive="base">
                                        <p:cTn id="57" dur="500" fill="hold"/>
                                        <p:tgtEl>
                                          <p:spTgt spid="12596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25964"/>
                                        </p:tgtEl>
                                        <p:attrNameLst>
                                          <p:attrName>style.visibility</p:attrName>
                                        </p:attrNameLst>
                                      </p:cBhvr>
                                      <p:to>
                                        <p:strVal val="visible"/>
                                      </p:to>
                                    </p:set>
                                    <p:anim calcmode="lin" valueType="num">
                                      <p:cBhvr additive="base">
                                        <p:cTn id="62" dur="500" fill="hold"/>
                                        <p:tgtEl>
                                          <p:spTgt spid="125964"/>
                                        </p:tgtEl>
                                        <p:attrNameLst>
                                          <p:attrName>ppt_x</p:attrName>
                                        </p:attrNameLst>
                                      </p:cBhvr>
                                      <p:tavLst>
                                        <p:tav tm="0">
                                          <p:val>
                                            <p:strVal val="#ppt_x"/>
                                          </p:val>
                                        </p:tav>
                                        <p:tav tm="100000">
                                          <p:val>
                                            <p:strVal val="#ppt_x"/>
                                          </p:val>
                                        </p:tav>
                                      </p:tavLst>
                                    </p:anim>
                                    <p:anim calcmode="lin" valueType="num">
                                      <p:cBhvr additive="base">
                                        <p:cTn id="63" dur="500" fill="hold"/>
                                        <p:tgtEl>
                                          <p:spTgt spid="125964"/>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 fill="hold" grpId="0" nodeType="clickEffect">
                                  <p:stCondLst>
                                    <p:cond delay="0"/>
                                  </p:stCondLst>
                                  <p:childTnLst>
                                    <p:set>
                                      <p:cBhvr>
                                        <p:cTn id="67" dur="1" fill="hold">
                                          <p:stCondLst>
                                            <p:cond delay="0"/>
                                          </p:stCondLst>
                                        </p:cTn>
                                        <p:tgtEl>
                                          <p:spTgt spid="125965"/>
                                        </p:tgtEl>
                                        <p:attrNameLst>
                                          <p:attrName>style.visibility</p:attrName>
                                        </p:attrNameLst>
                                      </p:cBhvr>
                                      <p:to>
                                        <p:strVal val="visible"/>
                                      </p:to>
                                    </p:set>
                                    <p:anim calcmode="lin" valueType="num">
                                      <p:cBhvr additive="base">
                                        <p:cTn id="68" dur="500" fill="hold"/>
                                        <p:tgtEl>
                                          <p:spTgt spid="125965"/>
                                        </p:tgtEl>
                                        <p:attrNameLst>
                                          <p:attrName>ppt_x</p:attrName>
                                        </p:attrNameLst>
                                      </p:cBhvr>
                                      <p:tavLst>
                                        <p:tav tm="0">
                                          <p:val>
                                            <p:strVal val="#ppt_x"/>
                                          </p:val>
                                        </p:tav>
                                        <p:tav tm="100000">
                                          <p:val>
                                            <p:strVal val="#ppt_x"/>
                                          </p:val>
                                        </p:tav>
                                      </p:tavLst>
                                    </p:anim>
                                    <p:anim calcmode="lin" valueType="num">
                                      <p:cBhvr additive="base">
                                        <p:cTn id="69" dur="500" fill="hold"/>
                                        <p:tgtEl>
                                          <p:spTgt spid="1259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125956" grpId="0" autoUpdateAnimBg="0"/>
      <p:bldP spid="125957" grpId="0" autoUpdateAnimBg="0"/>
      <p:bldP spid="125958" grpId="0" autoUpdateAnimBg="0"/>
      <p:bldP spid="125959" grpId="0" autoUpdateAnimBg="0"/>
      <p:bldP spid="125960" grpId="0" autoUpdateAnimBg="0"/>
      <p:bldP spid="125961" grpId="0" autoUpdateAnimBg="0"/>
      <p:bldP spid="125962" grpId="0" autoUpdateAnimBg="0"/>
      <p:bldP spid="125963" grpId="0" autoUpdateAnimBg="0"/>
      <p:bldP spid="125964" grpId="0" autoUpdateAnimBg="0"/>
      <p:bldP spid="125965"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r>
              <a:rPr lang="en-GB"/>
              <a:t>Banja Luka</a:t>
            </a:r>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Internal</a:t>
            </a:r>
            <a:r>
              <a:rPr lang="nl-NL" sz="1800" b="1" dirty="0" smtClean="0">
                <a:solidFill>
                  <a:srgbClr val="99FF33"/>
                </a:solidFill>
              </a:rPr>
              <a:t> </a:t>
            </a:r>
            <a:r>
              <a:rPr lang="nl-NL" sz="1800" b="1" dirty="0" err="1" smtClean="0">
                <a:solidFill>
                  <a:srgbClr val="99FF33"/>
                </a:solidFill>
              </a:rPr>
              <a:t>Quality</a:t>
            </a:r>
            <a:r>
              <a:rPr lang="nl-NL" sz="1800" b="1" dirty="0" smtClean="0">
                <a:solidFill>
                  <a:srgbClr val="99FF33"/>
                </a:solidFill>
              </a:rPr>
              <a:t> Management</a:t>
            </a:r>
            <a:endParaRPr lang="nl-NL" sz="1800" b="1" dirty="0">
              <a:solidFill>
                <a:srgbClr val="99FF33"/>
              </a:solidFill>
            </a:endParaRPr>
          </a:p>
        </p:txBody>
      </p:sp>
      <p:sp>
        <p:nvSpPr>
          <p:cNvPr id="11" name="Rechthoek 10"/>
          <p:cNvSpPr/>
          <p:nvPr/>
        </p:nvSpPr>
        <p:spPr>
          <a:xfrm>
            <a:off x="827584" y="1412776"/>
            <a:ext cx="8136904" cy="3231654"/>
          </a:xfrm>
          <a:prstGeom prst="rect">
            <a:avLst/>
          </a:prstGeom>
        </p:spPr>
        <p:txBody>
          <a:bodyPr wrap="square">
            <a:spAutoFit/>
          </a:bodyPr>
          <a:lstStyle/>
          <a:p>
            <a:r>
              <a:rPr lang="en-GB" sz="2000" b="1" dirty="0" smtClean="0"/>
              <a:t>2003 The higher education institutes (university colleges) and the universities are responsible for the internal and external quality management of the learning activities. </a:t>
            </a:r>
          </a:p>
          <a:p>
            <a:pPr lvl="1"/>
            <a:r>
              <a:rPr lang="en-GB" dirty="0" smtClean="0"/>
              <a:t>They permanently monitor the quality of the learning activities on their own initiative</a:t>
            </a:r>
          </a:p>
          <a:p>
            <a:pPr lvl="1"/>
            <a:r>
              <a:rPr lang="en-GB" dirty="0" smtClean="0"/>
              <a:t>They involve students, alumni and external experts from the professional field in processes of internal and external quality control</a:t>
            </a:r>
          </a:p>
          <a:p>
            <a:pPr lvl="1"/>
            <a:r>
              <a:rPr lang="en-GB" dirty="0" smtClean="0"/>
              <a:t>Together they organise at a regular base an external evaluation, at least every 8 years</a:t>
            </a:r>
          </a:p>
          <a:p>
            <a:pPr lvl="1"/>
            <a:r>
              <a:rPr lang="en-GB" dirty="0" smtClean="0"/>
              <a:t>VLHORA, VLIR apart of VLHORA, VLIR together they coordinate the external evaluation</a:t>
            </a:r>
            <a:endParaRPr lang="en-GB" dirty="0"/>
          </a:p>
        </p:txBody>
      </p:sp>
    </p:spTree>
    <p:extLst>
      <p:ext uri="{BB962C8B-B14F-4D97-AF65-F5344CB8AC3E}">
        <p14:creationId xmlns:p14="http://schemas.microsoft.com/office/powerpoint/2010/main" val="418076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a:xfrm>
            <a:off x="0" y="5949280"/>
            <a:ext cx="936000" cy="288000"/>
          </a:xfrm>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Framework</a:t>
            </a:r>
            <a:r>
              <a:rPr lang="nl-NL" sz="1800" b="1" dirty="0" smtClean="0">
                <a:solidFill>
                  <a:srgbClr val="99FF33"/>
                </a:solidFill>
              </a:rPr>
              <a:t> SER </a:t>
            </a:r>
            <a:r>
              <a:rPr lang="nl-NL" sz="1800" b="1" dirty="0" err="1" smtClean="0">
                <a:solidFill>
                  <a:srgbClr val="99FF33"/>
                </a:solidFill>
              </a:rPr>
              <a:t>Accreditation</a:t>
            </a:r>
            <a:endParaRPr lang="nl-NL" sz="1800" b="1" dirty="0">
              <a:solidFill>
                <a:srgbClr val="99FF33"/>
              </a:solidFill>
            </a:endParaRPr>
          </a:p>
        </p:txBody>
      </p:sp>
      <p:sp>
        <p:nvSpPr>
          <p:cNvPr id="11" name="Rechthoek 10"/>
          <p:cNvSpPr/>
          <p:nvPr/>
        </p:nvSpPr>
        <p:spPr>
          <a:xfrm>
            <a:off x="827584" y="1412776"/>
            <a:ext cx="8136904" cy="6186309"/>
          </a:xfrm>
          <a:prstGeom prst="rect">
            <a:avLst/>
          </a:prstGeom>
        </p:spPr>
        <p:txBody>
          <a:bodyPr wrap="square">
            <a:spAutoFit/>
          </a:bodyPr>
          <a:lstStyle/>
          <a:p>
            <a:r>
              <a:rPr lang="nl-BE" b="1" dirty="0" err="1" smtClean="0"/>
              <a:t>Self-evaluation</a:t>
            </a:r>
            <a:r>
              <a:rPr lang="nl-BE" b="1" dirty="0" smtClean="0"/>
              <a:t> report    </a:t>
            </a:r>
            <a:r>
              <a:rPr lang="nl-BE" b="1" dirty="0" err="1" smtClean="0"/>
              <a:t>External</a:t>
            </a:r>
            <a:r>
              <a:rPr lang="nl-BE" b="1" dirty="0" smtClean="0"/>
              <a:t> audit     </a:t>
            </a:r>
            <a:r>
              <a:rPr lang="nl-BE" b="1" dirty="0" err="1" smtClean="0"/>
              <a:t>Accreditation</a:t>
            </a:r>
            <a:endParaRPr lang="en-GB" b="1" dirty="0" smtClean="0"/>
          </a:p>
          <a:p>
            <a:endParaRPr lang="en-GB" b="1" dirty="0" smtClean="0"/>
          </a:p>
          <a:p>
            <a:endParaRPr lang="en-GB" b="1" dirty="0"/>
          </a:p>
          <a:p>
            <a:r>
              <a:rPr lang="en-GB" b="1" dirty="0" smtClean="0"/>
              <a:t>SIX SUBJECTS</a:t>
            </a:r>
            <a:r>
              <a:rPr lang="en-GB" dirty="0" smtClean="0"/>
              <a:t> </a:t>
            </a:r>
          </a:p>
          <a:p>
            <a:pPr lvl="1"/>
            <a:r>
              <a:rPr lang="en-GB" dirty="0" smtClean="0"/>
              <a:t>Objectives of the study programs Learning outcomes</a:t>
            </a:r>
          </a:p>
          <a:p>
            <a:pPr lvl="1"/>
            <a:r>
              <a:rPr lang="en-GB" dirty="0" smtClean="0"/>
              <a:t>Programme</a:t>
            </a:r>
          </a:p>
          <a:p>
            <a:pPr lvl="1"/>
            <a:r>
              <a:rPr lang="en-GB" dirty="0" smtClean="0"/>
              <a:t>Effort of staff</a:t>
            </a:r>
          </a:p>
          <a:p>
            <a:pPr lvl="1"/>
            <a:r>
              <a:rPr lang="en-GB" dirty="0" smtClean="0"/>
              <a:t>Means / Facilities</a:t>
            </a:r>
          </a:p>
          <a:p>
            <a:pPr lvl="1"/>
            <a:r>
              <a:rPr lang="en-GB" dirty="0" smtClean="0"/>
              <a:t>Internal quality management system</a:t>
            </a:r>
          </a:p>
          <a:p>
            <a:pPr lvl="1"/>
            <a:r>
              <a:rPr lang="en-GB" dirty="0" smtClean="0"/>
              <a:t>Results</a:t>
            </a:r>
          </a:p>
          <a:p>
            <a:pPr lvl="1"/>
            <a:endParaRPr lang="en-GB" dirty="0" smtClean="0"/>
          </a:p>
          <a:p>
            <a:pPr lvl="1"/>
            <a:r>
              <a:rPr lang="en-GB" dirty="0" smtClean="0"/>
              <a:t>Analysis of strengths and weaknesses</a:t>
            </a:r>
          </a:p>
          <a:p>
            <a:pPr lvl="1"/>
            <a:r>
              <a:rPr lang="nl-BE" dirty="0" smtClean="0">
                <a:hlinkClick r:id="rId3"/>
              </a:rPr>
              <a:t>http</a:t>
            </a:r>
            <a:r>
              <a:rPr lang="nl-BE" dirty="0">
                <a:hlinkClick r:id="rId3"/>
              </a:rPr>
              <a:t>://</a:t>
            </a:r>
            <a:r>
              <a:rPr lang="nl-BE" dirty="0" smtClean="0">
                <a:hlinkClick r:id="rId3"/>
              </a:rPr>
              <a:t>www.nvao.net/page/downloads/Kader_opleidingsaccreditatie_2de_ronde_VL_8_febr_2013_English.pdf</a:t>
            </a:r>
            <a:endParaRPr lang="nl-BE" dirty="0" smtClean="0"/>
          </a:p>
          <a:p>
            <a:pPr lvl="1"/>
            <a:r>
              <a:rPr lang="nl-BE" dirty="0">
                <a:hlinkClick r:id="rId4"/>
              </a:rPr>
              <a:t>http://</a:t>
            </a:r>
            <a:r>
              <a:rPr lang="nl-BE" dirty="0" smtClean="0">
                <a:hlinkClick r:id="rId4"/>
              </a:rPr>
              <a:t>www.nvao.net/page/downloads/Accreditatiekader_VL_1_sept_2009_English.pdf</a:t>
            </a:r>
            <a:endParaRPr lang="nl-BE" dirty="0" smtClean="0"/>
          </a:p>
          <a:p>
            <a:pPr lvl="1"/>
            <a:r>
              <a:rPr lang="nl-BE" dirty="0" smtClean="0"/>
              <a:t>Templates</a:t>
            </a:r>
          </a:p>
          <a:p>
            <a:pPr lvl="1"/>
            <a:endParaRPr lang="en-GB" dirty="0" smtClean="0"/>
          </a:p>
          <a:p>
            <a:pPr lvl="1"/>
            <a:endParaRPr lang="en-GB" dirty="0" smtClean="0"/>
          </a:p>
          <a:p>
            <a:pPr lvl="1"/>
            <a:endParaRPr lang="en-GB" dirty="0" smtClean="0"/>
          </a:p>
          <a:p>
            <a:pPr lvl="1"/>
            <a:endParaRPr lang="en-GB" dirty="0" smtClean="0"/>
          </a:p>
          <a:p>
            <a:endParaRPr lang="en-GB" dirty="0"/>
          </a:p>
        </p:txBody>
      </p:sp>
    </p:spTree>
    <p:extLst>
      <p:ext uri="{BB962C8B-B14F-4D97-AF65-F5344CB8AC3E}">
        <p14:creationId xmlns:p14="http://schemas.microsoft.com/office/powerpoint/2010/main" val="254917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endParaRPr lang="en-GB" dirty="0"/>
          </a:p>
        </p:txBody>
      </p:sp>
      <p:sp>
        <p:nvSpPr>
          <p:cNvPr id="123906" name="Rectangle 2"/>
          <p:cNvSpPr>
            <a:spLocks noGrp="1" noChangeArrowheads="1"/>
          </p:cNvSpPr>
          <p:nvPr>
            <p:ph type="title"/>
          </p:nvPr>
        </p:nvSpPr>
        <p:spPr>
          <a:xfrm>
            <a:off x="304800" y="228600"/>
            <a:ext cx="8610600" cy="674688"/>
          </a:xfrm>
        </p:spPr>
        <p:txBody>
          <a:bodyPr/>
          <a:lstStyle/>
          <a:p>
            <a:r>
              <a:rPr lang="nl-NL" sz="1800" b="1" dirty="0" err="1" smtClean="0">
                <a:solidFill>
                  <a:srgbClr val="99FF33"/>
                </a:solidFill>
              </a:rPr>
              <a:t>Framework</a:t>
            </a:r>
            <a:r>
              <a:rPr lang="nl-NL" sz="1800" b="1" dirty="0" smtClean="0">
                <a:solidFill>
                  <a:srgbClr val="99FF33"/>
                </a:solidFill>
              </a:rPr>
              <a:t> SER </a:t>
            </a:r>
            <a:r>
              <a:rPr lang="nl-NL" sz="1800" b="1" dirty="0" err="1" smtClean="0">
                <a:solidFill>
                  <a:srgbClr val="99FF33"/>
                </a:solidFill>
              </a:rPr>
              <a:t>Accreditation</a:t>
            </a:r>
            <a:endParaRPr lang="nl-NL" sz="1800" b="1" dirty="0">
              <a:solidFill>
                <a:srgbClr val="99FF33"/>
              </a:solidFill>
            </a:endParaRPr>
          </a:p>
        </p:txBody>
      </p:sp>
      <p:sp>
        <p:nvSpPr>
          <p:cNvPr id="11" name="Rechthoek 10"/>
          <p:cNvSpPr/>
          <p:nvPr/>
        </p:nvSpPr>
        <p:spPr>
          <a:xfrm>
            <a:off x="827584" y="1412776"/>
            <a:ext cx="8136904" cy="4339650"/>
          </a:xfrm>
          <a:prstGeom prst="rect">
            <a:avLst/>
          </a:prstGeom>
        </p:spPr>
        <p:txBody>
          <a:bodyPr wrap="square">
            <a:spAutoFit/>
          </a:bodyPr>
          <a:lstStyle/>
          <a:p>
            <a:pPr>
              <a:buNone/>
            </a:pPr>
            <a:r>
              <a:rPr lang="nl-BE" b="1" dirty="0" smtClean="0"/>
              <a:t>BIH  </a:t>
            </a:r>
            <a:r>
              <a:rPr lang="nl-BE" sz="2400" b="1" dirty="0" smtClean="0"/>
              <a:t>ESABIH</a:t>
            </a:r>
          </a:p>
          <a:p>
            <a:pPr>
              <a:buNone/>
            </a:pPr>
            <a:endParaRPr lang="nl-BE" b="1" dirty="0"/>
          </a:p>
          <a:p>
            <a:pPr>
              <a:buNone/>
            </a:pPr>
            <a:r>
              <a:rPr lang="sr-Latn-CS" b="1" dirty="0" smtClean="0"/>
              <a:t>1. Educational objectives and learning outcomes</a:t>
            </a:r>
            <a:endParaRPr lang="nl-BE" dirty="0" smtClean="0"/>
          </a:p>
          <a:p>
            <a:pPr>
              <a:buNone/>
            </a:pPr>
            <a:r>
              <a:rPr lang="sr-Latn-CS" b="1" dirty="0" smtClean="0"/>
              <a:t>2. Curriculum</a:t>
            </a:r>
            <a:endParaRPr lang="nl-BE" dirty="0" smtClean="0"/>
          </a:p>
          <a:p>
            <a:pPr>
              <a:buNone/>
            </a:pPr>
            <a:r>
              <a:rPr lang="sr-Latn-CS" b="1" dirty="0" smtClean="0"/>
              <a:t>3. Staff</a:t>
            </a:r>
            <a:endParaRPr lang="nl-BE" dirty="0" smtClean="0"/>
          </a:p>
          <a:p>
            <a:pPr>
              <a:buNone/>
            </a:pPr>
            <a:r>
              <a:rPr lang="sr-Latn-CS" b="1" dirty="0" smtClean="0"/>
              <a:t>4. Students</a:t>
            </a:r>
            <a:endParaRPr lang="nl-BE" dirty="0" smtClean="0"/>
          </a:p>
          <a:p>
            <a:pPr>
              <a:buNone/>
            </a:pPr>
            <a:r>
              <a:rPr lang="sr-Latn-CS" b="1" dirty="0" smtClean="0"/>
              <a:t>5. Means and facilities</a:t>
            </a:r>
            <a:endParaRPr lang="nl-BE" dirty="0" smtClean="0"/>
          </a:p>
          <a:p>
            <a:pPr>
              <a:buNone/>
            </a:pPr>
            <a:r>
              <a:rPr lang="sr-Latn-CS" b="1" dirty="0" smtClean="0"/>
              <a:t>6. Internal quality control</a:t>
            </a:r>
            <a:endParaRPr lang="nl-BE" dirty="0" smtClean="0"/>
          </a:p>
          <a:p>
            <a:pPr>
              <a:buNone/>
            </a:pPr>
            <a:r>
              <a:rPr lang="sr-Latn-CS" b="1" dirty="0" smtClean="0"/>
              <a:t>7. Results achieved</a:t>
            </a:r>
            <a:endParaRPr lang="nl-BE" b="1" dirty="0" smtClean="0"/>
          </a:p>
          <a:p>
            <a:pPr>
              <a:buNone/>
            </a:pPr>
            <a:endParaRPr lang="nl-BE" b="1" dirty="0" smtClean="0"/>
          </a:p>
          <a:p>
            <a:pPr lvl="0"/>
            <a:r>
              <a:rPr lang="en-GB" dirty="0" smtClean="0"/>
              <a:t>Analysis of strengths and weaknesses</a:t>
            </a:r>
          </a:p>
          <a:p>
            <a:pPr lvl="0"/>
            <a:endParaRPr lang="nl-BE" dirty="0"/>
          </a:p>
          <a:p>
            <a:pPr lvl="0"/>
            <a:r>
              <a:rPr lang="nl-BE" dirty="0">
                <a:hlinkClick r:id="rId3"/>
              </a:rPr>
              <a:t>http://</a:t>
            </a:r>
            <a:r>
              <a:rPr lang="nl-BE" dirty="0" smtClean="0">
                <a:hlinkClick r:id="rId3"/>
              </a:rPr>
              <a:t>www.esabih.sus.ba/en/about_esabih</a:t>
            </a:r>
            <a:endParaRPr lang="nl-BE" dirty="0" smtClean="0"/>
          </a:p>
          <a:p>
            <a:pPr lvl="0"/>
            <a:r>
              <a:rPr lang="en-GB" dirty="0">
                <a:hlinkClick r:id="rId4"/>
              </a:rPr>
              <a:t>http://</a:t>
            </a:r>
            <a:r>
              <a:rPr lang="en-GB" dirty="0" smtClean="0">
                <a:hlinkClick r:id="rId4"/>
              </a:rPr>
              <a:t>www.sus.ba/esabih/upload/static/07-2013/ESABIH-guidelines.pdf</a:t>
            </a:r>
            <a:endParaRPr lang="en-GB" dirty="0" smtClean="0"/>
          </a:p>
          <a:p>
            <a:pPr lvl="0"/>
            <a:r>
              <a:rPr lang="en-GB" dirty="0" smtClean="0"/>
              <a:t>Templates</a:t>
            </a:r>
            <a:endParaRPr lang="en-GB" dirty="0"/>
          </a:p>
        </p:txBody>
      </p:sp>
    </p:spTree>
    <p:extLst>
      <p:ext uri="{BB962C8B-B14F-4D97-AF65-F5344CB8AC3E}">
        <p14:creationId xmlns:p14="http://schemas.microsoft.com/office/powerpoint/2010/main" val="2708448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jdelijke aanduiding voor voettekst 2"/>
          <p:cNvSpPr>
            <a:spLocks noGrp="1"/>
          </p:cNvSpPr>
          <p:nvPr>
            <p:ph type="ftr" sz="quarter" idx="10"/>
          </p:nvPr>
        </p:nvSpPr>
        <p:spPr/>
        <p:txBody>
          <a:bodyPr/>
          <a:lstStyle/>
          <a:p>
            <a:r>
              <a:rPr lang="en-GB"/>
              <a:t>Banja Luka</a:t>
            </a:r>
          </a:p>
        </p:txBody>
      </p:sp>
      <p:sp>
        <p:nvSpPr>
          <p:cNvPr id="123906" name="Rectangle 2"/>
          <p:cNvSpPr>
            <a:spLocks noGrp="1" noChangeArrowheads="1"/>
          </p:cNvSpPr>
          <p:nvPr>
            <p:ph type="title"/>
          </p:nvPr>
        </p:nvSpPr>
        <p:spPr>
          <a:xfrm>
            <a:off x="304800" y="228600"/>
            <a:ext cx="8610600" cy="5504656"/>
          </a:xfrm>
          <a:ln>
            <a:solidFill>
              <a:srgbClr val="7030A0"/>
            </a:solidFill>
          </a:ln>
        </p:spPr>
        <p:txBody>
          <a:bodyPr/>
          <a:lstStyle/>
          <a:p>
            <a:r>
              <a:rPr lang="en-US" sz="2400" b="1" dirty="0" smtClean="0"/>
              <a:t>Competences</a:t>
            </a:r>
            <a:r>
              <a:rPr lang="en-GB" sz="2400" dirty="0" smtClean="0"/>
              <a:t/>
            </a:r>
            <a:br>
              <a:rPr lang="en-GB" sz="2400" dirty="0" smtClean="0"/>
            </a:br>
            <a:r>
              <a:rPr lang="en-US" sz="2400" dirty="0" smtClean="0"/>
              <a:t>Bologna, Dublin-descriptors, (EU) Legislation EQF NQF</a:t>
            </a:r>
            <a:r>
              <a:rPr lang="en-GB" sz="2400" dirty="0" smtClean="0"/>
              <a:t/>
            </a:r>
            <a:br>
              <a:rPr lang="en-GB" sz="2400" dirty="0" smtClean="0"/>
            </a:br>
            <a:r>
              <a:rPr lang="en-US" sz="2400" dirty="0" smtClean="0"/>
              <a:t>Competences of the work field</a:t>
            </a:r>
            <a:r>
              <a:rPr lang="en-GB" sz="2400" dirty="0" smtClean="0"/>
              <a:t/>
            </a:r>
            <a:br>
              <a:rPr lang="en-GB" sz="2400" dirty="0" smtClean="0"/>
            </a:br>
            <a:r>
              <a:rPr lang="en-US" sz="2400" dirty="0" smtClean="0"/>
              <a:t>Competences deducted by comparison with peers (of the EU)</a:t>
            </a:r>
            <a:r>
              <a:rPr lang="en-GB" sz="2400" dirty="0" smtClean="0"/>
              <a:t/>
            </a:r>
            <a:br>
              <a:rPr lang="en-GB" sz="2400" dirty="0" smtClean="0"/>
            </a:br>
            <a:r>
              <a:rPr lang="en-US" sz="2400" dirty="0" smtClean="0"/>
              <a:t>Specific competences of the university</a:t>
            </a:r>
            <a:r>
              <a:rPr lang="en-GB" sz="2400" dirty="0" smtClean="0"/>
              <a:t/>
            </a:r>
            <a:br>
              <a:rPr lang="en-GB" sz="2400" dirty="0" smtClean="0"/>
            </a:br>
            <a:r>
              <a:rPr lang="en-US" sz="2400" dirty="0" smtClean="0"/>
              <a:t>Chosen competences by students</a:t>
            </a:r>
            <a:r>
              <a:rPr lang="en-GB" sz="2400" dirty="0" smtClean="0"/>
              <a:t/>
            </a:r>
            <a:br>
              <a:rPr lang="en-GB" sz="2400" dirty="0" smtClean="0"/>
            </a:br>
            <a:r>
              <a:rPr lang="en-US" sz="2400" dirty="0" smtClean="0"/>
              <a:t> </a:t>
            </a:r>
            <a:r>
              <a:rPr lang="en-GB" sz="2400" dirty="0" smtClean="0"/>
              <a:t/>
            </a:r>
            <a:br>
              <a:rPr lang="en-GB" sz="2400" dirty="0" smtClean="0"/>
            </a:br>
            <a:r>
              <a:rPr lang="en-US" sz="2400" dirty="0" smtClean="0"/>
              <a:t> </a:t>
            </a:r>
            <a:r>
              <a:rPr lang="en-GB" sz="2400" dirty="0" smtClean="0"/>
              <a:t/>
            </a:r>
            <a:br>
              <a:rPr lang="en-GB" sz="2400" dirty="0" smtClean="0"/>
            </a:br>
            <a:r>
              <a:rPr lang="en-US" sz="2400" dirty="0" smtClean="0"/>
              <a:t> </a:t>
            </a:r>
            <a:r>
              <a:rPr lang="en-GB" sz="2400" dirty="0" smtClean="0"/>
              <a:t/>
            </a:r>
            <a:br>
              <a:rPr lang="en-GB" sz="2400" dirty="0" smtClean="0"/>
            </a:br>
            <a:r>
              <a:rPr lang="en-US" sz="2400" dirty="0" smtClean="0"/>
              <a:t>general competences generic competences</a:t>
            </a:r>
            <a:r>
              <a:rPr lang="en-GB" sz="2400" dirty="0" smtClean="0"/>
              <a:t/>
            </a:r>
            <a:br>
              <a:rPr lang="en-GB" sz="2400" dirty="0" smtClean="0"/>
            </a:br>
            <a:r>
              <a:rPr lang="en-US" sz="2400" dirty="0" smtClean="0"/>
              <a:t>general vocation-oriented competences </a:t>
            </a:r>
            <a:r>
              <a:rPr lang="en-GB" sz="2400" dirty="0" smtClean="0"/>
              <a:t/>
            </a:r>
            <a:br>
              <a:rPr lang="en-GB" sz="2400" dirty="0" smtClean="0"/>
            </a:br>
            <a:r>
              <a:rPr lang="en-US" sz="2400" dirty="0" smtClean="0"/>
              <a:t>vocation-specific </a:t>
            </a:r>
            <a:r>
              <a:rPr lang="en-GB" sz="2400" dirty="0" smtClean="0"/>
              <a:t>discipline </a:t>
            </a:r>
            <a:r>
              <a:rPr lang="en-US" sz="2400" dirty="0" smtClean="0"/>
              <a:t>competences </a:t>
            </a:r>
            <a:r>
              <a:rPr lang="en-GB" sz="2400" dirty="0" smtClean="0"/>
              <a:t/>
            </a:r>
            <a:br>
              <a:rPr lang="en-GB" sz="2400" dirty="0" smtClean="0"/>
            </a:br>
            <a:r>
              <a:rPr lang="en-US" sz="1800" dirty="0" smtClean="0"/>
              <a:t> </a:t>
            </a:r>
            <a:r>
              <a:rPr lang="en-GB" sz="1800" dirty="0" smtClean="0"/>
              <a:t/>
            </a:r>
            <a:br>
              <a:rPr lang="en-GB" sz="1800" dirty="0" smtClean="0"/>
            </a:br>
            <a:endParaRPr lang="nl-NL" sz="1800" b="1" dirty="0">
              <a:solidFill>
                <a:srgbClr val="99FF33"/>
              </a:solidFill>
            </a:endParaRPr>
          </a:p>
        </p:txBody>
      </p:sp>
    </p:spTree>
    <p:extLst>
      <p:ext uri="{BB962C8B-B14F-4D97-AF65-F5344CB8AC3E}">
        <p14:creationId xmlns:p14="http://schemas.microsoft.com/office/powerpoint/2010/main" val="3307786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7"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2568575"/>
            <a:ext cx="5757863" cy="328613"/>
          </a:xfrm>
          <a:prstGeom prst="rect">
            <a:avLst/>
          </a:prstGeom>
          <a:noFill/>
          <a:extLst>
            <a:ext uri="{909E8E84-426E-40DD-AFC4-6F175D3DCCD1}">
              <a14:hiddenFill xmlns:a14="http://schemas.microsoft.com/office/drawing/2010/main">
                <a:solidFill>
                  <a:srgbClr val="FFFFFF"/>
                </a:solidFill>
              </a14:hiddenFill>
            </a:ext>
          </a:extLst>
        </p:spPr>
      </p:pic>
      <p:pic>
        <p:nvPicPr>
          <p:cNvPr id="923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4664"/>
            <a:ext cx="9143999"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50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KU Leuven-Liggend-Achtergrond Wit">
  <a:themeElements>
    <a:clrScheme name="Aangepast 37">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rporate-KU Leuven-Liggend-Achtergrond Wit">
  <a:themeElements>
    <a:clrScheme name="Aangepast 38">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rporate-KU Leuven-Liggend-Achtergrond Wit en Watermerk">
  <a:themeElements>
    <a:clrScheme name="Aangepast 39">
      <a:dk1>
        <a:srgbClr val="000000"/>
      </a:dk1>
      <a:lt1>
        <a:srgbClr val="FFFFFF"/>
      </a:lt1>
      <a:dk2>
        <a:srgbClr val="000000"/>
      </a:dk2>
      <a:lt2>
        <a:srgbClr val="808080"/>
      </a:lt2>
      <a:accent1>
        <a:srgbClr val="1D8DB0"/>
      </a:accent1>
      <a:accent2>
        <a:srgbClr val="116E8A"/>
      </a:accent2>
      <a:accent3>
        <a:srgbClr val="FFFFFF"/>
      </a:accent3>
      <a:accent4>
        <a:srgbClr val="000000"/>
      </a:accent4>
      <a:accent5>
        <a:srgbClr val="DAEDEF"/>
      </a:accent5>
      <a:accent6>
        <a:srgbClr val="2D2D8A"/>
      </a:accent6>
      <a:hlink>
        <a:srgbClr val="009999"/>
      </a:hlink>
      <a:folHlink>
        <a:srgbClr val="800080"/>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orporate-KU Leuven-Liggend-Achtergrond Wit">
  <a:themeElements>
    <a:clrScheme name="KULeuven-Themakleuren">
      <a:dk1>
        <a:srgbClr val="00407A"/>
      </a:dk1>
      <a:lt1>
        <a:srgbClr val="FFFFFF"/>
      </a:lt1>
      <a:dk2>
        <a:srgbClr val="00407A"/>
      </a:dk2>
      <a:lt2>
        <a:srgbClr val="FFFFFF"/>
      </a:lt2>
      <a:accent1>
        <a:srgbClr val="1D8DB0"/>
      </a:accent1>
      <a:accent2>
        <a:srgbClr val="116E8A"/>
      </a:accent2>
      <a:accent3>
        <a:srgbClr val="52BDEC"/>
      </a:accent3>
      <a:accent4>
        <a:srgbClr val="00407A"/>
      </a:accent4>
      <a:accent5>
        <a:srgbClr val="7F7F7F"/>
      </a:accent5>
      <a:accent6>
        <a:srgbClr val="595959"/>
      </a:accent6>
      <a:hlink>
        <a:srgbClr val="1D8DB0"/>
      </a:hlink>
      <a:folHlink>
        <a:srgbClr val="00407A"/>
      </a:folHlink>
    </a:clrScheme>
    <a:fontScheme name="KULeuve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16E8A"/>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corporate-KULeuven</Template>
  <TotalTime>2984</TotalTime>
  <Words>608</Words>
  <Application>Microsoft Office PowerPoint</Application>
  <PresentationFormat>Diavoorstelling (4:3)</PresentationFormat>
  <Paragraphs>170</Paragraphs>
  <Slides>23</Slides>
  <Notes>11</Notes>
  <HiddenSlides>0</HiddenSlides>
  <MMClips>0</MMClips>
  <ScaleCrop>false</ScaleCrop>
  <HeadingPairs>
    <vt:vector size="6" baseType="variant">
      <vt:variant>
        <vt:lpstr>Thema</vt:lpstr>
      </vt:variant>
      <vt:variant>
        <vt:i4>4</vt:i4>
      </vt:variant>
      <vt:variant>
        <vt:lpstr>Ingesloten OLE-bronprogramma's</vt:lpstr>
      </vt:variant>
      <vt:variant>
        <vt:i4>1</vt:i4>
      </vt:variant>
      <vt:variant>
        <vt:lpstr>Diatitels</vt:lpstr>
      </vt:variant>
      <vt:variant>
        <vt:i4>23</vt:i4>
      </vt:variant>
    </vt:vector>
  </HeadingPairs>
  <TitlesOfParts>
    <vt:vector size="28" baseType="lpstr">
      <vt:lpstr>KU Leuven-Liggend-Achtergrond Wit</vt:lpstr>
      <vt:lpstr>Corporate-KU Leuven-Liggend-Achtergrond Wit</vt:lpstr>
      <vt:lpstr>Corporate-KU Leuven-Liggend-Achtergrond Wit en Watermerk</vt:lpstr>
      <vt:lpstr>1_Corporate-KU Leuven-Liggend-Achtergrond Wit</vt:lpstr>
      <vt:lpstr>Dia</vt:lpstr>
      <vt:lpstr>              CCNURCA 54416-Tempus-1-BE-Tempus-JPCR  Quality management in competence based education. Quality Plan. </vt:lpstr>
      <vt:lpstr>PowerPoint-presentatie</vt:lpstr>
      <vt:lpstr>Connection between internal, external quality management and accreditation </vt:lpstr>
      <vt:lpstr>Connections between internal, external quality management and accreditation</vt:lpstr>
      <vt:lpstr>Internal Quality Management</vt:lpstr>
      <vt:lpstr>Framework SER Accreditation</vt:lpstr>
      <vt:lpstr>Framework SER Accreditation</vt:lpstr>
      <vt:lpstr>Competences Bologna, Dublin-descriptors, (EU) Legislation EQF NQF Competences of the work field Competences deducted by comparison with peers (of the EU) Specific competences of the university Chosen competences by students       general competences generic competences general vocation-oriented competences  vocation-specific discipline competences    </vt:lpstr>
      <vt:lpstr>PowerPoint-presentatie</vt:lpstr>
      <vt:lpstr>PowerPoint-presentatie</vt:lpstr>
      <vt:lpstr>Framework SER Accreditation</vt:lpstr>
      <vt:lpstr>Quality</vt:lpstr>
      <vt:lpstr>PowerPoint-presentatie</vt:lpstr>
      <vt:lpstr>Quality tempus projects</vt:lpstr>
      <vt:lpstr>PowerPoint-presentatie</vt:lpstr>
      <vt:lpstr>PowerPoint-presentatie</vt:lpstr>
      <vt:lpstr>PowerPoint-presentatie</vt:lpstr>
      <vt:lpstr>PowerPoint-presentatie</vt:lpstr>
      <vt:lpstr>  START NOT 25TH MONTH    BUT       asap </vt:lpstr>
      <vt:lpstr>PowerPoint-presentatie</vt:lpstr>
      <vt:lpstr>Quality Plan</vt:lpstr>
      <vt:lpstr>  START NOT 11TH MONTH    BUT       today </vt:lpstr>
      <vt:lpstr> Thank you for your attention and success …..</vt:lpstr>
    </vt:vector>
  </TitlesOfParts>
  <Company>KULeuven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ICTS | Communicatie, Servicepunt en Opleiding</dc:creator>
  <dc:description>Huisstijl KU Leuven - Versie 24 juli 2012</dc:description>
  <cp:lastModifiedBy>Willem vanden Berg</cp:lastModifiedBy>
  <cp:revision>122</cp:revision>
  <dcterms:created xsi:type="dcterms:W3CDTF">2012-07-10T07:57:57Z</dcterms:created>
  <dcterms:modified xsi:type="dcterms:W3CDTF">2014-02-28T15:16:10Z</dcterms:modified>
</cp:coreProperties>
</file>