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289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29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6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010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04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26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82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305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9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49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348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F0B7-7240-413C-B76A-40B1D22719C3}" type="datetimeFigureOut">
              <a:rPr lang="nl-BE" smtClean="0"/>
              <a:t>18/11/2014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835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By the end of 2014 (</a:t>
            </a:r>
            <a:r>
              <a:rPr lang="en-US" dirty="0"/>
              <a:t>D</a:t>
            </a:r>
            <a:r>
              <a:rPr lang="en-US" dirty="0" smtClean="0"/>
              <a:t>ecember) every partner from the WB will:</a:t>
            </a:r>
          </a:p>
          <a:p>
            <a:pPr lvl="1"/>
            <a:r>
              <a:rPr lang="en-US" dirty="0" smtClean="0"/>
              <a:t>Have a description of a competence based curriculum</a:t>
            </a:r>
          </a:p>
          <a:p>
            <a:pPr lvl="1"/>
            <a:r>
              <a:rPr lang="en-US" dirty="0" smtClean="0"/>
              <a:t>Have  (for each year and each course) a description of </a:t>
            </a:r>
          </a:p>
          <a:p>
            <a:pPr lvl="2"/>
            <a:r>
              <a:rPr lang="en-US" dirty="0" smtClean="0"/>
              <a:t>Content</a:t>
            </a:r>
          </a:p>
          <a:p>
            <a:pPr lvl="2"/>
            <a:r>
              <a:rPr lang="en-US" dirty="0" smtClean="0"/>
              <a:t>Learning material (books, courses)</a:t>
            </a:r>
          </a:p>
          <a:p>
            <a:pPr lvl="2"/>
            <a:r>
              <a:rPr lang="en-US" dirty="0" smtClean="0"/>
              <a:t>Work form (teaching methodology)</a:t>
            </a:r>
          </a:p>
          <a:p>
            <a:pPr lvl="2"/>
            <a:r>
              <a:rPr lang="en-US" dirty="0" smtClean="0"/>
              <a:t>Evaluation (type of assessment, way of assessment, period)</a:t>
            </a:r>
          </a:p>
          <a:p>
            <a:pPr lvl="1"/>
            <a:r>
              <a:rPr lang="en-US" dirty="0" smtClean="0"/>
              <a:t>Have an implementation plan</a:t>
            </a:r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Progress of the project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By the end of February 2015 every partner from the WB will: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Demonstrate their reformed curriculum and implementation plan for</a:t>
            </a:r>
          </a:p>
          <a:p>
            <a:pPr lvl="2"/>
            <a:r>
              <a:rPr lang="en-US" dirty="0" smtClean="0"/>
              <a:t> the respective ministries (regional accreditation)</a:t>
            </a:r>
          </a:p>
          <a:p>
            <a:pPr lvl="2"/>
            <a:r>
              <a:rPr lang="en-US" dirty="0" smtClean="0"/>
              <a:t> the EC delegation (validation)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Be prepared for an </a:t>
            </a:r>
            <a:r>
              <a:rPr lang="en-US" smtClean="0"/>
              <a:t>‘pre -audit</a:t>
            </a:r>
            <a:r>
              <a:rPr lang="en-US" dirty="0" smtClean="0"/>
              <a:t>’ (A. </a:t>
            </a:r>
            <a:r>
              <a:rPr lang="en-US" dirty="0" err="1" smtClean="0"/>
              <a:t>Govaert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Key points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skills are an important element of the competences</a:t>
            </a:r>
          </a:p>
          <a:p>
            <a:r>
              <a:rPr lang="en-US" dirty="0" smtClean="0"/>
              <a:t>Communication skills can and must be assessed</a:t>
            </a:r>
          </a:p>
          <a:p>
            <a:r>
              <a:rPr lang="en-US" dirty="0" err="1" smtClean="0"/>
              <a:t>Assessers</a:t>
            </a:r>
            <a:r>
              <a:rPr lang="en-US" dirty="0" smtClean="0"/>
              <a:t> (examiners) should be trained / certified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5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Key points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Quality of assessment in EU: improvement topics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Variability among lecturers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Freedom for teachers may be too high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Standards and protocols needed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Unclear criteria / indicators for students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Questionable objectivity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No standardization from students point of view</a:t>
            </a:r>
          </a:p>
          <a:p>
            <a:pPr lvl="1"/>
            <a:endParaRPr lang="en-US" dirty="0" smtClean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endParaRPr lang="en-US" dirty="0" smtClean="0">
              <a:solidFill>
                <a:schemeClr val="accent6"/>
              </a:solidFill>
            </a:endParaRPr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2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Key points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Quality of assessment in WB: improvement topics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Use of framework desirable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Training of examiners &amp; teacher required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Methodology is variable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More competence based assessment needed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Learning outcomes should be more aligned with assessment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Alignment content of course, methodology and assessment required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More </a:t>
            </a:r>
            <a:r>
              <a:rPr lang="en-US" sz="2000" dirty="0">
                <a:solidFill>
                  <a:srgbClr val="FF0000"/>
                </a:solidFill>
              </a:rPr>
              <a:t>practical skills in the curricula (content and assessment)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Practical and theoretical assessment not always integrated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Success -rate can be higher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Key points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Quality of assessment in WB: improvement topics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Standardization and protocols for assessment should be increased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Assessment should be more evidence based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Approach needs to be more systematic to get everyone ‘on board’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catalogue of knowledge and skills is desirable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Minimum standards must be defined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New methodologies (OSE, OSCE, e-learning &amp; </a:t>
            </a:r>
            <a:r>
              <a:rPr lang="en-US" dirty="0" err="1" smtClean="0">
                <a:solidFill>
                  <a:srgbClr val="FF0000"/>
                </a:solidFill>
              </a:rPr>
              <a:t>gamification</a:t>
            </a:r>
            <a:r>
              <a:rPr lang="en-US" dirty="0" smtClean="0">
                <a:solidFill>
                  <a:srgbClr val="FF0000"/>
                </a:solidFill>
              </a:rPr>
              <a:t>, actors, mannequins)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Key points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test cycle contains (see workbook)</a:t>
            </a:r>
          </a:p>
          <a:p>
            <a:pPr lvl="1"/>
            <a:r>
              <a:rPr lang="en-US" dirty="0" smtClean="0"/>
              <a:t>Test design : various types of tests that </a:t>
            </a:r>
            <a:r>
              <a:rPr lang="en-US" b="1" dirty="0" smtClean="0"/>
              <a:t>focus on learning outcomes</a:t>
            </a:r>
            <a:r>
              <a:rPr lang="en-US" dirty="0" smtClean="0"/>
              <a:t> </a:t>
            </a:r>
            <a:r>
              <a:rPr lang="en-US" sz="2400" i="1" dirty="0" smtClean="0"/>
              <a:t>(verb, type, subject, standard, context)</a:t>
            </a:r>
          </a:p>
          <a:p>
            <a:pPr lvl="2"/>
            <a:r>
              <a:rPr lang="en-US" i="1" dirty="0" smtClean="0"/>
              <a:t>Context is more complex depending on the level/year</a:t>
            </a:r>
          </a:p>
          <a:p>
            <a:pPr lvl="2"/>
            <a:r>
              <a:rPr lang="en-US" i="1" dirty="0" smtClean="0"/>
              <a:t>Use of Taxonomy (Bloom) recommended</a:t>
            </a:r>
          </a:p>
          <a:p>
            <a:pPr lvl="2"/>
            <a:r>
              <a:rPr lang="en-US" i="1" dirty="0" smtClean="0"/>
              <a:t>Assessors </a:t>
            </a:r>
            <a:r>
              <a:rPr lang="en-US" i="1" dirty="0"/>
              <a:t>≠ </a:t>
            </a:r>
            <a:r>
              <a:rPr lang="en-US" i="1" dirty="0" smtClean="0"/>
              <a:t>Trainers (=&gt; objectivity)</a:t>
            </a:r>
          </a:p>
          <a:p>
            <a:pPr lvl="2"/>
            <a:r>
              <a:rPr lang="en-US" i="1" dirty="0" smtClean="0"/>
              <a:t>Influenced by the vision / culture of the organization</a:t>
            </a:r>
          </a:p>
          <a:p>
            <a:pPr marL="914400" lvl="2" indent="0">
              <a:buNone/>
            </a:pPr>
            <a:endParaRPr lang="en-US" i="1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Key points</a:t>
            </a:r>
            <a:endParaRPr lang="nl-BE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Communication  </a:t>
            </a:r>
            <a:r>
              <a:rPr lang="en-US" sz="2400" dirty="0"/>
              <a:t>related to 5 learning </a:t>
            </a:r>
            <a:r>
              <a:rPr lang="en-US" sz="2400" dirty="0" smtClean="0"/>
              <a:t>paths (integral, conceptual, skills, study career supervision</a:t>
            </a:r>
            <a:r>
              <a:rPr lang="en-US" sz="2400" smtClean="0"/>
              <a:t>, reflection)</a:t>
            </a:r>
            <a:endParaRPr lang="en-US" sz="2400" dirty="0" smtClean="0"/>
          </a:p>
          <a:p>
            <a:r>
              <a:rPr lang="en-US" sz="2400" dirty="0" smtClean="0"/>
              <a:t>Communication Skills training related to the theme / subject of study</a:t>
            </a:r>
            <a:endParaRPr lang="en-US" sz="2400" dirty="0"/>
          </a:p>
          <a:p>
            <a:r>
              <a:rPr lang="en-US" sz="2400" dirty="0" smtClean="0"/>
              <a:t>Communication skills training has a wide range </a:t>
            </a:r>
            <a:r>
              <a:rPr lang="en-US" sz="2000" dirty="0" smtClean="0"/>
              <a:t>(Basic com. skills =&gt; Motivational interview =&gt; Coaching)</a:t>
            </a:r>
            <a:endParaRPr lang="en-US" sz="2400" dirty="0" smtClean="0"/>
          </a:p>
          <a:p>
            <a:r>
              <a:rPr lang="en-US" sz="2400" dirty="0" smtClean="0"/>
              <a:t>Communication can be assessed via a ‘matrix’ (e.g. non verbal attitude &gt; making contact</a:t>
            </a:r>
            <a:r>
              <a:rPr lang="en-US" sz="2400" dirty="0"/>
              <a:t> </a:t>
            </a:r>
            <a:r>
              <a:rPr lang="en-US" sz="2400" dirty="0" smtClean="0"/>
              <a:t>&gt; ask questions &gt;</a:t>
            </a:r>
            <a:r>
              <a:rPr lang="en-US" sz="2400" dirty="0" smtClean="0"/>
              <a:t> justification), valuing the different communication skills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sz="2000" dirty="0"/>
          </a:p>
          <a:p>
            <a:endParaRPr lang="en-US" sz="24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1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489</Words>
  <Application>Microsoft Office PowerPoint</Application>
  <PresentationFormat>Diavoorstelling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Progress of the project</vt:lpstr>
      <vt:lpstr>Progress of the project</vt:lpstr>
      <vt:lpstr>Key points</vt:lpstr>
      <vt:lpstr>Key points</vt:lpstr>
      <vt:lpstr>Key points</vt:lpstr>
      <vt:lpstr>Key points</vt:lpstr>
      <vt:lpstr>Key points</vt:lpstr>
      <vt:lpstr>Key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nursing curriculum of  the EU partner institutions-main characteristics</dc:title>
  <dc:creator>Filip Dumez</dc:creator>
  <cp:lastModifiedBy>Filip Dumez</cp:lastModifiedBy>
  <cp:revision>48</cp:revision>
  <dcterms:created xsi:type="dcterms:W3CDTF">2014-04-07T06:13:13Z</dcterms:created>
  <dcterms:modified xsi:type="dcterms:W3CDTF">2014-11-18T13:56:15Z</dcterms:modified>
</cp:coreProperties>
</file>