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sldIdLst>
    <p:sldId id="256" r:id="rId2"/>
    <p:sldId id="257" r:id="rId3"/>
    <p:sldId id="291" r:id="rId4"/>
    <p:sldId id="290" r:id="rId5"/>
    <p:sldId id="258" r:id="rId6"/>
    <p:sldId id="293" r:id="rId7"/>
    <p:sldId id="266" r:id="rId8"/>
    <p:sldId id="268" r:id="rId9"/>
    <p:sldId id="286" r:id="rId10"/>
    <p:sldId id="270" r:id="rId11"/>
    <p:sldId id="288" r:id="rId12"/>
    <p:sldId id="271" r:id="rId13"/>
    <p:sldId id="294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1771A-9C2C-4138-92D7-16983A45DC6F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E1903-AFEE-4BAD-B63D-BAA309B5DCF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94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0F54-7FC4-4742-877D-0C20AC74D856}" type="datetime1">
              <a:rPr lang="en-US" smtClean="0"/>
              <a:pPr/>
              <a:t>3/10/2014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F935AC-F610-4490-8F78-7C3167BA589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BE0F-4651-402C-9A1F-7006BB0B255A}" type="datetime1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5AC-F610-4490-8F78-7C3167BA589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21C6-2CAD-471E-A1AE-B99BCC14494B}" type="datetime1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5AC-F610-4490-8F78-7C3167BA589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32368F-7FB4-43DD-82C0-4BB6B9294E62}" type="datetime1">
              <a:rPr lang="en-US" smtClean="0"/>
              <a:pPr/>
              <a:t>3/10/2014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8F935AC-F610-4490-8F78-7C3167BA589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4C10-0DD5-48D9-94A8-3F5A5E91F984}" type="datetime1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5AC-F610-4490-8F78-7C3167BA589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3561-983C-450D-B9DB-5256242DD4BF}" type="datetime1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5AC-F610-4490-8F78-7C3167BA589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5AC-F610-4490-8F78-7C3167BA589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E770-FF51-4D0E-9940-6A0EA5294272}" type="datetime1">
              <a:rPr lang="en-US" smtClean="0"/>
              <a:pPr/>
              <a:t>3/10/2014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2211-CE11-4DE7-951B-69AFF80A8794}" type="datetime1">
              <a:rPr lang="en-US" smtClean="0"/>
              <a:pPr/>
              <a:t>3/10/2014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5AC-F610-4490-8F78-7C3167BA589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2BA0-90DA-4BCD-9778-EA13FFBC7AA2}" type="datetime1">
              <a:rPr lang="en-US" smtClean="0"/>
              <a:pPr/>
              <a:t>3/10/2014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5AC-F610-4490-8F78-7C3167BA589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882151-D05C-4C0F-8877-899C3AD456BB}" type="datetime1">
              <a:rPr lang="en-US" smtClean="0"/>
              <a:pPr/>
              <a:t>3/10/2014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F935AC-F610-4490-8F78-7C3167BA589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FF87-6BC9-4F20-A960-CA4FAB01547C}" type="datetime1">
              <a:rPr lang="en-US" smtClean="0"/>
              <a:pPr/>
              <a:t>3/10/2014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F935AC-F610-4490-8F78-7C3167BA589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9FABC24-F613-4EAC-AFEE-8DCAB4CAE450}" type="datetime1">
              <a:rPr lang="en-US" smtClean="0"/>
              <a:pPr/>
              <a:t>3/10/2014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8F935AC-F610-4490-8F78-7C3167BA589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roshkoder@unishk.edu.al" TargetMode="External"/><Relationship Id="rId7" Type="http://schemas.openxmlformats.org/officeDocument/2006/relationships/image" Target="../media/image17.jpeg"/><Relationship Id="rId2" Type="http://schemas.openxmlformats.org/officeDocument/2006/relationships/hyperlink" Target="mailto:erard.unishk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AGENDA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History.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Organisation,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Faculties and Programs of Study,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Faculty of Natural Sciences,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Branch of General Nursing,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Branch of Midwifery,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Branch of Physiotherapy,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Facts and figures on teaching staff and graduated students in these programs of study,</a:t>
            </a:r>
            <a:endParaRPr lang="en-GB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Contacts.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F935AC-F610-4490-8F78-7C3167BA589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Algerian" pitchFamily="82" charset="0"/>
              </a:rPr>
              <a:t>University of </a:t>
            </a:r>
            <a:r>
              <a:rPr lang="en-GB" dirty="0" err="1" smtClean="0">
                <a:latin typeface="Algerian" pitchFamily="82" charset="0"/>
              </a:rPr>
              <a:t>Shkodra</a:t>
            </a:r>
            <a:r>
              <a:rPr lang="en-GB" dirty="0" smtClean="0">
                <a:latin typeface="Algerian" pitchFamily="82" charset="0"/>
              </a:rPr>
              <a:t> </a:t>
            </a:r>
            <a:br>
              <a:rPr lang="en-GB" dirty="0" smtClean="0">
                <a:latin typeface="Algerian" pitchFamily="82" charset="0"/>
              </a:rPr>
            </a:br>
            <a:r>
              <a:rPr lang="en-GB" dirty="0" smtClean="0">
                <a:latin typeface="Algerian" pitchFamily="82" charset="0"/>
              </a:rPr>
              <a:t>“</a:t>
            </a:r>
            <a:r>
              <a:rPr lang="en-GB" dirty="0" err="1" smtClean="0">
                <a:latin typeface="Algerian" pitchFamily="82" charset="0"/>
              </a:rPr>
              <a:t>Luigj</a:t>
            </a:r>
            <a:r>
              <a:rPr lang="en-GB" dirty="0" smtClean="0">
                <a:latin typeface="Algerian" pitchFamily="82" charset="0"/>
              </a:rPr>
              <a:t> </a:t>
            </a:r>
            <a:r>
              <a:rPr lang="en-GB" dirty="0" err="1" smtClean="0">
                <a:latin typeface="Algerian" pitchFamily="82" charset="0"/>
              </a:rPr>
              <a:t>Gurakuqi</a:t>
            </a:r>
            <a:r>
              <a:rPr lang="en-GB" dirty="0" smtClean="0">
                <a:latin typeface="Algerian" pitchFamily="82" charset="0"/>
              </a:rPr>
              <a:t>”</a:t>
            </a:r>
            <a:endParaRPr lang="en-US" dirty="0">
              <a:latin typeface="Algerian" pitchFamily="8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8848" cy="5638800"/>
          </a:xfrm>
        </p:spPr>
        <p:txBody>
          <a:bodyPr>
            <a:noAutofit/>
          </a:bodyPr>
          <a:lstStyle/>
          <a:p>
            <a:r>
              <a:rPr lang="en-GB" sz="2400" dirty="0" smtClean="0"/>
              <a:t>Opened in 2007-2008</a:t>
            </a:r>
          </a:p>
          <a:p>
            <a:r>
              <a:rPr lang="sq-AL" sz="2400" dirty="0"/>
              <a:t>Nowadays there are about</a:t>
            </a:r>
            <a:r>
              <a:rPr lang="en-GB" sz="2400" dirty="0"/>
              <a:t> </a:t>
            </a:r>
            <a:r>
              <a:rPr lang="sq-AL" sz="2400" dirty="0" smtClean="0"/>
              <a:t>389</a:t>
            </a:r>
            <a:r>
              <a:rPr lang="en-GB" sz="2400" dirty="0" smtClean="0"/>
              <a:t> </a:t>
            </a:r>
            <a:r>
              <a:rPr lang="en-GB" sz="2400" dirty="0"/>
              <a:t>students</a:t>
            </a:r>
            <a:r>
              <a:rPr lang="sq-AL" sz="2400" dirty="0"/>
              <a:t> </a:t>
            </a:r>
            <a:r>
              <a:rPr lang="sq-AL" sz="2400" dirty="0" smtClean="0"/>
              <a:t>                     attending </a:t>
            </a:r>
            <a:r>
              <a:rPr lang="sq-AL" sz="2400" dirty="0"/>
              <a:t>their </a:t>
            </a:r>
            <a:r>
              <a:rPr lang="sq-AL" sz="2400" dirty="0" smtClean="0"/>
              <a:t>studies</a:t>
            </a:r>
            <a:r>
              <a:rPr lang="en-GB" sz="2400" dirty="0" smtClean="0"/>
              <a:t>. </a:t>
            </a:r>
          </a:p>
          <a:p>
            <a:r>
              <a:rPr lang="en-GB" sz="2400" dirty="0" smtClean="0"/>
              <a:t>This program of study is offered in the bachelor level.</a:t>
            </a:r>
          </a:p>
          <a:p>
            <a:r>
              <a:rPr lang="en-GB" sz="2400" dirty="0" smtClean="0"/>
              <a:t>Graduated students get a degree in Midwifery. </a:t>
            </a:r>
          </a:p>
          <a:p>
            <a:r>
              <a:rPr lang="en-GB" sz="2400" dirty="0" smtClean="0"/>
              <a:t>The professional practices are done at the regional hospital of </a:t>
            </a:r>
            <a:r>
              <a:rPr lang="en-GB" sz="2400" dirty="0" err="1" smtClean="0"/>
              <a:t>Shkodra</a:t>
            </a:r>
            <a:r>
              <a:rPr lang="en-GB" sz="2400" dirty="0" smtClean="0"/>
              <a:t> city, department of maternity</a:t>
            </a:r>
            <a:r>
              <a:rPr lang="sq-AL" sz="2400" dirty="0"/>
              <a:t> and sometimes in local hospitals of different cities</a:t>
            </a:r>
            <a:r>
              <a:rPr lang="en-GB" sz="2400" dirty="0" smtClean="0"/>
              <a:t>. </a:t>
            </a:r>
          </a:p>
          <a:p>
            <a:r>
              <a:rPr lang="en-GB" sz="2400" dirty="0" smtClean="0"/>
              <a:t>In total this program of study has 30 weeks which are divided as following: </a:t>
            </a:r>
            <a:endParaRPr lang="sq-AL" sz="2400" dirty="0" smtClean="0"/>
          </a:p>
          <a:p>
            <a:r>
              <a:rPr lang="en-GB" sz="2400" dirty="0" smtClean="0"/>
              <a:t>Year one: 	26 weeks theory - 4 weeks professional practice.  </a:t>
            </a:r>
            <a:endParaRPr lang="sq-AL" sz="2400" dirty="0" smtClean="0"/>
          </a:p>
          <a:p>
            <a:r>
              <a:rPr lang="en-GB" sz="2400" dirty="0" smtClean="0"/>
              <a:t>Year two: 	16 weeks theory - 14 weeks professional practice. </a:t>
            </a:r>
            <a:endParaRPr lang="sq-AL" sz="2400" dirty="0" smtClean="0"/>
          </a:p>
          <a:p>
            <a:r>
              <a:rPr lang="en-GB" sz="2400" dirty="0" smtClean="0"/>
              <a:t>Year three: 	16 weeks theory - 14 weeks professional practice</a:t>
            </a:r>
            <a:endParaRPr lang="sq-AL" sz="2400" dirty="0" smtClean="0"/>
          </a:p>
          <a:p>
            <a:pPr>
              <a:buNone/>
            </a:pP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F935AC-F610-4490-8F78-7C3167BA589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3648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6. Branch of Midwifery</a:t>
            </a:r>
            <a:endParaRPr lang="en-US" dirty="0"/>
          </a:p>
        </p:txBody>
      </p:sp>
      <p:pic>
        <p:nvPicPr>
          <p:cNvPr id="6" name="Picture 4" descr="H:\Infermieria\IMG_1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4505">
            <a:off x="6268342" y="680661"/>
            <a:ext cx="2743200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37448" cy="50292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sq-A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7400" dirty="0" smtClean="0"/>
              <a:t>Opened in 2007-2008. </a:t>
            </a:r>
          </a:p>
          <a:p>
            <a:r>
              <a:rPr lang="en-GB" sz="7400" dirty="0" smtClean="0"/>
              <a:t>Total number of 184 students. </a:t>
            </a:r>
          </a:p>
          <a:p>
            <a:r>
              <a:rPr lang="en-GB" sz="7400" dirty="0" smtClean="0"/>
              <a:t>This program of study was opened in collaboration with the University Florence </a:t>
            </a:r>
            <a:r>
              <a:rPr lang="sq-AL" sz="7400" dirty="0" smtClean="0"/>
              <a:t>(</a:t>
            </a:r>
            <a:r>
              <a:rPr lang="en-GB" sz="7400" dirty="0" smtClean="0"/>
              <a:t>Italy</a:t>
            </a:r>
            <a:r>
              <a:rPr lang="sq-AL" sz="7400" dirty="0" smtClean="0"/>
              <a:t>)</a:t>
            </a:r>
            <a:r>
              <a:rPr lang="en-GB" sz="7400" dirty="0" smtClean="0"/>
              <a:t> and majority of the professors who teach in this department are Italian professors. </a:t>
            </a:r>
          </a:p>
          <a:p>
            <a:r>
              <a:rPr lang="en-GB" sz="7400" dirty="0" smtClean="0"/>
              <a:t>It is offered in the bachelor level. </a:t>
            </a:r>
          </a:p>
          <a:p>
            <a:r>
              <a:rPr lang="en-GB" sz="7400" dirty="0" smtClean="0"/>
              <a:t>The professional practices are done at the regional hospital of </a:t>
            </a:r>
            <a:r>
              <a:rPr lang="en-GB" sz="7400" dirty="0" err="1" smtClean="0"/>
              <a:t>Shkodra</a:t>
            </a:r>
            <a:r>
              <a:rPr lang="en-GB" sz="7400" dirty="0" smtClean="0"/>
              <a:t> city and in Florence</a:t>
            </a:r>
            <a:r>
              <a:rPr lang="sq-AL" sz="7400" dirty="0" smtClean="0"/>
              <a:t> (</a:t>
            </a:r>
            <a:r>
              <a:rPr lang="en-GB" sz="7400" dirty="0" smtClean="0"/>
              <a:t>Italy</a:t>
            </a:r>
            <a:r>
              <a:rPr lang="sq-AL" sz="7400" dirty="0" smtClean="0"/>
              <a:t>)</a:t>
            </a:r>
            <a:r>
              <a:rPr lang="en-GB" sz="7400" dirty="0" smtClean="0"/>
              <a:t>. </a:t>
            </a:r>
            <a:endParaRPr lang="sq-AL" sz="7400" dirty="0" smtClean="0"/>
          </a:p>
          <a:p>
            <a:r>
              <a:rPr lang="en-GB" sz="7400" dirty="0" smtClean="0"/>
              <a:t>In total this program of study has 30 weeks which are divided as following: </a:t>
            </a:r>
            <a:endParaRPr lang="sq-AL" sz="7400" dirty="0" smtClean="0"/>
          </a:p>
          <a:p>
            <a:r>
              <a:rPr lang="en-GB" sz="7400" dirty="0" smtClean="0"/>
              <a:t>Year one: 	20 weeks theory - 10 weeks professional practice.  </a:t>
            </a:r>
            <a:endParaRPr lang="sq-AL" sz="7400" dirty="0" smtClean="0"/>
          </a:p>
          <a:p>
            <a:r>
              <a:rPr lang="en-GB" sz="7400" dirty="0" smtClean="0"/>
              <a:t>Year two: 	20 weeks theory - 10 weeks professional practice. </a:t>
            </a:r>
            <a:endParaRPr lang="sq-AL" sz="7400" dirty="0" smtClean="0"/>
          </a:p>
          <a:p>
            <a:r>
              <a:rPr lang="en-GB" sz="7400" dirty="0" smtClean="0"/>
              <a:t>Year three: 	20 weeks theory - 10 weeks professional practice</a:t>
            </a:r>
            <a:endParaRPr lang="sq-AL" sz="7400" dirty="0" smtClean="0"/>
          </a:p>
          <a:p>
            <a:pPr>
              <a:buNone/>
            </a:pPr>
            <a:endParaRPr lang="sq-AL" sz="7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q-AL" sz="6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6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F935AC-F610-4490-8F78-7C3167BA589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 Branch of </a:t>
            </a:r>
            <a:br>
              <a:rPr lang="en-US" dirty="0" smtClean="0"/>
            </a:br>
            <a:r>
              <a:rPr lang="en-US" dirty="0" smtClean="0"/>
              <a:t>Physiotherapy</a:t>
            </a:r>
            <a:endParaRPr lang="en-US" dirty="0"/>
          </a:p>
        </p:txBody>
      </p:sp>
      <p:pic>
        <p:nvPicPr>
          <p:cNvPr id="3074" name="Picture 2" descr="C:\Users\Erard\Documents\PROJEKTE\CCNURCA\IMG_1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8600"/>
            <a:ext cx="4495800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447800"/>
            <a:ext cx="815340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400" dirty="0" smtClean="0"/>
          </a:p>
          <a:p>
            <a:pPr algn="just"/>
            <a:r>
              <a:rPr lang="en-GB" sz="2400" dirty="0" smtClean="0"/>
              <a:t>The staff involved in professional practices is composed of 8 full-time professors and 108 part-time professors and lecturers (57 from them are Italian professors who teach part-time at Physiotherapy program of study). </a:t>
            </a:r>
          </a:p>
          <a:p>
            <a:pPr>
              <a:buNone/>
            </a:pPr>
            <a:endParaRPr lang="en-GB" sz="2400" dirty="0" smtClean="0"/>
          </a:p>
          <a:p>
            <a:pPr algn="just"/>
            <a:r>
              <a:rPr lang="en-GB" sz="2400" dirty="0" smtClean="0"/>
              <a:t>There are also involved 44 referents that are in charge for the supervision of the professional practices of the students.  </a:t>
            </a:r>
          </a:p>
          <a:p>
            <a:pPr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F935AC-F610-4490-8F78-7C3167BA589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8. Facts and figures on teaching staff and graduated students in these programs of study</a:t>
            </a:r>
            <a:endParaRPr lang="en-US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/>
              <a:t> </a:t>
            </a:r>
          </a:p>
          <a:p>
            <a:endParaRPr lang="en-GB" sz="3600" dirty="0" smtClean="0"/>
          </a:p>
          <a:p>
            <a:pPr algn="just"/>
            <a:r>
              <a:rPr lang="en-GB" sz="2800" dirty="0" smtClean="0"/>
              <a:t>In total there are graduated 921 students in General Nursery, 149 in Midwifery and 44 in Physiotherapy since these programs of studies were first offered.  </a:t>
            </a:r>
          </a:p>
          <a:p>
            <a:pPr algn="just"/>
            <a:r>
              <a:rPr lang="en-GB" sz="2800" dirty="0" smtClean="0"/>
              <a:t>For the students of the these programs there is offered a master program of study in </a:t>
            </a:r>
            <a:r>
              <a:rPr lang="sq-AL" sz="2800" dirty="0"/>
              <a:t>"</a:t>
            </a:r>
            <a:r>
              <a:rPr lang="en-GB" sz="2800" i="1" dirty="0" smtClean="0"/>
              <a:t>Psychology of Health</a:t>
            </a:r>
            <a:r>
              <a:rPr lang="sq-AL" sz="2800" dirty="0" smtClean="0"/>
              <a:t>"</a:t>
            </a:r>
            <a:r>
              <a:rPr lang="en-GB" sz="2800" dirty="0" smtClean="0"/>
              <a:t>. </a:t>
            </a:r>
            <a:endParaRPr lang="sq-AL" sz="2800" dirty="0" smtClean="0"/>
          </a:p>
          <a:p>
            <a:pPr algn="ctr">
              <a:lnSpc>
                <a:spcPct val="170000"/>
              </a:lnSpc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F935AC-F610-4490-8F78-7C3167BA589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098" name="Picture 2" descr="C:\Users\Erard\Documents\PROJEKTE\CCNURCA\IMG_4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1000"/>
            <a:ext cx="5562600" cy="24121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70000"/>
              </a:lnSpc>
              <a:buNone/>
            </a:pPr>
            <a:endParaRPr lang="en-GB" sz="6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r>
              <a:rPr lang="en-GB" sz="6600" dirty="0" smtClean="0">
                <a:latin typeface="Times New Roman" pitchFamily="18" charset="0"/>
                <a:cs typeface="Times New Roman" pitchFamily="18" charset="0"/>
              </a:rPr>
              <a:t>Contacts</a:t>
            </a:r>
          </a:p>
          <a:p>
            <a:pPr algn="ctr">
              <a:lnSpc>
                <a:spcPct val="170000"/>
              </a:lnSpc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 ww.unishk.edu.al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  <a:hlinkClick r:id="rId2"/>
              </a:rPr>
              <a:t>erard.unishk@gmail.com</a:t>
            </a:r>
            <a:endParaRPr lang="en-GB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  <a:hlinkClick r:id="rId3"/>
              </a:rPr>
              <a:t>iroshkoder@unishk.edu.al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  <a:buNone/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F935AC-F610-4490-8F78-7C3167BA589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 descr="H:\Infermieria\IMG_13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19765">
            <a:off x="404062" y="554362"/>
            <a:ext cx="2743200" cy="2057400"/>
          </a:xfrm>
          <a:prstGeom prst="rect">
            <a:avLst/>
          </a:prstGeom>
          <a:noFill/>
        </p:spPr>
      </p:pic>
      <p:pic>
        <p:nvPicPr>
          <p:cNvPr id="1027" name="Picture 3" descr="C:\Users\Erard\Downloads\IMG_58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81436">
            <a:off x="5673039" y="809914"/>
            <a:ext cx="2743200" cy="2057400"/>
          </a:xfrm>
          <a:prstGeom prst="rect">
            <a:avLst/>
          </a:prstGeom>
          <a:noFill/>
        </p:spPr>
      </p:pic>
      <p:pic>
        <p:nvPicPr>
          <p:cNvPr id="5" name="Picture 3" descr="H:\Infermieria\IMG_03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523372">
            <a:off x="586277" y="4073384"/>
            <a:ext cx="2260600" cy="1695450"/>
          </a:xfrm>
          <a:prstGeom prst="rect">
            <a:avLst/>
          </a:prstGeom>
          <a:noFill/>
        </p:spPr>
      </p:pic>
      <p:pic>
        <p:nvPicPr>
          <p:cNvPr id="9" name="Picture 2" descr="C:\Users\Erard\Documents\PROJEKTE\CCNURCA\IMG_13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63917">
            <a:off x="6068297" y="4491756"/>
            <a:ext cx="2851770" cy="17762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F935AC-F610-4490-8F78-7C3167BA589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1. </a:t>
            </a:r>
            <a:r>
              <a:rPr lang="en-GB" dirty="0" err="1" smtClean="0"/>
              <a:t>Shkodra</a:t>
            </a:r>
            <a:r>
              <a:rPr lang="en-GB" dirty="0" smtClean="0"/>
              <a:t> City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582341"/>
            <a:ext cx="82296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Shkodra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city is located in the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northwestern part of Albania.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situated in the wedged between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Rozafa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Castle, the magnificent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Albanian Alps, deep blue Lake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Shkodra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 30-kilometre sand beach and Buna river delta reservation.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one of the </a:t>
            </a:r>
          </a:p>
          <a:p>
            <a:pPr algn="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oldest and most </a:t>
            </a:r>
          </a:p>
          <a:p>
            <a:pPr algn="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historic towns in Albania, </a:t>
            </a:r>
          </a:p>
          <a:p>
            <a:pPr algn="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 well as an important </a:t>
            </a:r>
          </a:p>
          <a:p>
            <a:pPr algn="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cultural and economic centre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Shkodra Cas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295400"/>
            <a:ext cx="3202947" cy="1752600"/>
          </a:xfrm>
          <a:prstGeom prst="rect">
            <a:avLst/>
          </a:prstGeom>
        </p:spPr>
      </p:pic>
      <p:pic>
        <p:nvPicPr>
          <p:cNvPr id="10" name="Picture 9" descr="Pedon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4038600"/>
            <a:ext cx="2819400" cy="2133600"/>
          </a:xfrm>
          <a:prstGeom prst="rect">
            <a:avLst/>
          </a:prstGeom>
        </p:spPr>
      </p:pic>
      <p:pic>
        <p:nvPicPr>
          <p:cNvPr id="11" name="Picture 10" descr="Mesi brid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76200"/>
            <a:ext cx="2514600" cy="16002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F935AC-F610-4490-8F78-7C3167BA589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1.1 </a:t>
            </a:r>
            <a:r>
              <a:rPr lang="en-GB" dirty="0" err="1" smtClean="0"/>
              <a:t>Shkodra</a:t>
            </a:r>
            <a:r>
              <a:rPr lang="en-GB" dirty="0" smtClean="0"/>
              <a:t> University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2133601"/>
            <a:ext cx="7315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Shkodra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University is one of the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most prestigious learning centers of Albania. </a:t>
            </a:r>
          </a:p>
          <a:p>
            <a:pPr algn="r">
              <a:buFont typeface="Arial" pitchFamily="34" charset="0"/>
              <a:buChar char="•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University of </a:t>
            </a:r>
          </a:p>
          <a:p>
            <a:pPr algn="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Shkodra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is located in the </a:t>
            </a:r>
          </a:p>
          <a:p>
            <a:pPr algn="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center of the city .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IMG_0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95725"/>
            <a:ext cx="3886200" cy="24288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447800"/>
            <a:ext cx="8150352" cy="49530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GB" dirty="0" smtClean="0"/>
              <a:t>	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3200" i="1" dirty="0" err="1" smtClean="0">
                <a:latin typeface="Times New Roman" pitchFamily="18" charset="0"/>
                <a:cs typeface="Times New Roman" pitchFamily="18" charset="0"/>
              </a:rPr>
              <a:t>Luigj</a:t>
            </a:r>
            <a:r>
              <a:rPr lang="en-GB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i="1" dirty="0" err="1" smtClean="0">
                <a:latin typeface="Times New Roman" pitchFamily="18" charset="0"/>
                <a:cs typeface="Times New Roman" pitchFamily="18" charset="0"/>
              </a:rPr>
              <a:t>Gurakuqi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” University of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Shkodra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was established on 02. Sept. 1957 as </a:t>
            </a:r>
            <a:r>
              <a:rPr lang="sq-AL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High Pedagogical Institute. At the beginning this University had 2 Faculties (Faculty of Social Sciences and the Faculty of Natural Sciences). </a:t>
            </a:r>
          </a:p>
          <a:p>
            <a:pPr algn="just"/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	It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changed its status to University of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Shkodra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"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Luigj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Gurakuqi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" by the Ministers' Council decree </a:t>
            </a:r>
            <a:r>
              <a:rPr lang="sq-AL" sz="32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q-AL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124, on 28.05.1991. </a:t>
            </a:r>
            <a:endParaRPr lang="sq-AL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Shkodra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has now 6 Faculties (Faculty of Social Sciences, Faculty of Educational Sciences, Faculty of Natural Sciences, Faculty of Economics, Faculty of Law and the Faculty of Foreign Languages).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F935AC-F610-4490-8F78-7C3167BA589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1.2 History of </a:t>
            </a:r>
            <a:r>
              <a:rPr lang="en-GB" dirty="0" err="1" smtClean="0"/>
              <a:t>Shkodra</a:t>
            </a:r>
            <a:r>
              <a:rPr lang="en-GB" dirty="0" smtClean="0"/>
              <a:t> University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447800"/>
            <a:ext cx="8153400" cy="495300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Shkodra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University is organised as following</a:t>
            </a:r>
            <a:r>
              <a:rPr lang="sq-AL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Rector, </a:t>
            </a:r>
          </a:p>
          <a:p>
            <a:pPr algn="just"/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Pro – Rector,</a:t>
            </a:r>
          </a:p>
          <a:p>
            <a:pPr algn="just"/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Chancellor,</a:t>
            </a:r>
          </a:p>
          <a:p>
            <a:pPr algn="just"/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Dean</a:t>
            </a:r>
            <a:r>
              <a:rPr lang="sq-AL" sz="32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Facult</a:t>
            </a:r>
            <a:r>
              <a:rPr lang="sq-AL" sz="3200" dirty="0" smtClean="0">
                <a:latin typeface="Times New Roman" pitchFamily="18" charset="0"/>
                <a:cs typeface="Times New Roman" pitchFamily="18" charset="0"/>
              </a:rPr>
              <a:t>ies</a:t>
            </a:r>
            <a:endParaRPr lang="en-GB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sq-AL" sz="32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of the Department</a:t>
            </a:r>
            <a:r>
              <a:rPr lang="sq-AL" sz="32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The Administrative personnel. </a:t>
            </a:r>
          </a:p>
          <a:p>
            <a:pPr algn="just"/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Students are organised in “</a:t>
            </a:r>
            <a:r>
              <a:rPr lang="en-GB" sz="3200" i="1" dirty="0" smtClean="0">
                <a:latin typeface="Times New Roman" pitchFamily="18" charset="0"/>
                <a:cs typeface="Times New Roman" pitchFamily="18" charset="0"/>
              </a:rPr>
              <a:t>Students </a:t>
            </a:r>
            <a:r>
              <a:rPr lang="sq-AL" sz="3200" i="1" dirty="0" smtClean="0">
                <a:latin typeface="Times New Roman" pitchFamily="18" charset="0"/>
                <a:cs typeface="Times New Roman" pitchFamily="18" charset="0"/>
              </a:rPr>
              <a:t>Council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” which works within </a:t>
            </a:r>
            <a:r>
              <a:rPr lang="sq-AL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structures of this university.</a:t>
            </a:r>
          </a:p>
          <a:p>
            <a:pPr algn="just"/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In total there are 180 full-time professors and lectures, 603 part-time professors and lecturers, 97 non-academic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personel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About 15 000 students are currently attending the University of </a:t>
            </a:r>
            <a:r>
              <a:rPr lang="en-GB" sz="3200" dirty="0" err="1" smtClean="0">
                <a:latin typeface="Times New Roman" pitchFamily="18" charset="0"/>
                <a:cs typeface="Times New Roman" pitchFamily="18" charset="0"/>
              </a:rPr>
              <a:t>Shkodra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F935AC-F610-4490-8F78-7C3167BA589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Organisation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F935AC-F610-4490-8F78-7C3167BA589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3. Faculties  and Programs of Study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Our University has 6 faculties: </a:t>
            </a:r>
            <a:endParaRPr lang="sq-AL" dirty="0" smtClean="0"/>
          </a:p>
          <a:p>
            <a:pPr lvl="0"/>
            <a:r>
              <a:rPr lang="en-GB" dirty="0" smtClean="0"/>
              <a:t>Faculty of Natural Sciences</a:t>
            </a:r>
            <a:endParaRPr lang="sq-AL" dirty="0" smtClean="0"/>
          </a:p>
          <a:p>
            <a:pPr lvl="0"/>
            <a:r>
              <a:rPr lang="en-GB" dirty="0" smtClean="0"/>
              <a:t>Faculty of Social Sciences</a:t>
            </a:r>
            <a:endParaRPr lang="sq-AL" dirty="0" smtClean="0"/>
          </a:p>
          <a:p>
            <a:pPr lvl="0"/>
            <a:r>
              <a:rPr lang="en-GB" dirty="0" smtClean="0"/>
              <a:t>Faculty of Educational Sciences</a:t>
            </a:r>
            <a:endParaRPr lang="sq-AL" dirty="0" smtClean="0"/>
          </a:p>
          <a:p>
            <a:pPr lvl="0"/>
            <a:r>
              <a:rPr lang="en-GB" dirty="0" smtClean="0"/>
              <a:t>Faculty of Economics</a:t>
            </a:r>
            <a:endParaRPr lang="sq-AL" dirty="0" smtClean="0"/>
          </a:p>
          <a:p>
            <a:pPr lvl="0"/>
            <a:r>
              <a:rPr lang="en-GB" dirty="0" smtClean="0"/>
              <a:t>Faculty of Foreign Languages</a:t>
            </a:r>
            <a:endParaRPr lang="sq-AL" dirty="0" smtClean="0"/>
          </a:p>
          <a:p>
            <a:pPr lvl="0"/>
            <a:r>
              <a:rPr lang="en-GB" dirty="0" smtClean="0"/>
              <a:t>Faculty of Law</a:t>
            </a:r>
            <a:endParaRPr lang="sq-AL" dirty="0" smtClean="0"/>
          </a:p>
          <a:p>
            <a:endParaRPr lang="sq-AL" dirty="0"/>
          </a:p>
        </p:txBody>
      </p:sp>
      <p:pic>
        <p:nvPicPr>
          <p:cNvPr id="5122" name="Picture 2" descr="G:\Foto HIstorik 1\foto ambjetesh te USH-se te dt 15.02.2011\IMG_0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90859">
            <a:off x="5295533" y="1435193"/>
            <a:ext cx="3505200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953000"/>
          </a:xfrm>
        </p:spPr>
        <p:txBody>
          <a:bodyPr>
            <a:normAutofit/>
          </a:bodyPr>
          <a:lstStyle/>
          <a:p>
            <a:pPr>
              <a:buNone/>
            </a:pPr>
            <a:endParaRPr lang="sq-AL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3000" dirty="0" smtClean="0"/>
              <a:t>The University of </a:t>
            </a:r>
            <a:r>
              <a:rPr lang="en-GB" sz="3000" dirty="0" err="1" smtClean="0"/>
              <a:t>Shkodra</a:t>
            </a:r>
            <a:r>
              <a:rPr lang="en-GB" sz="3000" dirty="0" smtClean="0"/>
              <a:t> now offers the following programs of study: </a:t>
            </a:r>
          </a:p>
          <a:p>
            <a:endParaRPr lang="sq-AL" sz="3000" dirty="0" smtClean="0"/>
          </a:p>
          <a:p>
            <a:pPr lvl="0"/>
            <a:r>
              <a:rPr lang="en-GB" sz="3000" dirty="0" smtClean="0"/>
              <a:t>25 programs of study </a:t>
            </a:r>
            <a:r>
              <a:rPr lang="en-GB" sz="3000" i="1" dirty="0" smtClean="0"/>
              <a:t>bachelor</a:t>
            </a:r>
            <a:r>
              <a:rPr lang="en-GB" sz="3000" dirty="0" smtClean="0"/>
              <a:t>, </a:t>
            </a:r>
            <a:endParaRPr lang="sq-AL" sz="3000" dirty="0" smtClean="0"/>
          </a:p>
          <a:p>
            <a:pPr lvl="0"/>
            <a:r>
              <a:rPr lang="en-GB" sz="3000" dirty="0" smtClean="0"/>
              <a:t>19 programs of study, </a:t>
            </a:r>
            <a:r>
              <a:rPr lang="en-GB" sz="3000" i="1" dirty="0" smtClean="0"/>
              <a:t>professional</a:t>
            </a:r>
            <a:r>
              <a:rPr lang="en-GB" sz="3000" dirty="0" smtClean="0"/>
              <a:t> </a:t>
            </a:r>
            <a:r>
              <a:rPr lang="en-GB" sz="3000" i="1" dirty="0" smtClean="0"/>
              <a:t>master</a:t>
            </a:r>
            <a:r>
              <a:rPr lang="en-GB" sz="3000" dirty="0" smtClean="0"/>
              <a:t>, </a:t>
            </a:r>
          </a:p>
          <a:p>
            <a:pPr lvl="0"/>
            <a:r>
              <a:rPr lang="en-GB" sz="3000" dirty="0" smtClean="0"/>
              <a:t>16 programs of study, </a:t>
            </a:r>
            <a:r>
              <a:rPr lang="en-GB" sz="3000" i="1" dirty="0" smtClean="0"/>
              <a:t>master of science</a:t>
            </a:r>
            <a:r>
              <a:rPr lang="en-GB" sz="3000" dirty="0" smtClean="0"/>
              <a:t>, </a:t>
            </a:r>
          </a:p>
          <a:p>
            <a:pPr lvl="0"/>
            <a:r>
              <a:rPr lang="en-GB" sz="3000" dirty="0" smtClean="0"/>
              <a:t>1 </a:t>
            </a:r>
            <a:r>
              <a:rPr lang="en-GB" sz="3000" i="1" dirty="0" smtClean="0"/>
              <a:t>doctoral</a:t>
            </a:r>
            <a:r>
              <a:rPr lang="en-GB" sz="3000" dirty="0" smtClean="0"/>
              <a:t> study. </a:t>
            </a:r>
            <a:endParaRPr lang="sq-AL" sz="3000" dirty="0" smtClean="0"/>
          </a:p>
          <a:p>
            <a:pPr>
              <a:buNone/>
            </a:pPr>
            <a:endParaRPr lang="en-US" sz="4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F935AC-F610-4490-8F78-7C3167BA589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3648" cy="990600"/>
          </a:xfrm>
        </p:spPr>
        <p:txBody>
          <a:bodyPr/>
          <a:lstStyle/>
          <a:p>
            <a:r>
              <a:rPr lang="en-US" dirty="0" smtClean="0"/>
              <a:t>3. Faculties and programs of Study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447800"/>
            <a:ext cx="81534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000" b="1" dirty="0" smtClean="0"/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Faculty of Natural Sciences has </a:t>
            </a:r>
            <a:r>
              <a:rPr lang="sq-AL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q-AL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branches</a:t>
            </a:r>
            <a:r>
              <a:rPr lang="sq-A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sq-AL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Mathematics, </a:t>
            </a:r>
            <a:endParaRPr lang="sq-AL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Informatics, </a:t>
            </a:r>
            <a:endParaRPr lang="sq-AL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Physics, </a:t>
            </a:r>
            <a:endParaRPr lang="sq-AL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Biology- Chemistry, </a:t>
            </a:r>
            <a:endParaRPr lang="sq-AL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General Nursery,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q-AL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Nursery - Midwifery </a:t>
            </a:r>
            <a:endParaRPr lang="sq-AL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Nursery- Physiotherapy branches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sq-AL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This Faculty, in collaboration with the Faculty of Educational Sciences, also offers master programs of study in the respective fields of study (in teaching these subjects. 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F935AC-F610-4490-8F78-7C3167BA589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4. Faculty of Natural Sciences</a:t>
            </a:r>
            <a:endParaRPr lang="en-US" dirty="0"/>
          </a:p>
        </p:txBody>
      </p:sp>
      <p:pic>
        <p:nvPicPr>
          <p:cNvPr id="6" name="Picture 5" descr="DSC_8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2667000"/>
            <a:ext cx="2895600" cy="1923197"/>
          </a:xfrm>
          <a:prstGeom prst="rect">
            <a:avLst/>
          </a:prstGeom>
        </p:spPr>
      </p:pic>
      <p:pic>
        <p:nvPicPr>
          <p:cNvPr id="8" name="Picture 7" descr="IMG_03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0"/>
            <a:ext cx="2032000" cy="1524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447800"/>
            <a:ext cx="81534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000" b="1" dirty="0" smtClean="0"/>
              <a:t>	</a:t>
            </a:r>
            <a:endParaRPr lang="sq-AL" sz="2000" b="1" dirty="0" smtClean="0"/>
          </a:p>
          <a:p>
            <a:r>
              <a:rPr lang="en-GB" sz="2000" b="1" i="1" dirty="0" smtClean="0"/>
              <a:t>General nursing</a:t>
            </a:r>
            <a:r>
              <a:rPr lang="en-GB" sz="2000" dirty="0" smtClean="0"/>
              <a:t> was first opened in the academic year 2001-2002</a:t>
            </a:r>
            <a:r>
              <a:rPr lang="sq-AL" sz="2000" dirty="0" smtClean="0"/>
              <a:t>. Nowadays there are about</a:t>
            </a:r>
            <a:r>
              <a:rPr lang="en-GB" sz="2000" dirty="0" smtClean="0"/>
              <a:t> 415 students</a:t>
            </a:r>
            <a:r>
              <a:rPr lang="sq-AL" sz="2000" dirty="0" smtClean="0"/>
              <a:t> attending their studies</a:t>
            </a:r>
            <a:r>
              <a:rPr lang="en-GB" sz="2000" dirty="0" smtClean="0"/>
              <a:t>. </a:t>
            </a:r>
          </a:p>
          <a:p>
            <a:r>
              <a:rPr lang="en-GB" sz="2000" dirty="0" smtClean="0"/>
              <a:t>This program of study is offered in the bachelor level. </a:t>
            </a:r>
          </a:p>
          <a:p>
            <a:r>
              <a:rPr lang="en-GB" sz="2000" dirty="0" smtClean="0"/>
              <a:t>Students get a degree in General Nursing. </a:t>
            </a:r>
          </a:p>
          <a:p>
            <a:r>
              <a:rPr lang="en-GB" sz="2000" dirty="0" smtClean="0"/>
              <a:t>The professional practices are done at the regional hospital of </a:t>
            </a:r>
            <a:r>
              <a:rPr lang="en-GB" sz="2000" dirty="0" err="1" smtClean="0"/>
              <a:t>Shkodra</a:t>
            </a:r>
            <a:r>
              <a:rPr lang="en-GB" sz="2000" dirty="0" smtClean="0"/>
              <a:t> city</a:t>
            </a:r>
            <a:r>
              <a:rPr lang="sq-AL" sz="2000" dirty="0" smtClean="0"/>
              <a:t> and sometimes in local hospitals of different cities</a:t>
            </a:r>
            <a:r>
              <a:rPr lang="en-GB" sz="2000" dirty="0" smtClean="0"/>
              <a:t>. </a:t>
            </a:r>
          </a:p>
          <a:p>
            <a:r>
              <a:rPr lang="en-GB" sz="2000" dirty="0" smtClean="0"/>
              <a:t>In total this program of study has 30 weeks which are divided as following: </a:t>
            </a:r>
            <a:endParaRPr lang="sq-AL" sz="2000" dirty="0" smtClean="0"/>
          </a:p>
          <a:p>
            <a:r>
              <a:rPr lang="en-GB" sz="2000" dirty="0" smtClean="0"/>
              <a:t>Year one: 	26 weeks theory - 4 weeks professional practice.  </a:t>
            </a:r>
            <a:endParaRPr lang="sq-AL" sz="2000" dirty="0" smtClean="0"/>
          </a:p>
          <a:p>
            <a:r>
              <a:rPr lang="en-GB" sz="2000" dirty="0" smtClean="0"/>
              <a:t>Year two: 	16 weeks theory - 14 weeks professional practice. </a:t>
            </a:r>
            <a:endParaRPr lang="sq-AL" sz="2000" dirty="0" smtClean="0"/>
          </a:p>
          <a:p>
            <a:r>
              <a:rPr lang="en-GB" sz="2000" dirty="0" smtClean="0"/>
              <a:t>Year three: 	16 weeks theory - 14 weeks professional practice</a:t>
            </a:r>
            <a:endParaRPr lang="sq-AL" sz="2000" dirty="0" smtClean="0"/>
          </a:p>
          <a:p>
            <a:pPr>
              <a:buNone/>
            </a:pPr>
            <a:endParaRPr lang="sq-A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8F935AC-F610-4490-8F78-7C3167BA589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5. Branch of </a:t>
            </a:r>
            <a:br>
              <a:rPr lang="en-GB" dirty="0" smtClean="0"/>
            </a:br>
            <a:r>
              <a:rPr lang="en-GB" dirty="0" smtClean="0"/>
              <a:t>General Nursing</a:t>
            </a:r>
            <a:endParaRPr lang="en-US" dirty="0"/>
          </a:p>
        </p:txBody>
      </p:sp>
      <p:pic>
        <p:nvPicPr>
          <p:cNvPr id="9" name="Picture 2" descr="C:\Users\Erard\Documents\PROJEKTE\CCNURCA\IMG_1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76200"/>
            <a:ext cx="2703443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1473</TotalTime>
  <Words>491</Words>
  <Application>Microsoft Office PowerPoint</Application>
  <PresentationFormat>Diavoorstelling (4:3)</PresentationFormat>
  <Paragraphs>135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Paper</vt:lpstr>
      <vt:lpstr>University of Shkodra  “Luigj Gurakuqi”</vt:lpstr>
      <vt:lpstr>1. Shkodra City</vt:lpstr>
      <vt:lpstr>1.1 Shkodra University </vt:lpstr>
      <vt:lpstr>1.2 History of Shkodra University</vt:lpstr>
      <vt:lpstr>2. Organisation</vt:lpstr>
      <vt:lpstr>3. Faculties  and Programs of Study</vt:lpstr>
      <vt:lpstr>3. Faculties and programs of Study</vt:lpstr>
      <vt:lpstr>4. Faculty of Natural Sciences</vt:lpstr>
      <vt:lpstr>5. Branch of  General Nursing</vt:lpstr>
      <vt:lpstr>6. Branch of Midwifery</vt:lpstr>
      <vt:lpstr>7. Branch of  Physiotherapy</vt:lpstr>
      <vt:lpstr>8. Facts and figures on teaching staff and graduated students in these programs of study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internet</dc:creator>
  <cp:lastModifiedBy>Willem vanden Berg</cp:lastModifiedBy>
  <cp:revision>114</cp:revision>
  <dcterms:created xsi:type="dcterms:W3CDTF">2010-11-10T07:45:06Z</dcterms:created>
  <dcterms:modified xsi:type="dcterms:W3CDTF">2014-03-10T10:35:16Z</dcterms:modified>
</cp:coreProperties>
</file>