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7.xml" ContentType="application/vnd.openxmlformats-officedocument.presentationml.notesSlide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Default Extension="emf" ContentType="image/x-emf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6"/>
    <p:sldMasterId id="2147483681" r:id="rId7"/>
    <p:sldMasterId id="2147483675" r:id="rId8"/>
    <p:sldMasterId id="2147483871" r:id="rId9"/>
    <p:sldMasterId id="2147483857" r:id="rId10"/>
  </p:sldMasterIdLst>
  <p:notesMasterIdLst>
    <p:notesMasterId r:id="rId42"/>
  </p:notesMasterIdLst>
  <p:handoutMasterIdLst>
    <p:handoutMasterId r:id="rId43"/>
  </p:handoutMasterIdLst>
  <p:sldIdLst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305" r:id="rId27"/>
    <p:sldId id="304" r:id="rId28"/>
    <p:sldId id="306" r:id="rId29"/>
    <p:sldId id="307" r:id="rId30"/>
    <p:sldId id="30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301" r:id="rId40"/>
    <p:sldId id="297" r:id="rId41"/>
  </p:sldIdLst>
  <p:sldSz cx="9144000" cy="5143500" type="screen16x9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43434"/>
    <a:srgbClr val="444444"/>
    <a:srgbClr val="3E3E3D"/>
    <a:srgbClr val="E86A16"/>
    <a:srgbClr val="E05413"/>
    <a:srgbClr val="E76A17"/>
    <a:srgbClr val="EE7F00"/>
    <a:srgbClr val="DF64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65" d="100"/>
          <a:sy n="165" d="100"/>
        </p:scale>
        <p:origin x="-72" y="636"/>
      </p:cViewPr>
      <p:guideLst>
        <p:guide orient="horz" pos="233"/>
        <p:guide orient="horz" pos="645"/>
        <p:guide pos="246"/>
        <p:guide pos="1759"/>
        <p:guide pos="7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31" d="100"/>
          <a:sy n="131" d="100"/>
        </p:scale>
        <p:origin x="-3896" y="-120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B17CAD1C-BE89-2D48-9461-314E5E04CFB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649819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charset="0"/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400" y="744538"/>
            <a:ext cx="6618288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 om de tekststijl van het model te bewerken</a:t>
            </a:r>
          </a:p>
          <a:p>
            <a:pPr lvl="1"/>
            <a:r>
              <a:rPr lang="en-US" noProof="0" smtClean="0"/>
              <a:t>Tweede niveau</a:t>
            </a:r>
          </a:p>
          <a:p>
            <a:pPr lvl="2"/>
            <a:r>
              <a:rPr lang="en-US" noProof="0" smtClean="0"/>
              <a:t>Derde niveau</a:t>
            </a:r>
          </a:p>
          <a:p>
            <a:pPr lvl="3"/>
            <a:r>
              <a:rPr lang="en-US" noProof="0" smtClean="0"/>
              <a:t>Vierde niveau</a:t>
            </a:r>
          </a:p>
          <a:p>
            <a:pPr lvl="4"/>
            <a:r>
              <a:rPr lang="en-US" noProof="0" smtClean="0"/>
              <a:t>Vijfde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06" tIns="45153" rIns="90306" bIns="45153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cs typeface="Arial" charset="0"/>
              </a:defRPr>
            </a:lvl1pPr>
          </a:lstStyle>
          <a:p>
            <a:pPr>
              <a:defRPr/>
            </a:pPr>
            <a:fld id="{574C9EDB-69A3-1741-A730-4AB532AD171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786645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0A3DAE-D956-A448-9933-D9BB640AEBE8}" type="slidenum">
              <a:rPr lang="nl-NL" sz="1200" baseline="0"/>
              <a:pPr/>
              <a:t>1</a:t>
            </a:fld>
            <a:endParaRPr lang="nl-NL" sz="1200" baseline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8288" cy="372427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nl-NL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8A010-FD3B-5343-A34D-A4FEE0FF0BCC}" type="slidenum">
              <a:rPr lang="en-US" sz="1200" baseline="0"/>
              <a:pPr eaLnBrk="1" hangingPunct="1"/>
              <a:t>12</a:t>
            </a:fld>
            <a:endParaRPr lang="en-US" sz="1200" baseline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8288" cy="37242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nl-NL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34BB72E-791A-7C41-8E6F-C7A11009F8B1}" type="slidenum">
              <a:rPr lang="en-US" sz="1200" baseline="0"/>
              <a:pPr eaLnBrk="1" hangingPunct="1"/>
              <a:t>13</a:t>
            </a:fld>
            <a:endParaRPr lang="en-US" sz="1200" baseline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8288" cy="372427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nl-NL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104439-8C01-AD48-88A0-D22BC6D592FA}" type="slidenum">
              <a:rPr lang="en-GB" sz="1200" baseline="0"/>
              <a:pPr/>
              <a:t>28</a:t>
            </a:fld>
            <a:endParaRPr lang="en-GB" sz="1200" baseline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8288" cy="3724275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6D73E2-4689-EF4E-8ADF-95407D081EE3}" type="slidenum">
              <a:rPr lang="en-GB" sz="1200" baseline="0"/>
              <a:pPr/>
              <a:t>29</a:t>
            </a:fld>
            <a:endParaRPr lang="en-GB" sz="1200" baseline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8288" cy="3724275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1B5D24E-DE7E-834E-ACA7-2EBD9A0DEEF1}" type="slidenum">
              <a:rPr lang="en-GB" sz="1200" baseline="0"/>
              <a:pPr/>
              <a:t>30</a:t>
            </a:fld>
            <a:endParaRPr lang="en-GB" sz="1200" baseline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8288" cy="3724275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DE9E72-E54A-D24A-9D7E-A02C50CC2F69}" type="slidenum">
              <a:rPr lang="nl-NL" sz="1200" baseline="0"/>
              <a:pPr/>
              <a:t>31</a:t>
            </a:fld>
            <a:endParaRPr lang="nl-NL" sz="1200" baseline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8288" cy="37242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nl-NL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 descr="HAN_Logo2014NL_rgb_pos01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52" y="375998"/>
            <a:ext cx="2593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6424" y="3245223"/>
            <a:ext cx="7560448" cy="64951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2400"/>
              </a:lnSpc>
              <a:defRPr sz="24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 dirty="0" smtClean="0"/>
              <a:t>Klik om de titel van deze dia te bewerken, Hanzehogeschool Groningen</a:t>
            </a:r>
            <a:endParaRPr lang="nl-NL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146424" y="3919312"/>
            <a:ext cx="7560840" cy="1914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1" baseline="0"/>
            </a:lvl1pPr>
          </a:lstStyle>
          <a:p>
            <a:pPr lvl="0"/>
            <a:r>
              <a:rPr lang="nl-NL" dirty="0" smtClean="0"/>
              <a:t>Klik om een subtitel of andere uitleg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3132555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5576" y="205979"/>
            <a:ext cx="7776864" cy="85725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EE7F00"/>
                </a:solidFill>
              </a:defRPr>
            </a:lvl1pPr>
          </a:lstStyle>
          <a:p>
            <a:r>
              <a:rPr lang="nl-NL" dirty="0" smtClean="0"/>
              <a:t>Klik om de titel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788024" y="1221600"/>
            <a:ext cx="3744416" cy="339447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 van deze dia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55576" y="1221600"/>
            <a:ext cx="3744416" cy="3394472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 van deze dia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48219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755579" y="627535"/>
            <a:ext cx="2709937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EE7F00"/>
                </a:solidFill>
              </a:defRPr>
            </a:lvl1pPr>
          </a:lstStyle>
          <a:p>
            <a:r>
              <a:rPr lang="nl-NL" dirty="0" smtClean="0"/>
              <a:t>Klik om de titel te bewerken</a:t>
            </a:r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575050" y="627535"/>
            <a:ext cx="4957390" cy="396708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tekst van deze dia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55579" y="1491631"/>
            <a:ext cx="2709937" cy="3102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 van deze dia </a:t>
            </a:r>
            <a:br>
              <a:rPr lang="nl-NL" dirty="0" smtClean="0"/>
            </a:br>
            <a:r>
              <a:rPr lang="nl-NL" dirty="0" smtClean="0"/>
              <a:t>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2344394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EE7F00"/>
                </a:solidFill>
              </a:defRPr>
            </a:lvl1pPr>
          </a:lstStyle>
          <a:p>
            <a:r>
              <a:rPr lang="nl-NL" dirty="0" smtClean="0"/>
              <a:t>Klik om de titel van deze dia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om een afbeelding </a:t>
            </a:r>
            <a:br>
              <a:rPr lang="nl-NL" noProof="0" dirty="0" smtClean="0"/>
            </a:br>
            <a:r>
              <a:rPr lang="nl-NL" noProof="0" dirty="0" smtClean="0"/>
              <a:t>te plaatsen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 van deze dia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1350805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3A647-004A-F944-91BC-58BDDB0EE65A}" type="datetime1">
              <a:rPr lang="nl-NL"/>
              <a:pPr>
                <a:defRPr/>
              </a:pPr>
              <a:t>25-9-2015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IP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Academie voor Verpleegkunde</a:t>
            </a:r>
            <a:endParaRPr lang="nl-NL" b="0"/>
          </a:p>
        </p:txBody>
      </p:sp>
    </p:spTree>
    <p:extLst>
      <p:ext uri="{BB962C8B-B14F-4D97-AF65-F5344CB8AC3E}">
        <p14:creationId xmlns:p14="http://schemas.microsoft.com/office/powerpoint/2010/main" xmlns="" val="1390631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599643"/>
            <a:ext cx="7859216" cy="29949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A17F2-9EE6-7748-AE1F-3D9C77C3B15D}" type="datetime1">
              <a:rPr lang="nl-NL"/>
              <a:pPr>
                <a:defRPr/>
              </a:pPr>
              <a:t>25-9-2015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IP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Academie voor Verpleegkunde</a:t>
            </a:r>
            <a:endParaRPr lang="nl-NL" b="0"/>
          </a:p>
        </p:txBody>
      </p:sp>
    </p:spTree>
    <p:extLst>
      <p:ext uri="{BB962C8B-B14F-4D97-AF65-F5344CB8AC3E}">
        <p14:creationId xmlns:p14="http://schemas.microsoft.com/office/powerpoint/2010/main" xmlns="" val="171427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745648" y="575100"/>
            <a:ext cx="3538320" cy="23206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600" b="1">
                <a:solidFill>
                  <a:srgbClr val="EE7F00"/>
                </a:solidFill>
                <a:latin typeface="Arial"/>
                <a:cs typeface="Arial"/>
              </a:defRPr>
            </a:lvl1pPr>
          </a:lstStyle>
          <a:p>
            <a:r>
              <a:rPr lang="nl-NL" dirty="0" smtClean="0"/>
              <a:t>Klik om de titel van deze dia te bewerken</a:t>
            </a:r>
            <a:endParaRPr lang="nl-NL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745648" y="3057804"/>
            <a:ext cx="3538320" cy="15661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 van deze dia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66850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35696" y="438728"/>
            <a:ext cx="5616624" cy="25650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800" baseline="0">
                <a:solidFill>
                  <a:srgbClr val="444444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400">
                <a:solidFill>
                  <a:srgbClr val="343434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400">
                <a:solidFill>
                  <a:srgbClr val="343434"/>
                </a:solidFill>
                <a:latin typeface="Arial"/>
                <a:cs typeface="Arial"/>
              </a:defRPr>
            </a:lvl3pPr>
            <a:lvl4pPr marL="1371600" indent="0">
              <a:buFontTx/>
              <a:buNone/>
              <a:defRPr sz="1400">
                <a:solidFill>
                  <a:srgbClr val="343434"/>
                </a:solidFill>
                <a:latin typeface="Arial"/>
                <a:cs typeface="Arial"/>
              </a:defRPr>
            </a:lvl4pPr>
            <a:lvl5pPr marL="1828800" indent="0">
              <a:buFontTx/>
              <a:buNone/>
              <a:defRPr sz="1400">
                <a:solidFill>
                  <a:srgbClr val="34343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 van deze dia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121962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427" y="383694"/>
            <a:ext cx="2587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146424" y="3919312"/>
            <a:ext cx="7560840" cy="1914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1" baseline="0"/>
            </a:lvl1pPr>
          </a:lstStyle>
          <a:p>
            <a:pPr lvl="0"/>
            <a:r>
              <a:rPr lang="nl-NL" dirty="0" smtClean="0"/>
              <a:t>Klik om een subtitel of andere uitleg te bewerken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146424" y="3245223"/>
            <a:ext cx="7560448" cy="64951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2400"/>
              </a:lnSpc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 dirty="0" smtClean="0"/>
              <a:t>Klik om de titel van deze dia te bewerken, Hanzehogeschool Groningen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46806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45648" y="645590"/>
            <a:ext cx="7786800" cy="486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000" b="1" baseline="0">
                <a:solidFill>
                  <a:srgbClr val="EE7F00"/>
                </a:solidFill>
                <a:latin typeface="Arial"/>
                <a:cs typeface="Arial"/>
              </a:defRPr>
            </a:lvl1pPr>
          </a:lstStyle>
          <a:p>
            <a:r>
              <a:rPr lang="nl-NL" dirty="0" smtClean="0"/>
              <a:t>Klik om de titel van deze dia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745648" y="1544400"/>
            <a:ext cx="7858800" cy="30795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Tx/>
              <a:buFont typeface="Arial"/>
              <a:buChar char="•"/>
              <a:defRPr sz="1800" baseline="0">
                <a:solidFill>
                  <a:srgbClr val="444444"/>
                </a:solidFill>
                <a:latin typeface="Arial"/>
                <a:cs typeface="Arial"/>
              </a:defRPr>
            </a:lvl1pPr>
            <a:lvl2pPr>
              <a:buClrTx/>
              <a:defRPr sz="1800">
                <a:solidFill>
                  <a:srgbClr val="444444"/>
                </a:solidFill>
                <a:latin typeface="Arial"/>
                <a:cs typeface="Arial"/>
              </a:defRPr>
            </a:lvl2pPr>
            <a:lvl3pPr>
              <a:buClrTx/>
              <a:defRPr sz="1800">
                <a:solidFill>
                  <a:srgbClr val="444444"/>
                </a:solidFill>
                <a:latin typeface="Arial"/>
                <a:cs typeface="Arial"/>
              </a:defRPr>
            </a:lvl3pPr>
            <a:lvl4pPr>
              <a:buClrTx/>
              <a:defRPr sz="1800">
                <a:solidFill>
                  <a:srgbClr val="444444"/>
                </a:solidFill>
                <a:latin typeface="Arial"/>
                <a:cs typeface="Arial"/>
              </a:defRPr>
            </a:lvl4pPr>
            <a:lvl5pPr>
              <a:buClrTx/>
              <a:defRPr sz="1800">
                <a:solidFill>
                  <a:srgbClr val="44444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46168" y="1136883"/>
            <a:ext cx="7786800" cy="27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nl-NL" dirty="0" smtClean="0"/>
              <a:t>Klik om een subtitel of andere uitleg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216836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600" b="1" cap="none" baseline="0">
                <a:solidFill>
                  <a:srgbClr val="EE7F00"/>
                </a:solidFill>
              </a:defRPr>
            </a:lvl1pPr>
          </a:lstStyle>
          <a:p>
            <a:r>
              <a:rPr lang="nl-NL" dirty="0" smtClean="0"/>
              <a:t>Klik om de titel van deze dia </a:t>
            </a:r>
            <a:br>
              <a:rPr lang="nl-NL" dirty="0" smtClean="0"/>
            </a:br>
            <a:r>
              <a:rPr lang="nl-NL" dirty="0" smtClean="0"/>
              <a:t>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subtitel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414941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5576" y="483518"/>
            <a:ext cx="7776864" cy="579711"/>
          </a:xfrm>
          <a:prstGeom prst="rect">
            <a:avLst/>
          </a:prstGeom>
        </p:spPr>
        <p:txBody>
          <a:bodyPr/>
          <a:lstStyle>
            <a:lvl1pPr>
              <a:defRPr sz="3000" b="1" baseline="0">
                <a:solidFill>
                  <a:srgbClr val="EE7F00"/>
                </a:solidFill>
              </a:defRPr>
            </a:lvl1pPr>
          </a:lstStyle>
          <a:p>
            <a:r>
              <a:rPr lang="nl-NL" dirty="0" smtClean="0"/>
              <a:t>Klik om de titel van deze dia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788024" y="1221600"/>
            <a:ext cx="3744416" cy="3394472"/>
          </a:xfrm>
          <a:prstGeom prst="rect">
            <a:avLst/>
          </a:prstGeom>
        </p:spPr>
        <p:txBody>
          <a:bodyPr/>
          <a:lstStyle>
            <a:lvl1pPr>
              <a:buClr>
                <a:srgbClr val="444444"/>
              </a:buClr>
              <a:defRPr sz="1800">
                <a:solidFill>
                  <a:srgbClr val="444444"/>
                </a:solidFill>
              </a:defRPr>
            </a:lvl1pPr>
            <a:lvl2pPr>
              <a:buClrTx/>
              <a:defRPr sz="1800">
                <a:solidFill>
                  <a:srgbClr val="444444"/>
                </a:solidFill>
              </a:defRPr>
            </a:lvl2pPr>
            <a:lvl3pPr>
              <a:buClr>
                <a:srgbClr val="444444"/>
              </a:buClr>
              <a:defRPr sz="1800">
                <a:solidFill>
                  <a:srgbClr val="444444"/>
                </a:solidFill>
              </a:defRPr>
            </a:lvl3pPr>
            <a:lvl4pPr>
              <a:buClr>
                <a:srgbClr val="444444"/>
              </a:buClr>
              <a:defRPr sz="1800">
                <a:solidFill>
                  <a:srgbClr val="444444"/>
                </a:solidFill>
              </a:defRPr>
            </a:lvl4pPr>
            <a:lvl5pPr>
              <a:buClr>
                <a:srgbClr val="444444"/>
              </a:buClr>
              <a:defRPr sz="1800">
                <a:solidFill>
                  <a:srgbClr val="44444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 van deze dia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55576" y="1221600"/>
            <a:ext cx="3744416" cy="339447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444444"/>
                </a:solidFill>
              </a:defRPr>
            </a:lvl1pPr>
            <a:lvl2pPr>
              <a:defRPr sz="1800">
                <a:solidFill>
                  <a:srgbClr val="444444"/>
                </a:solidFill>
              </a:defRPr>
            </a:lvl2pPr>
            <a:lvl3pPr>
              <a:defRPr sz="1800">
                <a:solidFill>
                  <a:srgbClr val="444444"/>
                </a:solidFill>
              </a:defRPr>
            </a:lvl3pPr>
            <a:lvl4pPr>
              <a:defRPr sz="1800">
                <a:solidFill>
                  <a:srgbClr val="444444"/>
                </a:solidFill>
              </a:defRPr>
            </a:lvl4pPr>
            <a:lvl5pPr>
              <a:defRPr sz="1800">
                <a:solidFill>
                  <a:srgbClr val="44444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 van deze dia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85022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5579" y="627535"/>
            <a:ext cx="2709937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rgbClr val="EE7F00"/>
                </a:solidFill>
              </a:defRPr>
            </a:lvl1pPr>
          </a:lstStyle>
          <a:p>
            <a:r>
              <a:rPr lang="nl-NL" dirty="0" smtClean="0"/>
              <a:t>Klik om de titel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575050" y="627535"/>
            <a:ext cx="4957390" cy="396708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444444"/>
                </a:solidFill>
              </a:defRPr>
            </a:lvl1pPr>
            <a:lvl2pPr>
              <a:defRPr sz="1800">
                <a:solidFill>
                  <a:srgbClr val="444444"/>
                </a:solidFill>
              </a:defRPr>
            </a:lvl2pPr>
            <a:lvl3pPr>
              <a:defRPr sz="1800">
                <a:solidFill>
                  <a:srgbClr val="444444"/>
                </a:solidFill>
              </a:defRPr>
            </a:lvl3pPr>
            <a:lvl4pPr>
              <a:defRPr sz="1800">
                <a:solidFill>
                  <a:srgbClr val="444444"/>
                </a:solidFill>
              </a:defRPr>
            </a:lvl4pPr>
            <a:lvl5pPr>
              <a:defRPr sz="1800">
                <a:solidFill>
                  <a:srgbClr val="44444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tekst van deze dia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55579" y="1491631"/>
            <a:ext cx="2709937" cy="3102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44444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 van deze dia </a:t>
            </a:r>
            <a:br>
              <a:rPr lang="nl-NL" dirty="0" smtClean="0"/>
            </a:br>
            <a:r>
              <a:rPr lang="nl-NL" dirty="0" smtClean="0"/>
              <a:t>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184129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rgbClr val="EE7F00"/>
                </a:solidFill>
              </a:defRPr>
            </a:lvl1pPr>
          </a:lstStyle>
          <a:p>
            <a:r>
              <a:rPr lang="nl-NL" dirty="0" smtClean="0"/>
              <a:t>Klik om de titel van deze dia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om een afbeelding </a:t>
            </a:r>
            <a:br>
              <a:rPr lang="nl-NL" noProof="0" dirty="0" smtClean="0"/>
            </a:br>
            <a:r>
              <a:rPr lang="nl-NL" noProof="0" dirty="0" smtClean="0"/>
              <a:t>te plaatsen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 van deze dia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219811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745648" y="1544400"/>
            <a:ext cx="7858800" cy="30795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745648" y="645590"/>
            <a:ext cx="7786800" cy="486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000" b="1">
                <a:solidFill>
                  <a:srgbClr val="EE7F00"/>
                </a:solidFill>
                <a:latin typeface="Arial"/>
                <a:cs typeface="Arial"/>
              </a:defRPr>
            </a:lvl1pPr>
          </a:lstStyle>
          <a:p>
            <a:r>
              <a:rPr lang="nl-NL" dirty="0" smtClean="0"/>
              <a:t>Klik om de titel van deze dia te bewerken</a:t>
            </a:r>
            <a:endParaRPr lang="nl-NL" dirty="0"/>
          </a:p>
        </p:txBody>
      </p:sp>
      <p:sp>
        <p:nvSpPr>
          <p:cNvPr id="9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46168" y="1136883"/>
            <a:ext cx="7786800" cy="27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nl-NL" dirty="0" smtClean="0"/>
              <a:t>Klik om een subtitel of andere uitleg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235192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600" b="1" cap="none">
                <a:solidFill>
                  <a:srgbClr val="EE7F00"/>
                </a:solidFill>
              </a:defRPr>
            </a:lvl1pPr>
          </a:lstStyle>
          <a:p>
            <a:r>
              <a:rPr lang="nl-NL" dirty="0" smtClean="0"/>
              <a:t>Klik om de titel van deze dia </a:t>
            </a:r>
            <a:br>
              <a:rPr lang="nl-NL" dirty="0" smtClean="0"/>
            </a:br>
            <a:r>
              <a:rPr lang="nl-NL" dirty="0" smtClean="0"/>
              <a:t>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subtitel van deze dia te bewerken </a:t>
            </a:r>
          </a:p>
        </p:txBody>
      </p:sp>
    </p:spTree>
    <p:extLst>
      <p:ext uri="{BB962C8B-B14F-4D97-AF65-F5344CB8AC3E}">
        <p14:creationId xmlns:p14="http://schemas.microsoft.com/office/powerpoint/2010/main" xmlns="" val="337902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9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" descr="payoff_neg2.pd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5" y="4503739"/>
            <a:ext cx="14001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 userDrawn="1"/>
        </p:nvSpPr>
        <p:spPr bwMode="auto">
          <a:xfrm>
            <a:off x="873127" y="3148014"/>
            <a:ext cx="7916863" cy="1731962"/>
          </a:xfrm>
          <a:prstGeom prst="rect">
            <a:avLst/>
          </a:prstGeom>
          <a:solidFill>
            <a:srgbClr val="E66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" name="Rechthoek 8"/>
          <p:cNvSpPr/>
          <p:nvPr userDrawn="1"/>
        </p:nvSpPr>
        <p:spPr bwMode="auto">
          <a:xfrm>
            <a:off x="8748713" y="3435351"/>
            <a:ext cx="431800" cy="1158875"/>
          </a:xfrm>
          <a:prstGeom prst="rect">
            <a:avLst/>
          </a:prstGeom>
          <a:solidFill>
            <a:srgbClr val="E66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029" name="Afbeelding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9350" y="4443413"/>
            <a:ext cx="1435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8604252" y="4767264"/>
            <a:ext cx="328613" cy="2746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7E2B85-7009-974B-B74A-405ACDEC6D7C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55652" y="4767264"/>
            <a:ext cx="576263" cy="2746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1403350" y="4767264"/>
            <a:ext cx="2736850" cy="2746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nl-NL"/>
              <a:t>Titel presentatie (via kop- en voettekst)</a:t>
            </a:r>
          </a:p>
        </p:txBody>
      </p:sp>
      <p:pic>
        <p:nvPicPr>
          <p:cNvPr id="4101" name="Afbeelding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9564" y="4840289"/>
            <a:ext cx="3127375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hoek 8"/>
          <p:cNvSpPr/>
          <p:nvPr userDrawn="1"/>
        </p:nvSpPr>
        <p:spPr>
          <a:xfrm>
            <a:off x="755652" y="0"/>
            <a:ext cx="7777163" cy="304800"/>
          </a:xfrm>
          <a:prstGeom prst="rect">
            <a:avLst/>
          </a:prstGeom>
          <a:solidFill>
            <a:srgbClr val="E76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44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8604252" y="4767264"/>
            <a:ext cx="328613" cy="2746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EC721A-56B0-2C49-94EF-4C5200ED5350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55652" y="4767264"/>
            <a:ext cx="576263" cy="2746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161901D-8C78-CC4F-9B31-DB2A79A115F5}" type="datetime1">
              <a:rPr lang="nl-NL"/>
              <a:pPr>
                <a:defRPr/>
              </a:pPr>
              <a:t>25-9-2015</a:t>
            </a:fld>
            <a:endParaRPr lang="nl-NL" dirty="0"/>
          </a:p>
        </p:txBody>
      </p:sp>
      <p:sp>
        <p:nvSpPr>
          <p:cNvPr id="12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1403350" y="4767264"/>
            <a:ext cx="2736850" cy="2746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nl-NL"/>
              <a:t>Titel presentatie (via kop- en voettekst)</a:t>
            </a:r>
          </a:p>
        </p:txBody>
      </p:sp>
      <p:sp>
        <p:nvSpPr>
          <p:cNvPr id="7" name="Rechthoek 6"/>
          <p:cNvSpPr/>
          <p:nvPr userDrawn="1"/>
        </p:nvSpPr>
        <p:spPr>
          <a:xfrm>
            <a:off x="755652" y="0"/>
            <a:ext cx="777716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5126" name="Afbeelding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4325" y="4840289"/>
            <a:ext cx="311785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1" r:id="rId6"/>
    <p:sldLayoutId id="214748417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EE7F00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E7F00"/>
          </a:solidFill>
          <a:latin typeface="Arial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E7F00"/>
          </a:solidFill>
          <a:latin typeface="Arial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E7F00"/>
          </a:solidFill>
          <a:latin typeface="Arial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E7F00"/>
          </a:solidFill>
          <a:latin typeface="Arial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EE7F00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EE7F00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EE7F00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EE7F00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0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 bwMode="auto">
          <a:xfrm rot="16200000">
            <a:off x="-1312862" y="2263775"/>
            <a:ext cx="3225800" cy="615951"/>
          </a:xfrm>
          <a:prstGeom prst="rect">
            <a:avLst/>
          </a:prstGeom>
          <a:solidFill>
            <a:srgbClr val="343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" name="Rechthoek 8"/>
          <p:cNvSpPr/>
          <p:nvPr userDrawn="1"/>
        </p:nvSpPr>
        <p:spPr bwMode="auto">
          <a:xfrm rot="16200000">
            <a:off x="225426" y="433388"/>
            <a:ext cx="4552950" cy="4276725"/>
          </a:xfrm>
          <a:prstGeom prst="rect">
            <a:avLst/>
          </a:prstGeom>
          <a:solidFill>
            <a:srgbClr val="3434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6148" name="Afbeelding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9564" y="4840289"/>
            <a:ext cx="3127375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6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eperen 2"/>
          <p:cNvGrpSpPr>
            <a:grpSpLocks/>
          </p:cNvGrpSpPr>
          <p:nvPr userDrawn="1"/>
        </p:nvGrpSpPr>
        <p:grpSpPr bwMode="auto">
          <a:xfrm>
            <a:off x="1692277" y="1"/>
            <a:ext cx="5903913" cy="3122613"/>
            <a:chOff x="1692275" y="0"/>
            <a:chExt cx="5903913" cy="4162425"/>
          </a:xfrm>
        </p:grpSpPr>
        <p:sp>
          <p:nvSpPr>
            <p:cNvPr id="2" name="Rechthoek 1"/>
            <p:cNvSpPr/>
            <p:nvPr userDrawn="1"/>
          </p:nvSpPr>
          <p:spPr bwMode="auto">
            <a:xfrm>
              <a:off x="2555875" y="0"/>
              <a:ext cx="4132263" cy="562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>
              <a:off x="1692275" y="416878"/>
              <a:ext cx="5903913" cy="3745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pic>
        <p:nvPicPr>
          <p:cNvPr id="7171" name="Afbeelding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3050" y="4840289"/>
            <a:ext cx="31623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sNhismExIwU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irteen.org/edonline/concept2class/constructivism/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ctrTitle"/>
          </p:nvPr>
        </p:nvSpPr>
        <p:spPr bwMode="auto">
          <a:xfrm>
            <a:off x="971553" y="3706416"/>
            <a:ext cx="7897813" cy="70127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nl-NL" sz="24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School of Nursing</a:t>
            </a:r>
            <a:br>
              <a:rPr lang="nl-NL" sz="2400" b="1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nl-NL" sz="20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Maarten Kaaijk &amp; Johan van Wieren</a:t>
            </a:r>
            <a:endParaRPr lang="nl-NL" sz="2400" b="1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2627313" y="4516042"/>
            <a:ext cx="6337300" cy="3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2000" b="1" baseline="0">
                <a:solidFill>
                  <a:schemeClr val="bg1"/>
                </a:solidFill>
              </a:rPr>
              <a:t>Workshop: PROBLEM BASED LEARNING (PBL)</a:t>
            </a:r>
            <a:endParaRPr lang="nl-NL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  <a:ea typeface="ＭＳ Ｐゴシック" charset="0"/>
              </a:rPr>
              <a:t>Modern Educational Principles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563638"/>
            <a:ext cx="7859712" cy="299442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/>
              <a:t>Self directed learning: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 marL="0" indent="0">
              <a:buFontTx/>
              <a:buNone/>
              <a:defRPr/>
            </a:pPr>
            <a:r>
              <a:rPr lang="en-US" sz="2000" dirty="0" smtClean="0"/>
              <a:t>The learner takes the initiative for:</a:t>
            </a:r>
          </a:p>
          <a:p>
            <a:pPr>
              <a:defRPr/>
            </a:pPr>
            <a:r>
              <a:rPr lang="en-US" sz="2000" dirty="0" smtClean="0"/>
              <a:t>Diagnosing learning needs</a:t>
            </a:r>
          </a:p>
          <a:p>
            <a:pPr>
              <a:defRPr/>
            </a:pPr>
            <a:r>
              <a:rPr lang="en-US" sz="2000" dirty="0" smtClean="0"/>
              <a:t>Formulating goals</a:t>
            </a:r>
          </a:p>
          <a:p>
            <a:pPr>
              <a:defRPr/>
            </a:pPr>
            <a:r>
              <a:rPr lang="en-US" sz="2000" dirty="0" smtClean="0"/>
              <a:t>Identifying resources</a:t>
            </a:r>
          </a:p>
          <a:p>
            <a:pPr>
              <a:defRPr/>
            </a:pPr>
            <a:r>
              <a:rPr lang="en-US" sz="2000" dirty="0" smtClean="0"/>
              <a:t>Implementing appropriate activities</a:t>
            </a:r>
          </a:p>
          <a:p>
            <a:pPr>
              <a:defRPr/>
            </a:pPr>
            <a:r>
              <a:rPr lang="en-US" sz="2000" dirty="0" smtClean="0"/>
              <a:t>Evaluating outcomes</a:t>
            </a:r>
            <a:endParaRPr lang="en-US" sz="2000" dirty="0"/>
          </a:p>
        </p:txBody>
      </p:sp>
      <p:sp>
        <p:nvSpPr>
          <p:cNvPr id="30723" name="Tijdelijke aanduiding voor voettekst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nl-NL" sz="800" baseline="0">
              <a:solidFill>
                <a:schemeClr val="bg1"/>
              </a:solidFill>
            </a:endParaRPr>
          </a:p>
        </p:txBody>
      </p:sp>
      <p:pic>
        <p:nvPicPr>
          <p:cNvPr id="30724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545432"/>
            <a:ext cx="3030538" cy="170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>
                <a:latin typeface="Arial" charset="0"/>
                <a:ea typeface="ＭＳ Ｐゴシック" charset="0"/>
              </a:rPr>
              <a:t>Principles</a:t>
            </a:r>
            <a:r>
              <a:rPr lang="nl-NL" sz="4000">
                <a:latin typeface="Arial" charset="0"/>
                <a:ea typeface="ＭＳ Ｐゴシック" charset="0"/>
              </a:rPr>
              <a:t> of adult </a:t>
            </a:r>
            <a:r>
              <a:rPr lang="en-US" sz="4000">
                <a:latin typeface="Arial" charset="0"/>
                <a:ea typeface="ＭＳ Ｐゴシック" charset="0"/>
              </a:rPr>
              <a:t>learning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437085"/>
            <a:ext cx="7859712" cy="31575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/>
              <a:t>Adults are motivated by learning that:</a:t>
            </a:r>
          </a:p>
          <a:p>
            <a:pPr>
              <a:defRPr/>
            </a:pPr>
            <a:r>
              <a:rPr lang="en-US" sz="2000" dirty="0" smtClean="0"/>
              <a:t>Is perceived as relevant</a:t>
            </a:r>
          </a:p>
          <a:p>
            <a:pPr>
              <a:defRPr/>
            </a:pPr>
            <a:r>
              <a:rPr lang="en-US" sz="2000" dirty="0" smtClean="0"/>
              <a:t>Is based on, and builds on their previous experiences</a:t>
            </a:r>
          </a:p>
          <a:p>
            <a:pPr>
              <a:defRPr/>
            </a:pPr>
            <a:r>
              <a:rPr lang="en-US" sz="2000" dirty="0" smtClean="0"/>
              <a:t>Is participatory and actively involves them</a:t>
            </a:r>
          </a:p>
          <a:p>
            <a:pPr>
              <a:defRPr/>
            </a:pPr>
            <a:r>
              <a:rPr lang="en-US" sz="2000" dirty="0" smtClean="0"/>
              <a:t>Is focused on problems</a:t>
            </a:r>
          </a:p>
          <a:p>
            <a:pPr>
              <a:defRPr/>
            </a:pPr>
            <a:r>
              <a:rPr lang="en-US" sz="2000" dirty="0" smtClean="0"/>
              <a:t>Is designed so that they can take responsibility for their own learning</a:t>
            </a:r>
          </a:p>
          <a:p>
            <a:pPr>
              <a:defRPr/>
            </a:pPr>
            <a:r>
              <a:rPr lang="en-US" sz="2000" dirty="0" smtClean="0"/>
              <a:t>Can be immediately applied in practice</a:t>
            </a:r>
          </a:p>
          <a:p>
            <a:pPr>
              <a:defRPr/>
            </a:pPr>
            <a:r>
              <a:rPr lang="en-US" sz="2000" dirty="0" smtClean="0"/>
              <a:t>Involves cycles of action and reflection</a:t>
            </a:r>
          </a:p>
          <a:p>
            <a:pPr>
              <a:defRPr/>
            </a:pPr>
            <a:r>
              <a:rPr lang="en-US" sz="2000" dirty="0" smtClean="0"/>
              <a:t>Is based on mutual trust and respect</a:t>
            </a:r>
            <a:endParaRPr lang="en-US" sz="2000" dirty="0"/>
          </a:p>
        </p:txBody>
      </p:sp>
      <p:sp>
        <p:nvSpPr>
          <p:cNvPr id="31747" name="Tijdelijke aanduiding voor voettekst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nl-NL" sz="800" baseline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Characteristics of PBL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600201"/>
            <a:ext cx="7859712" cy="299442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>
                <a:latin typeface="Arial" charset="0"/>
                <a:ea typeface="ＭＳ Ｐゴシック" charset="0"/>
              </a:rPr>
              <a:t>Emphasizes students’ pre-existing knowledge; “start with what you know”</a:t>
            </a:r>
          </a:p>
          <a:p>
            <a:pPr eaLnBrk="1" hangingPunct="1"/>
            <a:r>
              <a:rPr lang="en-US" sz="2400">
                <a:latin typeface="Arial" charset="0"/>
                <a:ea typeface="ＭＳ Ｐゴシック" charset="0"/>
              </a:rPr>
              <a:t>Students actively participate by helping plan, organize, and evaluate the problem solving process</a:t>
            </a:r>
          </a:p>
          <a:p>
            <a:pPr eaLnBrk="1" hangingPunct="1"/>
            <a:r>
              <a:rPr lang="en-US" sz="2400">
                <a:latin typeface="Arial" charset="0"/>
                <a:ea typeface="ＭＳ Ｐゴシック" charset="0"/>
              </a:rPr>
              <a:t>Interdisciplinary connections stressed</a:t>
            </a:r>
          </a:p>
          <a:p>
            <a:pPr eaLnBrk="1" hangingPunct="1"/>
            <a:r>
              <a:rPr lang="en-US" sz="2400">
                <a:latin typeface="Arial" charset="0"/>
                <a:ea typeface="ＭＳ Ｐゴシック" charset="0"/>
              </a:rPr>
              <a:t>Students undertake authentic roles</a:t>
            </a:r>
          </a:p>
        </p:txBody>
      </p:sp>
      <p:pic>
        <p:nvPicPr>
          <p:cNvPr id="32771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660" y="3651870"/>
            <a:ext cx="2311327" cy="115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</a:rPr>
              <a:t>Characteristics of PBL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600201"/>
            <a:ext cx="7859712" cy="299442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>
                <a:latin typeface="Arial" charset="0"/>
                <a:ea typeface="ＭＳ Ｐゴシック" charset="0"/>
              </a:rPr>
              <a:t>Requires students to solve authentic, real-life open-ended problems with many correct answers possible</a:t>
            </a:r>
          </a:p>
          <a:p>
            <a:pPr eaLnBrk="1" hangingPunct="1"/>
            <a:r>
              <a:rPr lang="en-US" sz="2400">
                <a:latin typeface="Arial" charset="0"/>
                <a:ea typeface="ＭＳ Ｐゴシック" charset="0"/>
              </a:rPr>
              <a:t>Authentic problems are those real-life issues faced by doctors, nurses, social workers, police officers, lawyers, engineers, business administrators, pilots, etc., etc., etc.</a:t>
            </a:r>
          </a:p>
        </p:txBody>
      </p:sp>
      <p:pic>
        <p:nvPicPr>
          <p:cNvPr id="34819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1" y="3533176"/>
            <a:ext cx="2713311" cy="122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>
                <a:latin typeface="Arial" charset="0"/>
                <a:ea typeface="ＭＳ Ｐゴシック" charset="0"/>
              </a:rPr>
              <a:t> </a:t>
            </a:r>
            <a:r>
              <a:rPr lang="en-US" altLang="zh-TW">
                <a:latin typeface="Arial" charset="0"/>
                <a:ea typeface="ＭＳ Ｐゴシック" charset="0"/>
              </a:rPr>
              <a:t>PBL Tutorials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437085"/>
            <a:ext cx="7770812" cy="3543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2000" dirty="0">
                <a:latin typeface="Arial" charset="0"/>
                <a:ea typeface="ＭＳ Ｐゴシック" charset="0"/>
              </a:rPr>
              <a:t>Students’ PBL learning at the University aims toward how the student learns (life-long process) and encourages students </a:t>
            </a:r>
            <a:r>
              <a:rPr lang="en-US" altLang="zh-TW" sz="2000" b="1" dirty="0">
                <a:latin typeface="Arial" charset="0"/>
                <a:ea typeface="ＭＳ Ｐゴシック" charset="0"/>
              </a:rPr>
              <a:t>to integrate </a:t>
            </a:r>
            <a:r>
              <a:rPr lang="en-US" altLang="zh-TW" sz="2000" dirty="0">
                <a:latin typeface="Arial" charset="0"/>
                <a:ea typeface="ＭＳ Ｐゴシック" charset="0"/>
              </a:rPr>
              <a:t>concepts from nursing, psychology and sociology in their understanding of the situation/ issues or particular aspects.</a:t>
            </a:r>
          </a:p>
          <a:p>
            <a:pPr lvl="1"/>
            <a:r>
              <a:rPr lang="en-US" altLang="zh-TW" sz="2000" dirty="0">
                <a:latin typeface="Arial" charset="0"/>
                <a:ea typeface="ＭＳ Ｐゴシック" charset="0"/>
              </a:rPr>
              <a:t>Student’s task is </a:t>
            </a:r>
            <a:r>
              <a:rPr lang="en-US" altLang="zh-TW" sz="2000" b="1" dirty="0">
                <a:latin typeface="Arial" charset="0"/>
                <a:ea typeface="ＭＳ Ｐゴシック" charset="0"/>
              </a:rPr>
              <a:t>to discover what they need to know </a:t>
            </a:r>
            <a:r>
              <a:rPr lang="en-US" altLang="zh-TW" sz="2000" dirty="0">
                <a:latin typeface="Arial" charset="0"/>
                <a:ea typeface="ＭＳ Ｐゴシック" charset="0"/>
              </a:rPr>
              <a:t>to address the problem posed.</a:t>
            </a:r>
          </a:p>
          <a:p>
            <a:pPr lvl="1"/>
            <a:r>
              <a:rPr lang="en-US" altLang="zh-TW" sz="2000" dirty="0">
                <a:latin typeface="Arial" charset="0"/>
                <a:ea typeface="ＭＳ Ｐゴシック" charset="0"/>
              </a:rPr>
              <a:t>Other skills involved: problem solving skills, inquiry skills and thinking skills explicitly, not merely memorization. </a:t>
            </a:r>
          </a:p>
          <a:p>
            <a:pPr lvl="1"/>
            <a:r>
              <a:rPr lang="en-US" altLang="zh-TW" sz="2000" dirty="0">
                <a:latin typeface="Arial" charset="0"/>
                <a:ea typeface="ＭＳ Ｐゴシック" charset="0"/>
              </a:rPr>
              <a:t>Self-directive, interdependent collaborative learning, cooperative and reflective learning are valued.</a:t>
            </a:r>
          </a:p>
          <a:p>
            <a:endParaRPr lang="en-US" altLang="zh-TW" sz="2400" dirty="0">
              <a:latin typeface="Arial" charset="0"/>
              <a:ea typeface="ＭＳ Ｐゴシック" charset="0"/>
            </a:endParaRPr>
          </a:p>
          <a:p>
            <a:endParaRPr lang="en-US" altLang="zh-TW" dirty="0">
              <a:latin typeface="Arial" charset="0"/>
              <a:ea typeface="ＭＳ Ｐゴシック" charset="0"/>
            </a:endParaRPr>
          </a:p>
          <a:p>
            <a:pPr lvl="1"/>
            <a:endParaRPr lang="zh-TW" alt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>
                <a:latin typeface="Arial" charset="0"/>
                <a:ea typeface="ＭＳ Ｐゴシック" charset="0"/>
              </a:rPr>
              <a:t> </a:t>
            </a:r>
            <a:r>
              <a:rPr lang="en-US" altLang="zh-TW">
                <a:latin typeface="Arial" charset="0"/>
                <a:ea typeface="ＭＳ Ｐゴシック" charset="0"/>
              </a:rPr>
              <a:t>Objectives of the PBL process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113235"/>
            <a:ext cx="7770812" cy="35433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  <a:defRPr/>
            </a:pPr>
            <a:endParaRPr lang="en-US" altLang="zh-TW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b="1" dirty="0" smtClean="0"/>
              <a:t>Knowledge 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400" dirty="0" smtClean="0"/>
              <a:t>Theoretical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400" dirty="0" smtClean="0"/>
              <a:t>Clinical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b="1" dirty="0" smtClean="0"/>
              <a:t>Skills 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400" dirty="0" smtClean="0"/>
              <a:t>Scientific reasoning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400" dirty="0" smtClean="0"/>
              <a:t>Critical appraisal,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400" dirty="0" smtClean="0"/>
              <a:t>Information literacy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400" dirty="0" smtClean="0"/>
              <a:t>Self directed, lifelong learning.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b="1" dirty="0" smtClean="0"/>
              <a:t>Attitudes 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400" dirty="0" smtClean="0"/>
              <a:t>value of teamwork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400" dirty="0" smtClean="0"/>
              <a:t>interpersonal skills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400" dirty="0" smtClean="0"/>
              <a:t>the importance of psycho-social issues.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>
              <a:defRPr/>
            </a:pPr>
            <a:endParaRPr lang="en-US" altLang="zh-TW" dirty="0"/>
          </a:p>
          <a:p>
            <a:pPr lvl="1">
              <a:defRPr/>
            </a:pPr>
            <a:endParaRPr lang="zh-TW" altLang="en-US" dirty="0"/>
          </a:p>
        </p:txBody>
      </p:sp>
      <p:pic>
        <p:nvPicPr>
          <p:cNvPr id="37891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066" y="1275160"/>
            <a:ext cx="3203575" cy="180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>
                <a:latin typeface="Arial" charset="0"/>
                <a:ea typeface="ＭＳ Ｐゴシック" charset="0"/>
              </a:rPr>
              <a:t>PBL Process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600201"/>
            <a:ext cx="7859712" cy="299442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2400">
                <a:latin typeface="Arial" charset="0"/>
                <a:ea typeface="ＭＳ Ｐゴシック" charset="0"/>
              </a:rPr>
              <a:t>Prioritize the learning needs, set learning goals and objectives, and allocate resources so that the student knows what is expected of him/her and the timelines. For a group, members can identify which tasks each will perform.</a:t>
            </a:r>
          </a:p>
          <a:p>
            <a:r>
              <a:rPr lang="en-US" altLang="zh-TW" sz="2400">
                <a:latin typeface="Arial" charset="0"/>
                <a:ea typeface="ＭＳ Ｐゴシック" charset="0"/>
              </a:rPr>
              <a:t>Self-study and preparation</a:t>
            </a:r>
          </a:p>
          <a:p>
            <a:r>
              <a:rPr lang="en-US" altLang="zh-TW" sz="2400">
                <a:latin typeface="Arial" charset="0"/>
                <a:ea typeface="ＭＳ Ｐゴシック" charset="0"/>
              </a:rPr>
              <a:t>Share the new knowledge effectively so that all the group learn the information and its applicability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Scribe</a:t>
            </a:r>
            <a:endParaRPr lang="nl-NL" dirty="0" smtClean="0"/>
          </a:p>
          <a:p>
            <a:r>
              <a:rPr lang="nl-NL" dirty="0" smtClean="0"/>
              <a:t>Tutor</a:t>
            </a:r>
          </a:p>
          <a:p>
            <a:r>
              <a:rPr lang="nl-NL" dirty="0" smtClean="0"/>
              <a:t>Chair</a:t>
            </a:r>
          </a:p>
          <a:p>
            <a:r>
              <a:rPr lang="nl-NL" dirty="0" smtClean="0"/>
              <a:t>Group member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Roles</a:t>
            </a:r>
            <a:r>
              <a:rPr lang="nl-NL" dirty="0" smtClean="0"/>
              <a:t> in the PBL </a:t>
            </a:r>
            <a:r>
              <a:rPr lang="nl-NL" dirty="0" err="1" smtClean="0"/>
              <a:t>group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 smtClean="0"/>
              <a:t>Roles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052614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Record points made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group</a:t>
            </a:r>
            <a:endParaRPr lang="nl-NL" dirty="0" smtClean="0"/>
          </a:p>
          <a:p>
            <a:r>
              <a:rPr lang="nl-NL" dirty="0" smtClean="0"/>
              <a:t>Help </a:t>
            </a:r>
            <a:r>
              <a:rPr lang="nl-NL" dirty="0" err="1" smtClean="0"/>
              <a:t>group</a:t>
            </a:r>
            <a:r>
              <a:rPr lang="nl-NL" dirty="0" smtClean="0"/>
              <a:t> order </a:t>
            </a:r>
            <a:r>
              <a:rPr lang="nl-NL" dirty="0" err="1" smtClean="0"/>
              <a:t>their</a:t>
            </a:r>
            <a:r>
              <a:rPr lang="nl-NL" dirty="0" smtClean="0"/>
              <a:t> </a:t>
            </a:r>
            <a:r>
              <a:rPr lang="nl-NL" dirty="0" err="1" smtClean="0"/>
              <a:t>thoughts</a:t>
            </a:r>
            <a:endParaRPr lang="nl-NL" dirty="0" smtClean="0"/>
          </a:p>
          <a:p>
            <a:r>
              <a:rPr lang="nl-NL" dirty="0" err="1" smtClean="0"/>
              <a:t>Participate</a:t>
            </a:r>
            <a:r>
              <a:rPr lang="nl-NL" dirty="0" smtClean="0"/>
              <a:t> in </a:t>
            </a:r>
            <a:r>
              <a:rPr lang="nl-NL" dirty="0" err="1" smtClean="0"/>
              <a:t>discussion</a:t>
            </a:r>
            <a:endParaRPr lang="nl-NL" dirty="0" smtClean="0"/>
          </a:p>
          <a:p>
            <a:r>
              <a:rPr lang="nl-NL" dirty="0" smtClean="0"/>
              <a:t>Record resources </a:t>
            </a:r>
            <a:r>
              <a:rPr lang="nl-NL" dirty="0" err="1" smtClean="0"/>
              <a:t>used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the </a:t>
            </a:r>
            <a:r>
              <a:rPr lang="nl-NL" dirty="0" err="1" smtClean="0"/>
              <a:t>group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Role</a:t>
            </a:r>
            <a:r>
              <a:rPr lang="nl-NL" dirty="0" smtClean="0"/>
              <a:t> of the </a:t>
            </a:r>
            <a:r>
              <a:rPr lang="nl-NL" dirty="0" err="1" smtClean="0"/>
              <a:t>sribe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79560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Encourage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group</a:t>
            </a:r>
            <a:r>
              <a:rPr lang="nl-NL" dirty="0" smtClean="0"/>
              <a:t> members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participate</a:t>
            </a:r>
            <a:endParaRPr lang="nl-NL" dirty="0" smtClean="0"/>
          </a:p>
          <a:p>
            <a:r>
              <a:rPr lang="nl-NL" dirty="0" smtClean="0"/>
              <a:t>Assist </a:t>
            </a:r>
            <a:r>
              <a:rPr lang="nl-NL" dirty="0" err="1" smtClean="0"/>
              <a:t>chair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group</a:t>
            </a:r>
            <a:r>
              <a:rPr lang="nl-NL" dirty="0" smtClean="0"/>
              <a:t> </a:t>
            </a:r>
            <a:r>
              <a:rPr lang="nl-NL" dirty="0" err="1" smtClean="0"/>
              <a:t>dynamics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keeping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time</a:t>
            </a:r>
          </a:p>
          <a:p>
            <a:r>
              <a:rPr lang="nl-NL" dirty="0" smtClean="0"/>
              <a:t>Check </a:t>
            </a:r>
            <a:r>
              <a:rPr lang="nl-NL" dirty="0" err="1" smtClean="0"/>
              <a:t>scribe</a:t>
            </a:r>
            <a:r>
              <a:rPr lang="nl-NL" dirty="0" smtClean="0"/>
              <a:t> </a:t>
            </a:r>
            <a:r>
              <a:rPr lang="nl-NL" dirty="0" err="1" smtClean="0"/>
              <a:t>keeps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accurate record</a:t>
            </a:r>
          </a:p>
          <a:p>
            <a:r>
              <a:rPr lang="nl-NL" dirty="0" err="1" smtClean="0"/>
              <a:t>Prevent</a:t>
            </a:r>
            <a:r>
              <a:rPr lang="nl-NL" dirty="0" smtClean="0"/>
              <a:t> sidetracking</a:t>
            </a:r>
          </a:p>
          <a:p>
            <a:r>
              <a:rPr lang="nl-NL" dirty="0" smtClean="0"/>
              <a:t>Ensure </a:t>
            </a:r>
            <a:r>
              <a:rPr lang="nl-NL" dirty="0" err="1" smtClean="0"/>
              <a:t>group</a:t>
            </a:r>
            <a:r>
              <a:rPr lang="nl-NL" dirty="0" smtClean="0"/>
              <a:t> </a:t>
            </a:r>
            <a:r>
              <a:rPr lang="nl-NL" dirty="0" err="1" smtClean="0"/>
              <a:t>achieves</a:t>
            </a:r>
            <a:r>
              <a:rPr lang="nl-NL" dirty="0" smtClean="0"/>
              <a:t> </a:t>
            </a:r>
            <a:r>
              <a:rPr lang="nl-NL" dirty="0" err="1" smtClean="0"/>
              <a:t>appropriate</a:t>
            </a:r>
            <a:r>
              <a:rPr lang="nl-NL" dirty="0" smtClean="0"/>
              <a:t> </a:t>
            </a:r>
            <a:r>
              <a:rPr lang="nl-NL" dirty="0" err="1" smtClean="0"/>
              <a:t>learning</a:t>
            </a:r>
            <a:r>
              <a:rPr lang="nl-NL" dirty="0" smtClean="0"/>
              <a:t> </a:t>
            </a:r>
            <a:r>
              <a:rPr lang="nl-NL" dirty="0" err="1" smtClean="0"/>
              <a:t>objectives</a:t>
            </a:r>
            <a:endParaRPr lang="nl-NL" dirty="0" smtClean="0"/>
          </a:p>
          <a:p>
            <a:r>
              <a:rPr lang="nl-NL" dirty="0" smtClean="0"/>
              <a:t>Check </a:t>
            </a:r>
            <a:r>
              <a:rPr lang="nl-NL" dirty="0" err="1" smtClean="0"/>
              <a:t>understanding</a:t>
            </a:r>
            <a:endParaRPr lang="nl-NL" dirty="0" smtClean="0"/>
          </a:p>
          <a:p>
            <a:r>
              <a:rPr lang="nl-NL" dirty="0" err="1" smtClean="0"/>
              <a:t>Assess</a:t>
            </a:r>
            <a:r>
              <a:rPr lang="nl-NL" dirty="0" smtClean="0"/>
              <a:t> performance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Role</a:t>
            </a:r>
            <a:r>
              <a:rPr lang="nl-NL" dirty="0" smtClean="0"/>
              <a:t> of the tutor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140388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4000">
                <a:latin typeface="Arial" charset="0"/>
                <a:ea typeface="ＭＳ Ｐゴシック" charset="0"/>
              </a:rPr>
              <a:t>Which picture inspires students?</a:t>
            </a:r>
          </a:p>
        </p:txBody>
      </p:sp>
      <p:pic>
        <p:nvPicPr>
          <p:cNvPr id="22530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91855"/>
            <a:ext cx="4608512" cy="143113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jdelijke aanduiding voor voettekst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nl-NL" sz="800" baseline="0">
              <a:solidFill>
                <a:schemeClr val="bg1"/>
              </a:solidFill>
            </a:endParaRPr>
          </a:p>
        </p:txBody>
      </p:sp>
      <p:pic>
        <p:nvPicPr>
          <p:cNvPr id="22532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950370"/>
            <a:ext cx="3492500" cy="196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Lead the </a:t>
            </a:r>
            <a:r>
              <a:rPr lang="nl-NL" dirty="0" err="1" smtClean="0"/>
              <a:t>group</a:t>
            </a:r>
            <a:r>
              <a:rPr lang="nl-NL" dirty="0" smtClean="0"/>
              <a:t> </a:t>
            </a:r>
            <a:r>
              <a:rPr lang="nl-NL" dirty="0" err="1" smtClean="0"/>
              <a:t>through</a:t>
            </a:r>
            <a:r>
              <a:rPr lang="nl-NL" dirty="0" smtClean="0"/>
              <a:t> the </a:t>
            </a:r>
            <a:r>
              <a:rPr lang="nl-NL" dirty="0" err="1" smtClean="0"/>
              <a:t>process</a:t>
            </a:r>
            <a:endParaRPr lang="nl-NL" dirty="0" smtClean="0"/>
          </a:p>
          <a:p>
            <a:r>
              <a:rPr lang="nl-NL" dirty="0" err="1" smtClean="0"/>
              <a:t>Encourage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menbers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participate</a:t>
            </a:r>
            <a:endParaRPr lang="nl-NL" dirty="0" smtClean="0"/>
          </a:p>
          <a:p>
            <a:r>
              <a:rPr lang="nl-NL" dirty="0" err="1" smtClean="0"/>
              <a:t>Maintain</a:t>
            </a:r>
            <a:r>
              <a:rPr lang="nl-NL" dirty="0" smtClean="0"/>
              <a:t> </a:t>
            </a:r>
            <a:r>
              <a:rPr lang="nl-NL" dirty="0" err="1" smtClean="0"/>
              <a:t>group</a:t>
            </a:r>
            <a:r>
              <a:rPr lang="nl-NL" dirty="0" smtClean="0"/>
              <a:t> </a:t>
            </a:r>
            <a:r>
              <a:rPr lang="nl-NL" dirty="0" err="1" smtClean="0"/>
              <a:t>dynamics</a:t>
            </a:r>
            <a:endParaRPr lang="nl-NL" dirty="0" smtClean="0"/>
          </a:p>
          <a:p>
            <a:r>
              <a:rPr lang="nl-NL" dirty="0" smtClean="0"/>
              <a:t>Keep </a:t>
            </a:r>
            <a:r>
              <a:rPr lang="nl-NL" dirty="0" err="1" smtClean="0"/>
              <a:t>to</a:t>
            </a:r>
            <a:r>
              <a:rPr lang="nl-NL" dirty="0" smtClean="0"/>
              <a:t> time</a:t>
            </a:r>
          </a:p>
          <a:p>
            <a:r>
              <a:rPr lang="nl-NL" dirty="0" smtClean="0"/>
              <a:t>Ensure </a:t>
            </a:r>
            <a:r>
              <a:rPr lang="nl-NL" dirty="0" err="1" smtClean="0"/>
              <a:t>group</a:t>
            </a:r>
            <a:r>
              <a:rPr lang="nl-NL" dirty="0" smtClean="0"/>
              <a:t> </a:t>
            </a:r>
            <a:r>
              <a:rPr lang="nl-NL" dirty="0" err="1" smtClean="0"/>
              <a:t>keeps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task</a:t>
            </a:r>
            <a:r>
              <a:rPr lang="nl-NL" dirty="0" smtClean="0"/>
              <a:t> in hand</a:t>
            </a:r>
          </a:p>
          <a:p>
            <a:r>
              <a:rPr lang="nl-NL" dirty="0" smtClean="0"/>
              <a:t>Ensure </a:t>
            </a:r>
            <a:r>
              <a:rPr lang="nl-NL" dirty="0" err="1" smtClean="0"/>
              <a:t>scribe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keep up </a:t>
            </a:r>
            <a:r>
              <a:rPr lang="nl-NL" dirty="0" err="1" smtClean="0"/>
              <a:t>and</a:t>
            </a:r>
            <a:r>
              <a:rPr lang="nl-NL" dirty="0" smtClean="0"/>
              <a:t> is making </a:t>
            </a:r>
            <a:r>
              <a:rPr lang="nl-NL" dirty="0" err="1" smtClean="0"/>
              <a:t>an</a:t>
            </a:r>
            <a:r>
              <a:rPr lang="nl-NL" dirty="0" smtClean="0"/>
              <a:t> accurate record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Role</a:t>
            </a:r>
            <a:r>
              <a:rPr lang="nl-NL" dirty="0" smtClean="0"/>
              <a:t> of the </a:t>
            </a:r>
            <a:r>
              <a:rPr lang="nl-NL" dirty="0" err="1" smtClean="0"/>
              <a:t>chair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761038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Follow the steps of the </a:t>
            </a:r>
            <a:r>
              <a:rPr lang="nl-NL" dirty="0" err="1" smtClean="0"/>
              <a:t>process</a:t>
            </a:r>
            <a:r>
              <a:rPr lang="nl-NL" dirty="0" smtClean="0"/>
              <a:t> in </a:t>
            </a:r>
            <a:r>
              <a:rPr lang="nl-NL" dirty="0" err="1" smtClean="0"/>
              <a:t>sequence</a:t>
            </a:r>
            <a:r>
              <a:rPr lang="nl-NL" dirty="0" smtClean="0"/>
              <a:t> </a:t>
            </a:r>
          </a:p>
          <a:p>
            <a:r>
              <a:rPr lang="nl-NL" dirty="0" err="1" smtClean="0"/>
              <a:t>Participate</a:t>
            </a:r>
            <a:r>
              <a:rPr lang="nl-NL" dirty="0" smtClean="0"/>
              <a:t> in </a:t>
            </a:r>
            <a:r>
              <a:rPr lang="nl-NL" dirty="0" err="1" smtClean="0"/>
              <a:t>discussion</a:t>
            </a:r>
            <a:endParaRPr lang="nl-NL" dirty="0" smtClean="0"/>
          </a:p>
          <a:p>
            <a:r>
              <a:rPr lang="nl-NL" dirty="0" smtClean="0"/>
              <a:t>Listen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repect</a:t>
            </a:r>
            <a:r>
              <a:rPr lang="nl-NL" dirty="0" smtClean="0"/>
              <a:t> </a:t>
            </a:r>
            <a:r>
              <a:rPr lang="nl-NL" dirty="0" err="1" smtClean="0"/>
              <a:t>contributions</a:t>
            </a:r>
            <a:r>
              <a:rPr lang="nl-NL" dirty="0" smtClean="0"/>
              <a:t> of </a:t>
            </a:r>
            <a:r>
              <a:rPr lang="nl-NL" dirty="0" err="1" smtClean="0"/>
              <a:t>others</a:t>
            </a:r>
            <a:endParaRPr lang="nl-NL" dirty="0" smtClean="0"/>
          </a:p>
          <a:p>
            <a:r>
              <a:rPr lang="nl-NL" dirty="0" err="1" smtClean="0"/>
              <a:t>Ask</a:t>
            </a:r>
            <a:r>
              <a:rPr lang="nl-NL" dirty="0" smtClean="0"/>
              <a:t> open </a:t>
            </a:r>
            <a:r>
              <a:rPr lang="nl-NL" dirty="0" err="1" smtClean="0"/>
              <a:t>questions</a:t>
            </a:r>
            <a:endParaRPr lang="nl-NL" dirty="0" smtClean="0"/>
          </a:p>
          <a:p>
            <a:r>
              <a:rPr lang="nl-NL" dirty="0" smtClean="0"/>
              <a:t>Research </a:t>
            </a:r>
            <a:r>
              <a:rPr lang="nl-NL" dirty="0" err="1" smtClean="0"/>
              <a:t>all</a:t>
            </a:r>
            <a:r>
              <a:rPr lang="nl-NL" dirty="0" smtClean="0"/>
              <a:t> the </a:t>
            </a:r>
            <a:r>
              <a:rPr lang="nl-NL" dirty="0" err="1" smtClean="0"/>
              <a:t>learning</a:t>
            </a:r>
            <a:r>
              <a:rPr lang="nl-NL" dirty="0" smtClean="0"/>
              <a:t> </a:t>
            </a:r>
            <a:r>
              <a:rPr lang="nl-NL" dirty="0" err="1" smtClean="0"/>
              <a:t>objectives</a:t>
            </a:r>
            <a:endParaRPr lang="nl-NL" dirty="0" smtClean="0"/>
          </a:p>
          <a:p>
            <a:r>
              <a:rPr lang="nl-NL" dirty="0" smtClean="0"/>
              <a:t>Share information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others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Role</a:t>
            </a:r>
            <a:r>
              <a:rPr lang="nl-NL" dirty="0" smtClean="0"/>
              <a:t> of the </a:t>
            </a:r>
            <a:r>
              <a:rPr lang="nl-NL" dirty="0" err="1" smtClean="0"/>
              <a:t>group</a:t>
            </a:r>
            <a:r>
              <a:rPr lang="nl-NL" dirty="0" smtClean="0"/>
              <a:t> member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716510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>
                <a:latin typeface="Arial" charset="0"/>
                <a:ea typeface="ＭＳ Ｐゴシック" charset="0"/>
              </a:rPr>
              <a:t>Steps in PBL (1 and 2)</a:t>
            </a:r>
          </a:p>
        </p:txBody>
      </p:sp>
      <p:sp>
        <p:nvSpPr>
          <p:cNvPr id="40962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827088" y="1600201"/>
            <a:ext cx="7859712" cy="299442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>
                <a:latin typeface="Arial" charset="0"/>
                <a:ea typeface="ＭＳ Ｐゴシック" charset="0"/>
              </a:rPr>
              <a:t>1. Identify and clarify unfamiliar terms presented in the scenario: scribe lists those that remain unexplained after discussion</a:t>
            </a:r>
          </a:p>
          <a:p>
            <a:endParaRPr lang="en-US" sz="2400">
              <a:latin typeface="Arial" charset="0"/>
              <a:ea typeface="ＭＳ Ｐゴシック" charset="0"/>
            </a:endParaRPr>
          </a:p>
          <a:p>
            <a:r>
              <a:rPr lang="en-US" sz="2400">
                <a:latin typeface="Arial" charset="0"/>
                <a:ea typeface="ＭＳ Ｐゴシック" charset="0"/>
              </a:rPr>
              <a:t>2. Define the problem(s) to be discussed; students may have different views on the issues but all should be considered; scribe records a list of agreed problems</a:t>
            </a:r>
          </a:p>
          <a:p>
            <a:endParaRPr lang="nl-NL" sz="2400">
              <a:latin typeface="Arial" charset="0"/>
              <a:ea typeface="ＭＳ Ｐゴシック" charset="0"/>
            </a:endParaRPr>
          </a:p>
        </p:txBody>
      </p:sp>
      <p:sp>
        <p:nvSpPr>
          <p:cNvPr id="40963" name="Tijdelijke aanduiding voor voettekst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nl-NL" sz="800" baseline="0">
              <a:solidFill>
                <a:schemeClr val="bg1"/>
              </a:solidFill>
            </a:endParaRPr>
          </a:p>
        </p:txBody>
      </p:sp>
      <p:pic>
        <p:nvPicPr>
          <p:cNvPr id="40964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11910"/>
            <a:ext cx="1728788" cy="129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>
                <a:latin typeface="Arial" charset="0"/>
                <a:ea typeface="ＭＳ Ｐゴシック" charset="0"/>
              </a:rPr>
              <a:t>Steps in PBL (3 and 4)</a:t>
            </a:r>
          </a:p>
        </p:txBody>
      </p:sp>
      <p:sp>
        <p:nvSpPr>
          <p:cNvPr id="41986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827088" y="1600201"/>
            <a:ext cx="7859712" cy="299442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latin typeface="Arial" charset="0"/>
                <a:ea typeface="ＭＳ Ｐゴシック" charset="0"/>
              </a:rPr>
              <a:t>3. “Brainstorming” session to discuss the problem(s), suggesting possible explanations on base of prior knowledge; students draw on each other’s knowledge and identify areas of incomplete knowledge; scribe records all discussion</a:t>
            </a:r>
          </a:p>
          <a:p>
            <a:endParaRPr lang="en-US" sz="2000" dirty="0">
              <a:latin typeface="Arial" charset="0"/>
              <a:ea typeface="ＭＳ Ｐゴシック" charset="0"/>
            </a:endParaRPr>
          </a:p>
          <a:p>
            <a:r>
              <a:rPr lang="en-US" sz="2000" dirty="0">
                <a:latin typeface="Arial" charset="0"/>
                <a:ea typeface="ＭＳ Ｐゴシック" charset="0"/>
              </a:rPr>
              <a:t>4. Review steps 2 and 3 and arrange explanations into tentative solutions; scribe organizes the explanations and restructures if necessary</a:t>
            </a:r>
          </a:p>
        </p:txBody>
      </p:sp>
      <p:sp>
        <p:nvSpPr>
          <p:cNvPr id="41987" name="Tijdelijke aanduiding voor voettekst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nl-NL" sz="800" baseline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>
                <a:latin typeface="Arial" charset="0"/>
                <a:ea typeface="ＭＳ Ｐゴシック" charset="0"/>
              </a:rPr>
              <a:t>Steps in PBL (5 and 6)</a:t>
            </a:r>
          </a:p>
        </p:txBody>
      </p:sp>
      <p:sp>
        <p:nvSpPr>
          <p:cNvPr id="43010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827088" y="1545432"/>
            <a:ext cx="7859712" cy="299442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latin typeface="Arial" charset="0"/>
                <a:ea typeface="ＭＳ Ｐゴシック" charset="0"/>
              </a:rPr>
              <a:t>5 Formulate learning objectives; group reaches consensus on the learning objectives; tutor ensures learning objectives are focused, achievable, comprehensive and appropriate</a:t>
            </a:r>
          </a:p>
          <a:p>
            <a:endParaRPr lang="en-US" sz="2000" dirty="0">
              <a:latin typeface="Arial" charset="0"/>
              <a:ea typeface="ＭＳ Ｐゴシック" charset="0"/>
            </a:endParaRPr>
          </a:p>
          <a:p>
            <a:r>
              <a:rPr lang="en-US" sz="2000" dirty="0">
                <a:latin typeface="Arial" charset="0"/>
                <a:ea typeface="ＭＳ Ｐゴシック" charset="0"/>
              </a:rPr>
              <a:t>6. Private study (all students gather information related to each learning objective</a:t>
            </a:r>
          </a:p>
          <a:p>
            <a:endParaRPr lang="en-US" sz="2000" dirty="0">
              <a:latin typeface="Arial" charset="0"/>
              <a:ea typeface="ＭＳ Ｐゴシック" charset="0"/>
            </a:endParaRPr>
          </a:p>
          <a:p>
            <a:r>
              <a:rPr lang="en-US" sz="2000" dirty="0">
                <a:latin typeface="Arial" charset="0"/>
                <a:ea typeface="ＭＳ Ｐゴシック" charset="0"/>
              </a:rPr>
              <a:t>7. Group shares result of private study (students identify their learning resources and share their results; tutor checks learning and may assess the group</a:t>
            </a:r>
          </a:p>
        </p:txBody>
      </p:sp>
      <p:sp>
        <p:nvSpPr>
          <p:cNvPr id="43011" name="Tijdelijke aanduiding voor voettekst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nl-NL" sz="800" baseline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>
                <a:latin typeface="Arial" charset="0"/>
                <a:ea typeface="ＭＳ Ｐゴシック" charset="0"/>
              </a:rPr>
              <a:t>How to facilitate PBL?</a:t>
            </a:r>
          </a:p>
        </p:txBody>
      </p:sp>
      <p:sp>
        <p:nvSpPr>
          <p:cNvPr id="44034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827088" y="1491853"/>
            <a:ext cx="7859712" cy="299442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000" dirty="0">
                <a:latin typeface="Arial" charset="0"/>
                <a:ea typeface="ＭＳ Ｐゴシック" charset="0"/>
              </a:rPr>
              <a:t>Small groups of students (&lt;8)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>
                <a:latin typeface="Arial" charset="0"/>
                <a:ea typeface="ＭＳ Ｐゴシック" charset="0"/>
              </a:rPr>
              <a:t>Groups usually meet twice a week for around 2-3 hours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>
                <a:latin typeface="Arial" charset="0"/>
                <a:ea typeface="ＭＳ Ｐゴシック" charset="0"/>
              </a:rPr>
              <a:t>At the first meeting – new situation or problem (trigger), 2 hours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>
                <a:latin typeface="Arial" charset="0"/>
                <a:ea typeface="ＭＳ Ｐゴシック" charset="0"/>
              </a:rPr>
              <a:t>Identification  of the main issues and questions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>
                <a:latin typeface="Arial" charset="0"/>
                <a:ea typeface="ＭＳ Ｐゴシック" charset="0"/>
              </a:rPr>
              <a:t>Period of individual study (2-3 days) - group reconvenes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>
                <a:latin typeface="Arial" charset="0"/>
                <a:ea typeface="ＭＳ Ｐゴシック" charset="0"/>
              </a:rPr>
              <a:t>Group discussion around 2 hours and sharing knowledge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>
                <a:latin typeface="Arial" charset="0"/>
                <a:ea typeface="ＭＳ Ｐゴシック" charset="0"/>
              </a:rPr>
              <a:t>Supporting activities (labs, lectures)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endParaRPr lang="nl-NL" dirty="0">
              <a:latin typeface="Arial" charset="0"/>
              <a:ea typeface="ＭＳ Ｐゴシック" charset="0"/>
            </a:endParaRPr>
          </a:p>
        </p:txBody>
      </p:sp>
      <p:sp>
        <p:nvSpPr>
          <p:cNvPr id="44035" name="Tijdelijke aanduiding voor voettekst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nl-NL" sz="800" baseline="0">
              <a:solidFill>
                <a:schemeClr val="bg1"/>
              </a:solidFill>
            </a:endParaRPr>
          </a:p>
        </p:txBody>
      </p:sp>
      <p:pic>
        <p:nvPicPr>
          <p:cNvPr id="44036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41" y="4407694"/>
            <a:ext cx="4365625" cy="64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>
                <a:latin typeface="Arial" charset="0"/>
                <a:ea typeface="ＭＳ Ｐゴシック" charset="0"/>
              </a:rPr>
              <a:t>PBL trigger material</a:t>
            </a:r>
          </a:p>
        </p:txBody>
      </p:sp>
      <p:sp>
        <p:nvSpPr>
          <p:cNvPr id="45058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827088" y="1600201"/>
            <a:ext cx="7859712" cy="299442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lt-LT" sz="2000" dirty="0">
                <a:latin typeface="Arial" charset="0"/>
                <a:ea typeface="ＭＳ Ｐゴシック" charset="0"/>
              </a:rPr>
              <a:t>Paper based clinical scenarios</a:t>
            </a:r>
          </a:p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</a:rPr>
              <a:t>Experimental or clinical laboratory data</a:t>
            </a:r>
          </a:p>
          <a:p>
            <a:pPr eaLnBrk="1" hangingPunct="1"/>
            <a:r>
              <a:rPr lang="lt-LT" sz="2000" dirty="0">
                <a:latin typeface="Arial" charset="0"/>
                <a:ea typeface="ＭＳ Ｐゴシック" charset="0"/>
              </a:rPr>
              <a:t>Photographs</a:t>
            </a:r>
          </a:p>
          <a:p>
            <a:pPr eaLnBrk="1" hangingPunct="1"/>
            <a:r>
              <a:rPr lang="lt-LT" sz="2000" dirty="0">
                <a:latin typeface="Arial" charset="0"/>
                <a:ea typeface="ＭＳ Ｐゴシック" charset="0"/>
              </a:rPr>
              <a:t>Video clips</a:t>
            </a:r>
          </a:p>
          <a:p>
            <a:pPr eaLnBrk="1" hangingPunct="1"/>
            <a:r>
              <a:rPr lang="lt-LT" sz="2000" dirty="0">
                <a:latin typeface="Arial" charset="0"/>
                <a:ea typeface="ＭＳ Ｐゴシック" charset="0"/>
              </a:rPr>
              <a:t>Newspaper articles</a:t>
            </a:r>
          </a:p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</a:rPr>
              <a:t>An article from a scientific journal</a:t>
            </a:r>
          </a:p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</a:rPr>
              <a:t>A real or simulated patient</a:t>
            </a:r>
          </a:p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</a:rPr>
              <a:t>A family tree showing an inherited disorder</a:t>
            </a:r>
            <a:endParaRPr lang="lt-LT" sz="2000" dirty="0">
              <a:latin typeface="Arial" charset="0"/>
              <a:ea typeface="ＭＳ Ｐゴシック" charset="0"/>
            </a:endParaRPr>
          </a:p>
          <a:p>
            <a:endParaRPr lang="nl-NL" dirty="0">
              <a:latin typeface="Arial" charset="0"/>
              <a:ea typeface="ＭＳ Ｐゴシック" charset="0"/>
            </a:endParaRPr>
          </a:p>
        </p:txBody>
      </p:sp>
      <p:sp>
        <p:nvSpPr>
          <p:cNvPr id="45059" name="Tijdelijke aanduiding voor voettekst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nl-NL" sz="800" baseline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>
                <a:latin typeface="Arial" charset="0"/>
                <a:ea typeface="ＭＳ Ｐゴシック" charset="0"/>
              </a:rPr>
              <a:t>PBL curriculum design</a:t>
            </a:r>
          </a:p>
        </p:txBody>
      </p:sp>
      <p:sp>
        <p:nvSpPr>
          <p:cNvPr id="46082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827088" y="1600201"/>
            <a:ext cx="7859712" cy="299442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>
                <a:latin typeface="Arial" charset="0"/>
                <a:ea typeface="ＭＳ Ｐゴシック" charset="0"/>
              </a:rPr>
              <a:t>Full PBL design</a:t>
            </a:r>
          </a:p>
          <a:p>
            <a:r>
              <a:rPr lang="en-US" sz="2800">
                <a:latin typeface="Arial" charset="0"/>
                <a:ea typeface="ＭＳ Ｐゴシック" charset="0"/>
              </a:rPr>
              <a:t>Themes</a:t>
            </a:r>
          </a:p>
          <a:p>
            <a:r>
              <a:rPr lang="en-US" sz="2800">
                <a:latin typeface="Arial" charset="0"/>
                <a:ea typeface="ＭＳ Ｐゴシック" charset="0"/>
              </a:rPr>
              <a:t>modules</a:t>
            </a:r>
          </a:p>
        </p:txBody>
      </p:sp>
      <p:sp>
        <p:nvSpPr>
          <p:cNvPr id="46083" name="Tijdelijke aanduiding voor voettekst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nl-NL" sz="800" baseline="0">
              <a:solidFill>
                <a:schemeClr val="bg1"/>
              </a:solidFill>
            </a:endParaRPr>
          </a:p>
        </p:txBody>
      </p:sp>
      <p:pic>
        <p:nvPicPr>
          <p:cNvPr id="46084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381376"/>
            <a:ext cx="5118100" cy="121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z="3600">
                <a:latin typeface="Arial" charset="0"/>
                <a:ea typeface="ＭＳ Ｐゴシック" charset="0"/>
              </a:rPr>
              <a:t> </a:t>
            </a:r>
            <a:r>
              <a:rPr lang="nl-NL" sz="4000">
                <a:latin typeface="Arial" charset="0"/>
                <a:ea typeface="ＭＳ Ｐゴシック" charset="0"/>
              </a:rPr>
              <a:t>PBL student</a:t>
            </a:r>
            <a:endParaRPr lang="en-US" sz="4000" b="1">
              <a:solidFill>
                <a:schemeClr val="accent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sz="quarter" idx="1"/>
          </p:nvPr>
        </p:nvSpPr>
        <p:spPr bwMode="auto">
          <a:xfrm>
            <a:off x="827091" y="1437085"/>
            <a:ext cx="7978775" cy="30289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Arial" charset="0"/>
                <a:ea typeface="ＭＳ Ｐゴシック" charset="0"/>
              </a:rPr>
              <a:t>Prompt and present for all sessions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Arial" charset="0"/>
                <a:ea typeface="ＭＳ Ｐゴシック" charset="0"/>
              </a:rPr>
              <a:t>A knowledge of the PBL process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Arial" charset="0"/>
                <a:ea typeface="ＭＳ Ｐゴシック" charset="0"/>
              </a:rPr>
              <a:t>Commitment to self/student directed learning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Arial" charset="0"/>
                <a:ea typeface="ＭＳ Ｐゴシック" charset="0"/>
              </a:rPr>
              <a:t>Active participation in discussion and critical thinking whilst contributing to a friendly non-threatening environment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Arial" charset="0"/>
                <a:ea typeface="ＭＳ Ｐゴシック" charset="0"/>
              </a:rPr>
              <a:t>Willingness to make constructive evaluation of self, group and tutor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>
                <a:latin typeface="Arial" charset="0"/>
                <a:ea typeface="ＭＳ Ｐゴシック" charset="0"/>
              </a:rPr>
              <a:t>Tutor as facilitator</a:t>
            </a:r>
            <a:endParaRPr lang="en-US" b="1">
              <a:solidFill>
                <a:schemeClr val="accent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154" name="Rectangle 3"/>
          <p:cNvSpPr>
            <a:spLocks noGrp="1" noChangeArrowheads="1"/>
          </p:cNvSpPr>
          <p:nvPr>
            <p:ph sz="quarter" idx="1"/>
          </p:nvPr>
        </p:nvSpPr>
        <p:spPr bwMode="auto">
          <a:xfrm>
            <a:off x="684213" y="1383506"/>
            <a:ext cx="8121650" cy="31908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000" b="1" dirty="0">
                <a:latin typeface="Arial" charset="0"/>
                <a:ea typeface="ＭＳ Ｐゴシック" charset="0"/>
              </a:rPr>
              <a:t>The facilitator is no needed to be content expert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b="1" dirty="0">
                <a:latin typeface="Arial" charset="0"/>
                <a:ea typeface="ＭＳ Ｐゴシック" charset="0"/>
              </a:rPr>
              <a:t>The facilitator’s role is to prompt, guide </a:t>
            </a:r>
            <a:r>
              <a:rPr lang="en-GB" sz="2000" dirty="0">
                <a:latin typeface="Arial" charset="0"/>
                <a:ea typeface="ＭＳ Ｐゴシック" charset="0"/>
              </a:rPr>
              <a:t>and question, when necessary, to ensure that predetermined learning issues are identified, researched and discussed.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>
                <a:latin typeface="Arial" charset="0"/>
                <a:ea typeface="ＭＳ Ｐゴシック" charset="0"/>
              </a:rPr>
              <a:t>Open-ended questions </a:t>
            </a:r>
            <a:r>
              <a:rPr lang="en-US" sz="2000" dirty="0">
                <a:latin typeface="Arial" charset="0"/>
                <a:ea typeface="ＭＳ Ｐゴシック" charset="0"/>
              </a:rPr>
              <a:t>should be used to foster student metacognitive growth.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>
                <a:latin typeface="Arial" charset="0"/>
                <a:ea typeface="ＭＳ Ｐゴシック" charset="0"/>
              </a:rPr>
              <a:t>A wait-time is essential </a:t>
            </a:r>
            <a:r>
              <a:rPr lang="en-US" sz="2000" dirty="0">
                <a:latin typeface="Arial" charset="0"/>
                <a:ea typeface="ＭＳ Ｐゴシック" charset="0"/>
              </a:rPr>
              <a:t>to allow the student to process the information and formulate their ideas – they should not be rushed.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>
                <a:latin typeface="Arial" charset="0"/>
                <a:ea typeface="ＭＳ Ｐゴシック" charset="0"/>
              </a:rPr>
              <a:t>Creating PBL Scenarios 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Arial" charset="0"/>
              <a:ea typeface="ＭＳ Ｐゴシック" charset="0"/>
            </a:endParaRPr>
          </a:p>
        </p:txBody>
      </p:sp>
      <p:pic>
        <p:nvPicPr>
          <p:cNvPr id="49155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8" y="3813573"/>
            <a:ext cx="1770063" cy="132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>
                <a:latin typeface="Arial" charset="0"/>
                <a:ea typeface="ＭＳ Ｐゴシック" charset="0"/>
              </a:rPr>
              <a:t>Which picture inspires you?</a:t>
            </a:r>
          </a:p>
        </p:txBody>
      </p:sp>
      <p:pic>
        <p:nvPicPr>
          <p:cNvPr id="23554" name="Tijdelijke aanduiding voor inhoud 4" descr="20150907_09523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46" b="4846"/>
          <a:stretch>
            <a:fillRect/>
          </a:stretch>
        </p:blipFill>
        <p:spPr bwMode="auto">
          <a:xfrm>
            <a:off x="827091" y="1113235"/>
            <a:ext cx="5019675" cy="191333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jdelijke aanduiding voor voettekst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l-NL" sz="800" baseline="0">
                <a:solidFill>
                  <a:schemeClr val="bg1"/>
                </a:solidFill>
              </a:rPr>
              <a:t>IP 2014</a:t>
            </a:r>
          </a:p>
        </p:txBody>
      </p:sp>
      <p:pic>
        <p:nvPicPr>
          <p:cNvPr id="23556" name="Afbeelding 5" descr="20150907_12522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112295"/>
            <a:ext cx="4356100" cy="183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95263"/>
            <a:ext cx="8229600" cy="857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Problems</a:t>
            </a:r>
            <a:r>
              <a:rPr lang="nl-NL">
                <a:latin typeface="Arial" charset="0"/>
                <a:ea typeface="ＭＳ Ｐゴシック" charset="0"/>
              </a:rPr>
              <a:t> PBL</a:t>
            </a:r>
            <a:endParaRPr lang="en-US" b="1">
              <a:solidFill>
                <a:schemeClr val="accent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322" name="Rectangle 3"/>
          <p:cNvSpPr>
            <a:spLocks noGrp="1" noChangeArrowheads="1"/>
          </p:cNvSpPr>
          <p:nvPr>
            <p:ph sz="quarter" idx="1"/>
          </p:nvPr>
        </p:nvSpPr>
        <p:spPr bwMode="auto">
          <a:xfrm>
            <a:off x="684213" y="1329930"/>
            <a:ext cx="8121650" cy="324445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en-GB" sz="240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>
                <a:latin typeface="Arial" charset="0"/>
                <a:ea typeface="ＭＳ Ｐゴシック" charset="0"/>
              </a:rPr>
              <a:t>Staff/student ratio- an ideal group is 6-8 students. 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>
                <a:latin typeface="Arial" charset="0"/>
                <a:ea typeface="ＭＳ Ｐゴシック" charset="0"/>
              </a:rPr>
              <a:t>Faculty busy with traditional curriculum</a:t>
            </a:r>
          </a:p>
          <a:p>
            <a:pPr eaLnBrk="1" hangingPunct="1">
              <a:lnSpc>
                <a:spcPct val="90000"/>
              </a:lnSpc>
            </a:pPr>
            <a:r>
              <a:rPr lang="en-GB" sz="2400">
                <a:latin typeface="Arial" charset="0"/>
                <a:ea typeface="ＭＳ Ｐゴシック" charset="0"/>
              </a:rPr>
              <a:t>Quality control on triggers (scenarios) is difficult</a:t>
            </a:r>
          </a:p>
          <a:p>
            <a:pPr eaLnBrk="1" hangingPunct="1">
              <a:lnSpc>
                <a:spcPct val="90000"/>
              </a:lnSpc>
            </a:pPr>
            <a:r>
              <a:rPr lang="en-GB" sz="2400">
                <a:latin typeface="Arial" charset="0"/>
                <a:ea typeface="ＭＳ Ｐゴシック" charset="0"/>
              </a:rPr>
              <a:t>Heavy on library, computer and support resources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>
                <a:latin typeface="Arial" charset="0"/>
                <a:ea typeface="ＭＳ Ｐゴシック" charset="0"/>
              </a:rPr>
              <a:t>Inherent conflict with traditional lectures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066800" y="2247900"/>
            <a:ext cx="22098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nl-NL" sz="16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We wish you  goodluck</a:t>
            </a:r>
            <a:endParaRPr lang="nl-NL" sz="3200" b="1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Arial" charset="0"/>
                <a:ea typeface="ＭＳ Ｐゴシック" charset="0"/>
              </a:rPr>
              <a:t>Problem Bases Learning</a:t>
            </a:r>
          </a:p>
        </p:txBody>
      </p:sp>
      <p:pic>
        <p:nvPicPr>
          <p:cNvPr id="24578" name="Tijdelijke aanduiding voor inhoud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8" y="1910954"/>
            <a:ext cx="2881313" cy="22002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jdelijke aanduiding voor voettekst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nl-NL" sz="800" baseline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Arial" charset="0"/>
                <a:ea typeface="ＭＳ Ｐゴシック" charset="0"/>
              </a:rPr>
              <a:t>Workshop PBL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600201"/>
            <a:ext cx="7859712" cy="299442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800" dirty="0" smtClean="0"/>
              <a:t>Learning Outcomes:</a:t>
            </a:r>
          </a:p>
          <a:p>
            <a:pPr>
              <a:defRPr/>
            </a:pPr>
            <a:r>
              <a:rPr lang="en-GB" sz="2800" dirty="0" smtClean="0"/>
              <a:t>The participants apply the 7-steps of PBL in a real case.</a:t>
            </a:r>
          </a:p>
          <a:p>
            <a:pPr>
              <a:defRPr/>
            </a:pPr>
            <a:r>
              <a:rPr lang="en-GB" sz="2800" dirty="0" smtClean="0"/>
              <a:t>The participants analyse the problems and benefits of introducing PBL in the curriculum.</a:t>
            </a:r>
          </a:p>
          <a:p>
            <a:pPr>
              <a:defRPr/>
            </a:pPr>
            <a:r>
              <a:rPr lang="en-GB" sz="2800" dirty="0" smtClean="0"/>
              <a:t>The participants give examples how to implement PBL in the curriculum.</a:t>
            </a:r>
            <a:endParaRPr lang="en-GB" sz="2800" dirty="0"/>
          </a:p>
        </p:txBody>
      </p:sp>
      <p:sp>
        <p:nvSpPr>
          <p:cNvPr id="25603" name="Tijdelijke aanduiding voor voettekst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nl-NL" sz="800" baseline="0">
              <a:solidFill>
                <a:schemeClr val="bg1"/>
              </a:solidFill>
            </a:endParaRPr>
          </a:p>
        </p:txBody>
      </p:sp>
      <p:pic>
        <p:nvPicPr>
          <p:cNvPr id="6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4925" y="4083845"/>
            <a:ext cx="3543300" cy="92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>
                <a:latin typeface="Arial" charset="0"/>
                <a:ea typeface="ＭＳ Ｐゴシック" charset="0"/>
              </a:rPr>
              <a:t>Hanze University Groningen</a:t>
            </a:r>
          </a:p>
        </p:txBody>
      </p:sp>
      <p:sp>
        <p:nvSpPr>
          <p:cNvPr id="26626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nl-NL" sz="800" baseline="0">
              <a:solidFill>
                <a:schemeClr val="bg1"/>
              </a:solidFill>
            </a:endParaRPr>
          </a:p>
        </p:txBody>
      </p:sp>
      <p:sp>
        <p:nvSpPr>
          <p:cNvPr id="26627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nl-NL" sz="800" baseline="0">
              <a:solidFill>
                <a:schemeClr val="bg1"/>
              </a:solidFill>
            </a:endParaRPr>
          </a:p>
        </p:txBody>
      </p:sp>
      <p:sp>
        <p:nvSpPr>
          <p:cNvPr id="26628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nl-NL" sz="800" b="0" baseline="0">
              <a:solidFill>
                <a:schemeClr val="bg1"/>
              </a:solidFill>
            </a:endParaRPr>
          </a:p>
        </p:txBody>
      </p:sp>
      <p:sp>
        <p:nvSpPr>
          <p:cNvPr id="26629" name="Rectangle 12"/>
          <p:cNvSpPr>
            <a:spLocks noGrp="1" noChangeArrowheads="1"/>
          </p:cNvSpPr>
          <p:nvPr>
            <p:ph idx="1"/>
          </p:nvPr>
        </p:nvSpPr>
        <p:spPr bwMode="auto">
          <a:xfrm>
            <a:off x="1066800" y="1600200"/>
            <a:ext cx="7772400" cy="406789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latin typeface="Arial" charset="0"/>
                <a:ea typeface="ＭＳ Ｐゴシック" charset="0"/>
              </a:rPr>
              <a:t>From a medical oriented program to a nursing oriented program (subject directed: Orem)</a:t>
            </a:r>
            <a:endParaRPr lang="nl-NL" sz="1800" dirty="0">
              <a:latin typeface="Arial" charset="0"/>
              <a:ea typeface="ＭＳ Ｐゴシック" charset="0"/>
            </a:endParaRPr>
          </a:p>
          <a:p>
            <a:r>
              <a:rPr lang="en-US" sz="1800" dirty="0">
                <a:latin typeface="Arial" charset="0"/>
                <a:ea typeface="ＭＳ Ｐゴシック" charset="0"/>
              </a:rPr>
              <a:t>From separated subjects towards integrated themes and modules (task groups)</a:t>
            </a:r>
            <a:endParaRPr lang="nl-NL" sz="1800" dirty="0">
              <a:latin typeface="Arial" charset="0"/>
              <a:ea typeface="ＭＳ Ｐゴシック" charset="0"/>
            </a:endParaRPr>
          </a:p>
          <a:p>
            <a:r>
              <a:rPr lang="en-US" sz="1800" dirty="0">
                <a:latin typeface="Arial" charset="0"/>
                <a:ea typeface="ＭＳ Ｐゴシック" charset="0"/>
              </a:rPr>
              <a:t>From a traditional teacher centered education approach  to a student centered approach (constructivism)</a:t>
            </a:r>
          </a:p>
          <a:p>
            <a:r>
              <a:rPr lang="en-US" sz="1800" dirty="0">
                <a:latin typeface="Arial" charset="0"/>
                <a:ea typeface="ＭＳ Ｐゴシック" charset="0"/>
              </a:rPr>
              <a:t>A complete and pure PBL curriculum, 7 contact hours a week</a:t>
            </a:r>
            <a:endParaRPr lang="nl-NL" sz="1800" dirty="0">
              <a:latin typeface="Arial" charset="0"/>
              <a:ea typeface="ＭＳ Ｐゴシック" charset="0"/>
            </a:endParaRPr>
          </a:p>
          <a:p>
            <a:r>
              <a:rPr lang="en-US" sz="1800" dirty="0">
                <a:latin typeface="Arial" charset="0"/>
                <a:ea typeface="ＭＳ Ｐゴシック" charset="0"/>
              </a:rPr>
              <a:t>From separated themes to competences (hybrid model)</a:t>
            </a:r>
            <a:endParaRPr lang="nl-NL" sz="1800" dirty="0">
              <a:latin typeface="Arial" charset="0"/>
              <a:ea typeface="ＭＳ Ｐゴシック" charset="0"/>
            </a:endParaRPr>
          </a:p>
          <a:p>
            <a:r>
              <a:rPr lang="en-US" sz="1800" dirty="0">
                <a:latin typeface="Arial" charset="0"/>
                <a:ea typeface="ＭＳ Ｐゴシック" charset="0"/>
              </a:rPr>
              <a:t>From competences to professional tasks (products and services (hybrid model)</a:t>
            </a:r>
          </a:p>
          <a:p>
            <a:r>
              <a:rPr lang="en-US" sz="1800" dirty="0">
                <a:latin typeface="Arial" charset="0"/>
                <a:ea typeface="ＭＳ Ｐゴシック" charset="0"/>
              </a:rPr>
              <a:t>Curriculum 2020 based on CANMEDS and N3 (Nanda, NIC and NOC)</a:t>
            </a:r>
            <a:endParaRPr lang="nl-NL" sz="1800" dirty="0">
              <a:latin typeface="Arial" charset="0"/>
              <a:ea typeface="ＭＳ Ｐゴシック" charset="0"/>
            </a:endParaRPr>
          </a:p>
          <a:p>
            <a:pPr>
              <a:buFontTx/>
              <a:buNone/>
            </a:pPr>
            <a:endParaRPr lang="nl-NL" sz="20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sz="3600">
                <a:latin typeface="Arial" charset="0"/>
                <a:ea typeface="ＭＳ Ｐゴシック" charset="0"/>
              </a:rPr>
              <a:t>Concepts for curriculum development</a:t>
            </a:r>
          </a:p>
        </p:txBody>
      </p:sp>
      <p:sp>
        <p:nvSpPr>
          <p:cNvPr id="27650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827088" y="1600201"/>
            <a:ext cx="7859712" cy="299442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>
                <a:latin typeface="Arial" charset="0"/>
                <a:ea typeface="ＭＳ Ｐゴシック" charset="0"/>
              </a:rPr>
              <a:t>Student centered education</a:t>
            </a:r>
          </a:p>
          <a:p>
            <a:r>
              <a:rPr lang="en-US" sz="2400" dirty="0">
                <a:latin typeface="Arial" charset="0"/>
                <a:ea typeface="ＭＳ Ｐゴシック" charset="0"/>
              </a:rPr>
              <a:t>Self directed learning</a:t>
            </a:r>
          </a:p>
          <a:p>
            <a:r>
              <a:rPr lang="en-US" sz="2400" dirty="0">
                <a:latin typeface="Arial" charset="0"/>
                <a:ea typeface="ＭＳ Ｐゴシック" charset="0"/>
              </a:rPr>
              <a:t>Life long learning</a:t>
            </a:r>
          </a:p>
          <a:p>
            <a:r>
              <a:rPr lang="en-US" sz="2400" dirty="0">
                <a:latin typeface="Arial" charset="0"/>
                <a:ea typeface="ＭＳ Ｐゴシック" charset="0"/>
              </a:rPr>
              <a:t>Adult education</a:t>
            </a:r>
          </a:p>
          <a:p>
            <a:r>
              <a:rPr lang="en-US" sz="2400" dirty="0">
                <a:latin typeface="Arial" charset="0"/>
                <a:ea typeface="ＭＳ Ｐゴシック" charset="0"/>
              </a:rPr>
              <a:t>Problem solving</a:t>
            </a:r>
          </a:p>
          <a:p>
            <a:r>
              <a:rPr lang="en-US" sz="2400" dirty="0">
                <a:latin typeface="Arial" charset="0"/>
                <a:ea typeface="ＭＳ Ｐゴシック" charset="0"/>
              </a:rPr>
              <a:t>Small groups</a:t>
            </a:r>
          </a:p>
          <a:p>
            <a:r>
              <a:rPr lang="en-US" sz="2400" dirty="0">
                <a:latin typeface="Arial" charset="0"/>
                <a:ea typeface="ＭＳ Ｐゴシック" charset="0"/>
              </a:rPr>
              <a:t>Evidence Based Nursing</a:t>
            </a:r>
          </a:p>
        </p:txBody>
      </p:sp>
      <p:sp>
        <p:nvSpPr>
          <p:cNvPr id="27651" name="Tijdelijke aanduiding voor voettekst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nl-NL" sz="800" baseline="0">
              <a:solidFill>
                <a:schemeClr val="bg1"/>
              </a:solidFill>
            </a:endParaRPr>
          </a:p>
        </p:txBody>
      </p:sp>
      <p:pic>
        <p:nvPicPr>
          <p:cNvPr id="2765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085975"/>
            <a:ext cx="2846388" cy="207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>
                <a:latin typeface="Arial" charset="0"/>
                <a:ea typeface="ＭＳ Ｐゴシック" charset="0"/>
              </a:rPr>
              <a:t>Constructivism</a:t>
            </a:r>
          </a:p>
        </p:txBody>
      </p:sp>
      <p:sp>
        <p:nvSpPr>
          <p:cNvPr id="28674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827088" y="1600201"/>
            <a:ext cx="7859712" cy="299442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</a:rPr>
              <a:t>“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Constructivism is basically a theory -- based on observation and scientific study -- about how people learn. It says that people construct their own understanding and knowledge of the world, through </a:t>
            </a:r>
            <a:r>
              <a:rPr lang="en-US" altLang="ja-JP" sz="2400" b="1" dirty="0">
                <a:latin typeface="Arial" charset="0"/>
                <a:ea typeface="ＭＳ Ｐゴシック" charset="0"/>
              </a:rPr>
              <a:t>experiencing things and reflecting 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on those experiences. When we encounter something new, we have to </a:t>
            </a:r>
            <a:r>
              <a:rPr lang="en-US" altLang="ja-JP" sz="2400" b="1" dirty="0">
                <a:latin typeface="Arial" charset="0"/>
                <a:ea typeface="ＭＳ Ｐゴシック" charset="0"/>
              </a:rPr>
              <a:t>reconcile it with our previous ideas 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and experience, maybe changing what we believe, or maybe discarding the new information as irrelevant. In any case, </a:t>
            </a:r>
            <a:r>
              <a:rPr lang="en-US" altLang="ja-JP" sz="2400" b="1" dirty="0">
                <a:latin typeface="Arial" charset="0"/>
                <a:ea typeface="ＭＳ Ｐゴシック" charset="0"/>
              </a:rPr>
              <a:t>we are active creators of our own knowledge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. To do this, we must ask questions, explore, and assess what we know</a:t>
            </a:r>
            <a:r>
              <a:rPr lang="en-US" altLang="ja-JP" sz="2600" dirty="0">
                <a:latin typeface="Arial" charset="0"/>
                <a:ea typeface="ＭＳ Ｐゴシック" charset="0"/>
              </a:rPr>
              <a:t>. </a:t>
            </a:r>
            <a:r>
              <a:rPr lang="en-US" sz="2600" dirty="0">
                <a:latin typeface="Arial" charset="0"/>
                <a:ea typeface="ＭＳ Ｐゴシック" charset="0"/>
              </a:rPr>
              <a:t>“</a:t>
            </a:r>
            <a:endParaRPr lang="en-US" altLang="ja-JP" sz="2600" dirty="0">
              <a:latin typeface="Arial" charset="0"/>
              <a:ea typeface="ＭＳ Ｐゴシック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1100" dirty="0">
              <a:latin typeface="Arial" charset="0"/>
              <a:ea typeface="ＭＳ Ｐゴシック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nl-NL" sz="11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>
                <a:latin typeface="Arial" charset="0"/>
                <a:ea typeface="ＭＳ Ｐゴシック" charset="0"/>
              </a:rPr>
              <a:t>Constructivism</a:t>
            </a:r>
          </a:p>
        </p:txBody>
      </p:sp>
      <p:sp>
        <p:nvSpPr>
          <p:cNvPr id="29698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827088" y="1600201"/>
            <a:ext cx="7859712" cy="299442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</a:rPr>
              <a:t>“In the classroom, the constructivist view of learning can point towards a number of different teaching practices. In the most general sense, it usually means </a:t>
            </a:r>
            <a:r>
              <a:rPr lang="en-US" sz="2400" b="1" dirty="0">
                <a:latin typeface="Arial" charset="0"/>
                <a:ea typeface="ＭＳ Ｐゴシック" charset="0"/>
              </a:rPr>
              <a:t>encouraging students to use active techniques </a:t>
            </a:r>
            <a:r>
              <a:rPr lang="en-US" sz="2400" dirty="0">
                <a:latin typeface="Arial" charset="0"/>
                <a:ea typeface="ＭＳ Ｐゴシック" charset="0"/>
              </a:rPr>
              <a:t>(experiments, real-world problem solving) to create more knowledge and then to reflect on and talk about what they are doing and how their understanding is changing. </a:t>
            </a:r>
            <a:r>
              <a:rPr lang="en-US" sz="2400" b="1" dirty="0">
                <a:latin typeface="Arial" charset="0"/>
                <a:ea typeface="ＭＳ Ｐゴシック" charset="0"/>
              </a:rPr>
              <a:t>The teacher </a:t>
            </a:r>
            <a:r>
              <a:rPr lang="en-US" sz="2400" dirty="0">
                <a:latin typeface="Arial" charset="0"/>
                <a:ea typeface="ＭＳ Ｐゴシック" charset="0"/>
              </a:rPr>
              <a:t>makes sure she understands the students' preexisting conceptions, and guides the activity to address them and then build on them</a:t>
            </a:r>
            <a:r>
              <a:rPr lang="en-US" sz="2600" dirty="0">
                <a:latin typeface="Arial" charset="0"/>
                <a:ea typeface="ＭＳ Ｐゴシック" charset="0"/>
              </a:rPr>
              <a:t>. </a:t>
            </a:r>
            <a:r>
              <a:rPr lang="en-US" sz="2600" dirty="0" smtClean="0">
                <a:latin typeface="Arial" charset="0"/>
                <a:ea typeface="ＭＳ Ｐゴシック" charset="0"/>
              </a:rPr>
              <a:t>“</a:t>
            </a:r>
          </a:p>
          <a:p>
            <a:r>
              <a:rPr lang="nl-NL" sz="1400" dirty="0">
                <a:hlinkClick r:id="rId2"/>
              </a:rPr>
              <a:t>http://</a:t>
            </a:r>
            <a:r>
              <a:rPr lang="nl-NL" sz="1400" dirty="0" err="1">
                <a:hlinkClick r:id="rId2"/>
              </a:rPr>
              <a:t>www.thirteen.org</a:t>
            </a:r>
            <a:r>
              <a:rPr lang="nl-NL" sz="1400" dirty="0">
                <a:hlinkClick r:id="rId2"/>
              </a:rPr>
              <a:t>/</a:t>
            </a:r>
            <a:r>
              <a:rPr lang="nl-NL" sz="1400" dirty="0" err="1">
                <a:hlinkClick r:id="rId2"/>
              </a:rPr>
              <a:t>edonline</a:t>
            </a:r>
            <a:r>
              <a:rPr lang="nl-NL" sz="1400" dirty="0">
                <a:hlinkClick r:id="rId2"/>
              </a:rPr>
              <a:t>/concept2class/</a:t>
            </a:r>
            <a:r>
              <a:rPr lang="nl-NL" sz="1400" dirty="0" err="1">
                <a:hlinkClick r:id="rId2"/>
              </a:rPr>
              <a:t>constructivism</a:t>
            </a:r>
            <a:r>
              <a:rPr lang="nl-NL" sz="1400" dirty="0">
                <a:hlinkClick r:id="rId2"/>
              </a:rPr>
              <a:t>/</a:t>
            </a:r>
            <a:endParaRPr lang="nl-NL" sz="1400" dirty="0"/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altLang="ja-JP" sz="2400" dirty="0">
                <a:latin typeface="Arial" charset="0"/>
                <a:ea typeface="ＭＳ Ｐゴシック" charset="0"/>
              </a:rPr>
              <a:t>	</a:t>
            </a:r>
            <a:r>
              <a:rPr lang="nl-NL" altLang="ja-JP" sz="2400" dirty="0">
                <a:latin typeface="Arial" charset="0"/>
                <a:ea typeface="ＭＳ Ｐゴシック" charset="0"/>
              </a:rPr>
              <a:t>	</a:t>
            </a:r>
          </a:p>
          <a:p>
            <a:pPr marL="0" indent="0">
              <a:lnSpc>
                <a:spcPct val="80000"/>
              </a:lnSpc>
            </a:pPr>
            <a:endParaRPr lang="nl-NL" sz="24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ngepast ontwerp">
  <a:themeElements>
    <a:clrScheme name="Hanzehogeschool Groningen 1">
      <a:dk1>
        <a:sysClr val="windowText" lastClr="000000"/>
      </a:dk1>
      <a:lt1>
        <a:sysClr val="window" lastClr="FFFFFF"/>
      </a:lt1>
      <a:dk2>
        <a:srgbClr val="7F7F7F"/>
      </a:dk2>
      <a:lt2>
        <a:srgbClr val="EE7F00"/>
      </a:lt2>
      <a:accent1>
        <a:srgbClr val="333333"/>
      </a:accent1>
      <a:accent2>
        <a:srgbClr val="EE7F00"/>
      </a:accent2>
      <a:accent3>
        <a:srgbClr val="7F7F7F"/>
      </a:accent3>
      <a:accent4>
        <a:srgbClr val="2C0D15"/>
      </a:accent4>
      <a:accent5>
        <a:srgbClr val="7F7F7F"/>
      </a:accent5>
      <a:accent6>
        <a:srgbClr val="EE7F00"/>
      </a:accent6>
      <a:hlink>
        <a:srgbClr val="EE7F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Aangepast ontwerp">
  <a:themeElements>
    <a:clrScheme name="Hanzehogeschool Groningen 1">
      <a:dk1>
        <a:sysClr val="windowText" lastClr="000000"/>
      </a:dk1>
      <a:lt1>
        <a:sysClr val="window" lastClr="FFFFFF"/>
      </a:lt1>
      <a:dk2>
        <a:srgbClr val="7F7F7F"/>
      </a:dk2>
      <a:lt2>
        <a:srgbClr val="EE7F00"/>
      </a:lt2>
      <a:accent1>
        <a:srgbClr val="333333"/>
      </a:accent1>
      <a:accent2>
        <a:srgbClr val="EE7F00"/>
      </a:accent2>
      <a:accent3>
        <a:srgbClr val="7F7F7F"/>
      </a:accent3>
      <a:accent4>
        <a:srgbClr val="2C0D15"/>
      </a:accent4>
      <a:accent5>
        <a:srgbClr val="7F7F7F"/>
      </a:accent5>
      <a:accent6>
        <a:srgbClr val="EE7F00"/>
      </a:accent6>
      <a:hlink>
        <a:srgbClr val="EE7F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angepast ontwerp">
  <a:themeElements>
    <a:clrScheme name="Hanzehogeschool Groningen 1">
      <a:dk1>
        <a:sysClr val="windowText" lastClr="000000"/>
      </a:dk1>
      <a:lt1>
        <a:sysClr val="window" lastClr="FFFFFF"/>
      </a:lt1>
      <a:dk2>
        <a:srgbClr val="7F7F7F"/>
      </a:dk2>
      <a:lt2>
        <a:srgbClr val="EE7F00"/>
      </a:lt2>
      <a:accent1>
        <a:srgbClr val="333333"/>
      </a:accent1>
      <a:accent2>
        <a:srgbClr val="EE7F00"/>
      </a:accent2>
      <a:accent3>
        <a:srgbClr val="7F7F7F"/>
      </a:accent3>
      <a:accent4>
        <a:srgbClr val="2C0D15"/>
      </a:accent4>
      <a:accent5>
        <a:srgbClr val="7F7F7F"/>
      </a:accent5>
      <a:accent6>
        <a:srgbClr val="EE7F00"/>
      </a:accent6>
      <a:hlink>
        <a:srgbClr val="EE7F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Aangepast ontwerp">
  <a:themeElements>
    <a:clrScheme name="Hanzehogeschool Groningen 1">
      <a:dk1>
        <a:sysClr val="windowText" lastClr="000000"/>
      </a:dk1>
      <a:lt1>
        <a:sysClr val="window" lastClr="FFFFFF"/>
      </a:lt1>
      <a:dk2>
        <a:srgbClr val="7F7F7F"/>
      </a:dk2>
      <a:lt2>
        <a:srgbClr val="EE7F00"/>
      </a:lt2>
      <a:accent1>
        <a:srgbClr val="333333"/>
      </a:accent1>
      <a:accent2>
        <a:srgbClr val="EE7F00"/>
      </a:accent2>
      <a:accent3>
        <a:srgbClr val="7F7F7F"/>
      </a:accent3>
      <a:accent4>
        <a:srgbClr val="2C0D15"/>
      </a:accent4>
      <a:accent5>
        <a:srgbClr val="7F7F7F"/>
      </a:accent5>
      <a:accent6>
        <a:srgbClr val="EE7F00"/>
      </a:accent6>
      <a:hlink>
        <a:srgbClr val="EE7F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Hanze Document" ma:contentTypeID="0x010100194284EB75BC4F168DA0FDE9337180AC00C119BB6AACB1F84DA5CFA44E7FA9D4F4" ma:contentTypeVersion="100" ma:contentTypeDescription="" ma:contentTypeScope="" ma:versionID="2110b0ba9edd57948c28adb7c2933bd2">
  <xsd:schema xmlns:xsd="http://www.w3.org/2001/XMLSchema" xmlns:xs="http://www.w3.org/2001/XMLSchema" xmlns:p="http://schemas.microsoft.com/office/2006/metadata/properties" xmlns:ns2="e38556bc-565c-4767-b0c6-0ff3d1338292" targetNamespace="http://schemas.microsoft.com/office/2006/metadata/properties" ma:root="true" ma:fieldsID="febc9ee0fc0ba3d0b6bff3198d852474" ns2:_="">
    <xsd:import namespace="e38556bc-565c-4767-b0c6-0ff3d1338292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le652170af064db3868fcf1b770f5612" minOccurs="0"/>
                <xsd:element ref="ns2:l3e168e7ff6b42cfaa3bcc3de331c2f0" minOccurs="0"/>
                <xsd:element ref="ns2:lc40581e9e054a82966f9e9fa733bd77" minOccurs="0"/>
                <xsd:element ref="ns2:kbe3a1bf3c8946d199e47d61ba718d2d" minOccurs="0"/>
                <xsd:element ref="ns2:if3e429f5bff441d89ef003a0ff37f3e" minOccurs="0"/>
                <xsd:element ref="ns2:k2deadfb5f12439e8055afa6e810fe7d" minOccurs="0"/>
                <xsd:element ref="ns2:if8ebce84bb64c44af51ddd3374c06cb" minOccurs="0"/>
                <xsd:element ref="ns2:a8ea9519f76c4698838912c050a4776b" minOccurs="0"/>
                <xsd:element ref="ns2:e42662a254ef4786ae719af04822cfe4" minOccurs="0"/>
                <xsd:element ref="ns2:d5f0efd6627f4d59acc011535d0ee886" minOccurs="0"/>
                <xsd:element ref="ns2:o83c1591c2e54d6cbd53c9fdc0e460c9" minOccurs="0"/>
                <xsd:element ref="ns2:h5f6376657f24e3abdb06760cec679a2" minOccurs="0"/>
                <xsd:element ref="ns2:p3ad7c7221c64df2988a42b43ef158e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8556bc-565c-4767-b0c6-0ff3d133829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1b1acab-4f6a-4aa9-a605-c68da45741a1}" ma:internalName="TaxCatchAll" ma:showField="CatchAllData" ma:web="fc4a1156-378c-47b6-97f2-549bce7148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1b1acab-4f6a-4aa9-a605-c68da45741a1}" ma:internalName="TaxCatchAllLabel" ma:readOnly="true" ma:showField="CatchAllDataLabel" ma:web="fc4a1156-378c-47b6-97f2-549bce7148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e652170af064db3868fcf1b770f5612" ma:index="10" nillable="true" ma:taxonomy="true" ma:internalName="le652170af064db3868fcf1b770f5612" ma:taxonomyFieldName="HanzeSchool" ma:displayName="School" ma:fieldId="{5e652170-af06-4db3-868f-cf1b770f5612}" ma:sspId="66269c54-5320-4754-8fa2-ca7c8c4e8a8c" ma:termSetId="9d571f30-f07e-4a77-97b0-a6e1ca77883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3e168e7ff6b42cfaa3bcc3de331c2f0" ma:index="12" nillable="true" ma:taxonomy="true" ma:internalName="l3e168e7ff6b42cfaa3bcc3de331c2f0" ma:taxonomyFieldName="HanzePageType" ma:displayName="PageType" ma:fieldId="{53e168e7-ff6b-42cf-aa3b-cc3de331c2f0}" ma:sspId="66269c54-5320-4754-8fa2-ca7c8c4e8a8c" ma:termSetId="8775fdf0-c8be-48e1-9359-5aaba3d7558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40581e9e054a82966f9e9fa733bd77" ma:index="14" nillable="true" ma:taxonomy="true" ma:internalName="lc40581e9e054a82966f9e9fa733bd77" ma:taxonomyFieldName="HanzeEducationType" ma:displayName="Education Type" ma:fieldId="{5c40581e-9e05-4a82-966f-9e9fa733bd77}" ma:sspId="66269c54-5320-4754-8fa2-ca7c8c4e8a8c" ma:termSetId="1e267f9f-c554-4d0f-b719-ee775de765b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be3a1bf3c8946d199e47d61ba718d2d" ma:index="16" nillable="true" ma:taxonomy="true" ma:internalName="kbe3a1bf3c8946d199e47d61ba718d2d" ma:taxonomyFieldName="HanzeEducationTestimony" ma:displayName="Testimony" ma:fieldId="{4be3a1bf-3c89-46d1-99e4-7d61ba718d2d}" ma:sspId="66269c54-5320-4754-8fa2-ca7c8c4e8a8c" ma:termSetId="53bc6a9b-514a-4b97-be06-06a9878fd41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f3e429f5bff441d89ef003a0ff37f3e" ma:index="18" nillable="true" ma:taxonomy="true" ma:internalName="if3e429f5bff441d89ef003a0ff37f3e" ma:taxonomyFieldName="HanzeEducationForm" ma:displayName="Education Form" ma:fieldId="{2f3e429f-5bff-441d-89ef-003a0ff37f3e}" ma:sspId="66269c54-5320-4754-8fa2-ca7c8c4e8a8c" ma:termSetId="07b7f02c-4b47-4446-9c0e-b54fa6b6c8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2deadfb5f12439e8055afa6e810fe7d" ma:index="20" nillable="true" ma:taxonomy="true" ma:internalName="k2deadfb5f12439e8055afa6e810fe7d" ma:taxonomyFieldName="HanzeEducationLocation" ma:displayName="Education Location" ma:fieldId="{42deadfb-5f12-439e-8055-afa6e810fe7d}" ma:taxonomyMulti="true" ma:sspId="66269c54-5320-4754-8fa2-ca7c8c4e8a8c" ma:termSetId="8e046bf2-c24f-425d-97f6-44bab04425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f8ebce84bb64c44af51ddd3374c06cb" ma:index="22" nillable="true" ma:taxonomy="true" ma:internalName="if8ebce84bb64c44af51ddd3374c06cb" ma:taxonomyFieldName="HanzeResearchCenter" ma:displayName="Research Center" ma:fieldId="{2f8ebce8-4bb6-4c44-af51-ddd3374c06cb}" ma:sspId="66269c54-5320-4754-8fa2-ca7c8c4e8a8c" ma:termSetId="631d2952-a1f2-41b1-8656-515d14badb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8ea9519f76c4698838912c050a4776b" ma:index="24" nillable="true" ma:taxonomy="true" ma:internalName="a8ea9519f76c4698838912c050a4776b" ma:taxonomyFieldName="HanzeEducationProfile" ma:displayName="Education Profile" ma:fieldId="{a8ea9519-f76c-4698-8389-12c050a4776b}" ma:taxonomyMulti="true" ma:sspId="66269c54-5320-4754-8fa2-ca7c8c4e8a8c" ma:termSetId="52bfe654-f47b-461d-87e1-16302535ff4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42662a254ef4786ae719af04822cfe4" ma:index="26" nillable="true" ma:taxonomy="true" ma:internalName="e42662a254ef4786ae719af04822cfe4" ma:taxonomyFieldName="HanzeEducationProfession" ma:displayName="Education Profession" ma:fieldId="{e42662a2-54ef-4786-ae71-9af04822cfe4}" ma:taxonomyMulti="true" ma:sspId="66269c54-5320-4754-8fa2-ca7c8c4e8a8c" ma:termSetId="246c5914-df93-4af5-91ba-07a546fa1c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5f0efd6627f4d59acc011535d0ee886" ma:index="28" nillable="true" ma:taxonomy="true" ma:internalName="d5f0efd6627f4d59acc011535d0ee886" ma:taxonomyFieldName="HanzeEducationAreasOfInterest" ma:displayName="Areas of Interest" ma:fieldId="{d5f0efd6-627f-4d59-acc0-11535d0ee886}" ma:taxonomyMulti="true" ma:sspId="66269c54-5320-4754-8fa2-ca7c8c4e8a8c" ma:termSetId="a4a1410f-e05a-4fd1-a7ba-78887aaadc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83c1591c2e54d6cbd53c9fdc0e460c9" ma:index="30" nillable="true" ma:taxonomy="true" ma:internalName="o83c1591c2e54d6cbd53c9fdc0e460c9" ma:taxonomyFieldName="HanzeEducationCourseDuration" ma:displayName="Course Duration" ma:fieldId="{883c1591-c2e5-4d6c-bd53-c9fdc0e460c9}" ma:taxonomyMulti="true" ma:sspId="66269c54-5320-4754-8fa2-ca7c8c4e8a8c" ma:termSetId="a2a3d19b-cc95-4eb6-a78f-d37c24ebd1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5f6376657f24e3abdb06760cec679a2" ma:index="32" nillable="true" ma:taxonomy="true" ma:internalName="h5f6376657f24e3abdb06760cec679a2" ma:taxonomyFieldName="HanzeEducationCourseStartDate" ma:displayName="Course Start Date" ma:fieldId="{15f63766-57f2-4e3a-bdb0-6760cec679a2}" ma:taxonomyMulti="true" ma:sspId="66269c54-5320-4754-8fa2-ca7c8c4e8a8c" ma:termSetId="1c9bbe67-c739-452f-9ab1-664ca688b9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3ad7c7221c64df2988a42b43ef158eb" ma:index="34" nillable="true" ma:taxonomy="true" ma:internalName="p3ad7c7221c64df2988a42b43ef158eb" ma:taxonomyFieldName="HanzeNavigationTerm" ma:displayName="Navigation Term" ma:default="-1;#Marketing and Communication|b136be3e-7b26-4d45-868e-3f5f05aa195b" ma:fieldId="{93ad7c72-21c6-4df2-988a-42b43ef158eb}" ma:sspId="66269c54-5320-4754-8fa2-ca7c8c4e8a8c" ma:termSetId="fed9ccc3-423c-4fd7-b24d-c3402308eac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?mso-contentType ?>
<SharedContentType xmlns="Microsoft.SharePoint.Taxonomy.ContentTypeSync" SourceId="66269c54-5320-4754-8fa2-ca7c8c4e8a8c" ContentTypeId="0x010100194284EB75BC4F168DA0FDE9337180AC" PreviousValue="false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3ad7c7221c64df2988a42b43ef158eb xmlns="e38556bc-565c-4767-b0c6-0ff3d1338292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Marketing and Communication</TermName>
          <TermId xmlns="http://schemas.microsoft.com/office/infopath/2007/PartnerControls">b136be3e-7b26-4d45-868e-3f5f05aa195b</TermId>
        </TermInfo>
      </Terms>
    </p3ad7c7221c64df2988a42b43ef158eb>
    <TaxCatchAll xmlns="e38556bc-565c-4767-b0c6-0ff3d1338292">
      <Value>85</Value>
    </TaxCatchAll>
    <kbe3a1bf3c8946d199e47d61ba718d2d xmlns="e38556bc-565c-4767-b0c6-0ff3d1338292">
      <Terms xmlns="http://schemas.microsoft.com/office/infopath/2007/PartnerControls"/>
    </kbe3a1bf3c8946d199e47d61ba718d2d>
    <a8ea9519f76c4698838912c050a4776b xmlns="e38556bc-565c-4767-b0c6-0ff3d1338292">
      <Terms xmlns="http://schemas.microsoft.com/office/infopath/2007/PartnerControls"/>
    </a8ea9519f76c4698838912c050a4776b>
    <e42662a254ef4786ae719af04822cfe4 xmlns="e38556bc-565c-4767-b0c6-0ff3d1338292">
      <Terms xmlns="http://schemas.microsoft.com/office/infopath/2007/PartnerControls"/>
    </e42662a254ef4786ae719af04822cfe4>
    <l3e168e7ff6b42cfaa3bcc3de331c2f0 xmlns="e38556bc-565c-4767-b0c6-0ff3d1338292">
      <Terms xmlns="http://schemas.microsoft.com/office/infopath/2007/PartnerControls"/>
    </l3e168e7ff6b42cfaa3bcc3de331c2f0>
    <lc40581e9e054a82966f9e9fa733bd77 xmlns="e38556bc-565c-4767-b0c6-0ff3d1338292">
      <Terms xmlns="http://schemas.microsoft.com/office/infopath/2007/PartnerControls"/>
    </lc40581e9e054a82966f9e9fa733bd77>
    <k2deadfb5f12439e8055afa6e810fe7d xmlns="e38556bc-565c-4767-b0c6-0ff3d1338292">
      <Terms xmlns="http://schemas.microsoft.com/office/infopath/2007/PartnerControls"/>
    </k2deadfb5f12439e8055afa6e810fe7d>
    <d5f0efd6627f4d59acc011535d0ee886 xmlns="e38556bc-565c-4767-b0c6-0ff3d1338292">
      <Terms xmlns="http://schemas.microsoft.com/office/infopath/2007/PartnerControls"/>
    </d5f0efd6627f4d59acc011535d0ee886>
    <h5f6376657f24e3abdb06760cec679a2 xmlns="e38556bc-565c-4767-b0c6-0ff3d1338292">
      <Terms xmlns="http://schemas.microsoft.com/office/infopath/2007/PartnerControls"/>
    </h5f6376657f24e3abdb06760cec679a2>
    <if8ebce84bb64c44af51ddd3374c06cb xmlns="e38556bc-565c-4767-b0c6-0ff3d1338292">
      <Terms xmlns="http://schemas.microsoft.com/office/infopath/2007/PartnerControls"/>
    </if8ebce84bb64c44af51ddd3374c06cb>
    <le652170af064db3868fcf1b770f5612 xmlns="e38556bc-565c-4767-b0c6-0ff3d1338292">
      <Terms xmlns="http://schemas.microsoft.com/office/infopath/2007/PartnerControls"/>
    </le652170af064db3868fcf1b770f5612>
    <if3e429f5bff441d89ef003a0ff37f3e xmlns="e38556bc-565c-4767-b0c6-0ff3d1338292">
      <Terms xmlns="http://schemas.microsoft.com/office/infopath/2007/PartnerControls"/>
    </if3e429f5bff441d89ef003a0ff37f3e>
    <o83c1591c2e54d6cbd53c9fdc0e460c9 xmlns="e38556bc-565c-4767-b0c6-0ff3d1338292">
      <Terms xmlns="http://schemas.microsoft.com/office/infopath/2007/PartnerControls"/>
    </o83c1591c2e54d6cbd53c9fdc0e460c9>
  </documentManagement>
</p:properties>
</file>

<file path=customXml/itemProps1.xml><?xml version="1.0" encoding="utf-8"?>
<ds:datastoreItem xmlns:ds="http://schemas.openxmlformats.org/officeDocument/2006/customXml" ds:itemID="{17EA89D3-A1CF-4E40-8AA9-A71E950334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4FB17A-A8A6-421E-9509-2A2E89FBFD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8556bc-565c-4767-b0c6-0ff3d13382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E63CFF-9522-4510-B12A-D4644464A9DF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6D86B2C2-0F56-4567-B685-E0876417DE93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90DE1EA7-1A02-48AD-B147-472C8CC5C7F2}">
  <ds:schemaRefs>
    <ds:schemaRef ds:uri="http://schemas.microsoft.com/office/2006/metadata/properties"/>
    <ds:schemaRef ds:uri="http://schemas.microsoft.com/office/infopath/2007/PartnerControls"/>
    <ds:schemaRef ds:uri="e38556bc-565c-4767-b0c6-0ff3d133829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4751</TotalTime>
  <Words>1384</Words>
  <Application>Microsoft Office PowerPoint</Application>
  <PresentationFormat>On-screen Show (16:9)</PresentationFormat>
  <Paragraphs>181</Paragraphs>
  <Slides>31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Aangepast ontwerp</vt:lpstr>
      <vt:lpstr>2_Aangepast ontwerp</vt:lpstr>
      <vt:lpstr>1_Aangepast ontwerp</vt:lpstr>
      <vt:lpstr>4_Aangepast ontwerp</vt:lpstr>
      <vt:lpstr>3_Aangepast ontwerp</vt:lpstr>
      <vt:lpstr>School of Nursing Maarten Kaaijk &amp; Johan van Wieren</vt:lpstr>
      <vt:lpstr>Which picture inspires students?</vt:lpstr>
      <vt:lpstr>Which picture inspires you?</vt:lpstr>
      <vt:lpstr>Problem Bases Learning</vt:lpstr>
      <vt:lpstr>Workshop PBL</vt:lpstr>
      <vt:lpstr>Hanze University Groningen</vt:lpstr>
      <vt:lpstr>Concepts for curriculum development</vt:lpstr>
      <vt:lpstr>Constructivism</vt:lpstr>
      <vt:lpstr>Constructivism</vt:lpstr>
      <vt:lpstr>Modern Educational Principles</vt:lpstr>
      <vt:lpstr>Principles of adult learning</vt:lpstr>
      <vt:lpstr>Characteristics of PBL</vt:lpstr>
      <vt:lpstr>Characteristics of PBL</vt:lpstr>
      <vt:lpstr> PBL Tutorials</vt:lpstr>
      <vt:lpstr> Objectives of the PBL process</vt:lpstr>
      <vt:lpstr>PBL Process</vt:lpstr>
      <vt:lpstr>Roles in the PBL group</vt:lpstr>
      <vt:lpstr>Role of the sribe</vt:lpstr>
      <vt:lpstr>Role of the tutor </vt:lpstr>
      <vt:lpstr>Role of the chair</vt:lpstr>
      <vt:lpstr>Role of the group member</vt:lpstr>
      <vt:lpstr>Steps in PBL (1 and 2)</vt:lpstr>
      <vt:lpstr>Steps in PBL (3 and 4)</vt:lpstr>
      <vt:lpstr>Steps in PBL (5 and 6)</vt:lpstr>
      <vt:lpstr>How to facilitate PBL?</vt:lpstr>
      <vt:lpstr>PBL trigger material</vt:lpstr>
      <vt:lpstr>PBL curriculum design</vt:lpstr>
      <vt:lpstr> PBL student</vt:lpstr>
      <vt:lpstr>Tutor as facilitator</vt:lpstr>
      <vt:lpstr>Problems PBL</vt:lpstr>
      <vt:lpstr>We wish you  goodluck</vt:lpstr>
    </vt:vector>
  </TitlesOfParts>
  <Company>RCLM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presentatie Corporate NL</dc:title>
  <dc:creator>Ruben van der Made</dc:creator>
  <cp:lastModifiedBy>SRDJAN</cp:lastModifiedBy>
  <cp:revision>323</cp:revision>
  <cp:lastPrinted>2014-06-01T10:22:31Z</cp:lastPrinted>
  <dcterms:created xsi:type="dcterms:W3CDTF">2008-01-28T12:56:33Z</dcterms:created>
  <dcterms:modified xsi:type="dcterms:W3CDTF">2015-09-25T11:29:38Z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Organisatieonderdeel">
    <vt:lpwstr>Corporate</vt:lpwstr>
  </property>
  <property fmtid="{D5CDD505-2E9C-101B-9397-08002B2CF9AE}" pid="4" name="ContentTypeId">
    <vt:lpwstr>0x010100194284EB75BC4F168DA0FDE9337180AC00C119BB6AACB1F84DA5CFA44E7FA9D4F4</vt:lpwstr>
  </property>
  <property fmtid="{D5CDD505-2E9C-101B-9397-08002B2CF9AE}" pid="5" name="HanzeNavigationTerm">
    <vt:lpwstr>85;#Marketing and Communication|b136be3e-7b26-4d45-868e-3f5f05aa195b</vt:lpwstr>
  </property>
  <property fmtid="{D5CDD505-2E9C-101B-9397-08002B2CF9AE}" pid="6" name="HanzeSchool">
    <vt:lpwstr/>
  </property>
  <property fmtid="{D5CDD505-2E9C-101B-9397-08002B2CF9AE}" pid="7" name="HanzeEducationType">
    <vt:lpwstr/>
  </property>
  <property fmtid="{D5CDD505-2E9C-101B-9397-08002B2CF9AE}" pid="8" name="HanzeEducationCourseStartDate">
    <vt:lpwstr/>
  </property>
  <property fmtid="{D5CDD505-2E9C-101B-9397-08002B2CF9AE}" pid="9" name="HanzeEducationForm">
    <vt:lpwstr/>
  </property>
  <property fmtid="{D5CDD505-2E9C-101B-9397-08002B2CF9AE}" pid="10" name="HanzeEducationProfile">
    <vt:lpwstr/>
  </property>
  <property fmtid="{D5CDD505-2E9C-101B-9397-08002B2CF9AE}" pid="11" name="HanzeResearchCenter">
    <vt:lpwstr/>
  </property>
  <property fmtid="{D5CDD505-2E9C-101B-9397-08002B2CF9AE}" pid="12" name="HanzeEducationAreasOfInterest">
    <vt:lpwstr/>
  </property>
  <property fmtid="{D5CDD505-2E9C-101B-9397-08002B2CF9AE}" pid="13" name="HanzeEducationProfession">
    <vt:lpwstr/>
  </property>
  <property fmtid="{D5CDD505-2E9C-101B-9397-08002B2CF9AE}" pid="14" name="HanzeEducationCourseDuration">
    <vt:lpwstr/>
  </property>
  <property fmtid="{D5CDD505-2E9C-101B-9397-08002B2CF9AE}" pid="15" name="HanzeEducationTestimony">
    <vt:lpwstr/>
  </property>
  <property fmtid="{D5CDD505-2E9C-101B-9397-08002B2CF9AE}" pid="16" name="HanzePageType">
    <vt:lpwstr/>
  </property>
  <property fmtid="{D5CDD505-2E9C-101B-9397-08002B2CF9AE}" pid="17" name="HanzeEducationLocation">
    <vt:lpwstr/>
  </property>
</Properties>
</file>