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9" r:id="rId8"/>
    <p:sldId id="270" r:id="rId9"/>
    <p:sldId id="271" r:id="rId10"/>
    <p:sldId id="272" r:id="rId11"/>
    <p:sldId id="273" r:id="rId12"/>
    <p:sldId id="274" r:id="rId13"/>
    <p:sldId id="268" r:id="rId14"/>
    <p:sldId id="276" r:id="rId15"/>
    <p:sldId id="277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67" r:id="rId24"/>
    <p:sldId id="286" r:id="rId25"/>
    <p:sldId id="287" r:id="rId26"/>
    <p:sldId id="279" r:id="rId27"/>
    <p:sldId id="28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4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467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04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409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47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99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0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3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4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8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4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9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4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5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8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C39AD-538B-402A-9FDB-396093B0EDFF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D257FB-05E3-4FE7-B7C3-F47882B1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1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Overview of Teaching Methods in Nursing Education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Lubica Rybarova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en-US" b="1" dirty="0" smtClean="0"/>
              <a:t>Strategy: </a:t>
            </a:r>
            <a:r>
              <a:rPr lang="en-US" b="1" dirty="0"/>
              <a:t>Think, pair, share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This is a very simple but often highly effective strategy for involving students who </a:t>
            </a:r>
            <a:r>
              <a:rPr lang="en-US" sz="2000" dirty="0" smtClean="0"/>
              <a:t>normally</a:t>
            </a:r>
            <a:r>
              <a:rPr lang="sk-SK" sz="2000" dirty="0" smtClean="0"/>
              <a:t> </a:t>
            </a:r>
            <a:r>
              <a:rPr lang="en-US" sz="2000" dirty="0" smtClean="0"/>
              <a:t>might </a:t>
            </a:r>
            <a:r>
              <a:rPr lang="en-US" sz="2000" dirty="0"/>
              <a:t>not contribute to </a:t>
            </a:r>
            <a:r>
              <a:rPr lang="en-US" sz="2000" b="1" dirty="0"/>
              <a:t>group discussion:</a:t>
            </a:r>
          </a:p>
          <a:p>
            <a:r>
              <a:rPr lang="en-US" sz="2000" dirty="0"/>
              <a:t>Step 1 </a:t>
            </a:r>
            <a:r>
              <a:rPr lang="en-US" sz="2000" b="1" dirty="0"/>
              <a:t>Think </a:t>
            </a:r>
            <a:r>
              <a:rPr lang="en-US" sz="2000" dirty="0"/>
              <a:t>– Each student thinks about their own response to a question, case or </a:t>
            </a:r>
            <a:r>
              <a:rPr lang="en-US" sz="2000" dirty="0" smtClean="0"/>
              <a:t>other</a:t>
            </a:r>
            <a:r>
              <a:rPr lang="sk-SK" sz="2000" dirty="0" smtClean="0"/>
              <a:t> </a:t>
            </a:r>
            <a:r>
              <a:rPr lang="en-US" sz="2000" dirty="0" smtClean="0"/>
              <a:t>discussion </a:t>
            </a:r>
            <a:r>
              <a:rPr lang="en-US" sz="2000" dirty="0"/>
              <a:t>focus;</a:t>
            </a:r>
          </a:p>
          <a:p>
            <a:r>
              <a:rPr lang="en-US" sz="2000" dirty="0"/>
              <a:t>Step 2 </a:t>
            </a:r>
            <a:r>
              <a:rPr lang="en-US" sz="2000" b="1" dirty="0"/>
              <a:t>Pair </a:t>
            </a:r>
            <a:r>
              <a:rPr lang="en-US" sz="2000" dirty="0"/>
              <a:t>– Each student then chats to a </a:t>
            </a:r>
            <a:r>
              <a:rPr lang="sk-SK" sz="2000" dirty="0" err="1" smtClean="0"/>
              <a:t>classmate</a:t>
            </a:r>
            <a:r>
              <a:rPr lang="en-US" sz="2000" dirty="0" smtClean="0"/>
              <a:t> </a:t>
            </a:r>
            <a:r>
              <a:rPr lang="en-US" sz="2000" dirty="0"/>
              <a:t>about their thinking;</a:t>
            </a:r>
          </a:p>
          <a:p>
            <a:r>
              <a:rPr lang="en-US" sz="2000" dirty="0"/>
              <a:t>Step 3 </a:t>
            </a:r>
            <a:r>
              <a:rPr lang="en-US" sz="2000" b="1" dirty="0"/>
              <a:t>Share </a:t>
            </a:r>
            <a:r>
              <a:rPr lang="en-US" sz="2000" dirty="0"/>
              <a:t>– One member of each pair then reports the content of their discussion to </a:t>
            </a:r>
            <a:r>
              <a:rPr lang="en-US" sz="2000" dirty="0" smtClean="0"/>
              <a:t>the</a:t>
            </a:r>
            <a:r>
              <a:rPr lang="sk-SK" sz="2000" dirty="0" smtClean="0"/>
              <a:t> </a:t>
            </a:r>
            <a:r>
              <a:rPr lang="en-US" sz="2000" dirty="0" smtClean="0"/>
              <a:t>other </a:t>
            </a:r>
            <a:r>
              <a:rPr lang="en-US" sz="2000" dirty="0"/>
              <a:t>group members.</a:t>
            </a:r>
          </a:p>
        </p:txBody>
      </p:sp>
    </p:spTree>
    <p:extLst>
      <p:ext uri="{BB962C8B-B14F-4D97-AF65-F5344CB8AC3E}">
        <p14:creationId xmlns:p14="http://schemas.microsoft.com/office/powerpoint/2010/main" val="13435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en-US" b="1" dirty="0" smtClean="0"/>
              <a:t>Strategy: </a:t>
            </a:r>
            <a:r>
              <a:rPr lang="en-US" b="1" dirty="0"/>
              <a:t>Snowballing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r>
              <a:rPr lang="en-US" sz="2000" dirty="0" smtClean="0"/>
              <a:t>Snowballing </a:t>
            </a:r>
            <a:r>
              <a:rPr lang="en-US" sz="2000" dirty="0"/>
              <a:t>commences with each group member </a:t>
            </a:r>
            <a:r>
              <a:rPr lang="en-US" sz="2000" dirty="0" smtClean="0"/>
              <a:t>thinking</a:t>
            </a:r>
            <a:r>
              <a:rPr lang="sk-SK" sz="2000" dirty="0" smtClean="0"/>
              <a:t> </a:t>
            </a:r>
            <a:r>
              <a:rPr lang="en-US" sz="2000" dirty="0" smtClean="0"/>
              <a:t>about </a:t>
            </a:r>
            <a:r>
              <a:rPr lang="en-US" sz="2000" dirty="0"/>
              <a:t>a question or other stimulus and then moves to students sharing their thoughts </a:t>
            </a:r>
            <a:r>
              <a:rPr lang="en-US" sz="2000" dirty="0" smtClean="0"/>
              <a:t>in</a:t>
            </a:r>
            <a:r>
              <a:rPr lang="sk-SK" sz="2000" dirty="0" smtClean="0"/>
              <a:t> </a:t>
            </a:r>
            <a:r>
              <a:rPr lang="en-US" sz="2000" dirty="0" smtClean="0"/>
              <a:t>pairs</a:t>
            </a:r>
            <a:r>
              <a:rPr lang="en-US" sz="2000" dirty="0"/>
              <a:t>. </a:t>
            </a:r>
            <a:endParaRPr lang="sk-SK" sz="2000" dirty="0" smtClean="0"/>
          </a:p>
          <a:p>
            <a:r>
              <a:rPr lang="en-US" sz="2000" dirty="0" smtClean="0"/>
              <a:t>After </a:t>
            </a:r>
            <a:r>
              <a:rPr lang="en-US" sz="2000" dirty="0"/>
              <a:t>a reasonable discussion time two pairs join together and continue </a:t>
            </a:r>
            <a:r>
              <a:rPr lang="en-US" sz="2000" dirty="0" smtClean="0"/>
              <a:t>the</a:t>
            </a:r>
            <a:r>
              <a:rPr lang="sk-SK" sz="2000" dirty="0" smtClean="0"/>
              <a:t> </a:t>
            </a:r>
            <a:r>
              <a:rPr lang="en-US" sz="2000" dirty="0" smtClean="0"/>
              <a:t>discussion</a:t>
            </a:r>
            <a:r>
              <a:rPr lang="en-US" sz="2000" dirty="0"/>
              <a:t>. </a:t>
            </a:r>
            <a:endParaRPr lang="sk-SK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process can continue at the tutor's discretion.</a:t>
            </a:r>
          </a:p>
        </p:txBody>
      </p:sp>
    </p:spTree>
    <p:extLst>
      <p:ext uri="{BB962C8B-B14F-4D97-AF65-F5344CB8AC3E}">
        <p14:creationId xmlns:p14="http://schemas.microsoft.com/office/powerpoint/2010/main" val="31498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en-US" b="1" dirty="0" smtClean="0"/>
              <a:t>Strategy: </a:t>
            </a:r>
            <a:r>
              <a:rPr lang="en-US" b="1" dirty="0"/>
              <a:t>Cooperative learning roles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6620" y="1905000"/>
            <a:ext cx="10515600" cy="4900639"/>
          </a:xfrm>
        </p:spPr>
        <p:txBody>
          <a:bodyPr>
            <a:normAutofit/>
          </a:bodyPr>
          <a:lstStyle/>
          <a:p>
            <a:r>
              <a:rPr lang="en-US" dirty="0"/>
              <a:t>This strategy involves the tutor (or group) assigning functional roles to the group members.</a:t>
            </a:r>
          </a:p>
          <a:p>
            <a:r>
              <a:rPr lang="en-US" dirty="0"/>
              <a:t>Not all group members need have a role in every session, but the </a:t>
            </a:r>
            <a:r>
              <a:rPr lang="en-US" b="1" dirty="0"/>
              <a:t>roles</a:t>
            </a:r>
            <a:r>
              <a:rPr lang="en-US" dirty="0"/>
              <a:t> </a:t>
            </a:r>
            <a:r>
              <a:rPr lang="en-US" b="1" dirty="0"/>
              <a:t>need to </a:t>
            </a:r>
            <a:r>
              <a:rPr lang="en-US" b="1" dirty="0" smtClean="0"/>
              <a:t>rotated</a:t>
            </a:r>
            <a:r>
              <a:rPr lang="sk-SK" b="1" dirty="0" smtClean="0"/>
              <a:t> </a:t>
            </a:r>
            <a:r>
              <a:rPr lang="en-US" dirty="0" smtClean="0"/>
              <a:t>around </a:t>
            </a:r>
            <a:r>
              <a:rPr lang="en-US" dirty="0"/>
              <a:t>the group over time. </a:t>
            </a:r>
            <a:endParaRPr lang="sk-SK" dirty="0" smtClean="0"/>
          </a:p>
          <a:p>
            <a:r>
              <a:rPr lang="en-US" b="1" dirty="0" smtClean="0"/>
              <a:t>Roles </a:t>
            </a:r>
            <a:r>
              <a:rPr lang="en-US" dirty="0"/>
              <a:t>could include:</a:t>
            </a:r>
          </a:p>
          <a:p>
            <a:pPr lvl="1"/>
            <a:r>
              <a:rPr lang="en-US" b="1" dirty="0" smtClean="0"/>
              <a:t>Chair</a:t>
            </a:r>
            <a:r>
              <a:rPr lang="en-US" dirty="0" smtClean="0"/>
              <a:t> </a:t>
            </a:r>
            <a:r>
              <a:rPr lang="en-US" dirty="0"/>
              <a:t>– convenes the group and generally keeps the group on task;</a:t>
            </a:r>
          </a:p>
          <a:p>
            <a:pPr lvl="1"/>
            <a:r>
              <a:rPr lang="en-US" b="1" dirty="0" smtClean="0"/>
              <a:t>Scribe</a:t>
            </a:r>
            <a:r>
              <a:rPr lang="en-US" dirty="0" smtClean="0"/>
              <a:t> </a:t>
            </a:r>
            <a:r>
              <a:rPr lang="en-US" dirty="0"/>
              <a:t>– records the group’s discussions</a:t>
            </a:r>
            <a:r>
              <a:rPr lang="en-US" dirty="0" smtClean="0"/>
              <a:t>;</a:t>
            </a:r>
            <a:endParaRPr lang="sk-SK" dirty="0" smtClean="0"/>
          </a:p>
          <a:p>
            <a:pPr lvl="1"/>
            <a:r>
              <a:rPr lang="en-US" b="1" dirty="0" smtClean="0"/>
              <a:t>Ideas </a:t>
            </a:r>
            <a:r>
              <a:rPr lang="en-US" b="1" dirty="0"/>
              <a:t>Tracker </a:t>
            </a:r>
            <a:r>
              <a:rPr lang="en-US" dirty="0"/>
              <a:t>– keeps a diagrammatic record of the group’s discussions;</a:t>
            </a:r>
          </a:p>
          <a:p>
            <a:pPr lvl="1"/>
            <a:r>
              <a:rPr lang="en-US" b="1" dirty="0" smtClean="0"/>
              <a:t>Researcher(s</a:t>
            </a:r>
            <a:r>
              <a:rPr lang="en-US" b="1" dirty="0"/>
              <a:t>) </a:t>
            </a:r>
            <a:r>
              <a:rPr lang="en-US" dirty="0"/>
              <a:t>– sources the information required by the group;</a:t>
            </a:r>
          </a:p>
          <a:p>
            <a:pPr lvl="1"/>
            <a:r>
              <a:rPr lang="en-US" b="1" dirty="0" smtClean="0"/>
              <a:t>Reporter(s</a:t>
            </a:r>
            <a:r>
              <a:rPr lang="en-US" b="1" dirty="0"/>
              <a:t>) </a:t>
            </a:r>
            <a:r>
              <a:rPr lang="en-US" dirty="0"/>
              <a:t>– prepare verbal and/or written reports of the group’s work;</a:t>
            </a:r>
          </a:p>
          <a:p>
            <a:pPr lvl="1"/>
            <a:r>
              <a:rPr lang="en-US" b="1" dirty="0" smtClean="0"/>
              <a:t>Gofer(s</a:t>
            </a:r>
            <a:r>
              <a:rPr lang="en-US" b="1" dirty="0"/>
              <a:t>) </a:t>
            </a:r>
            <a:r>
              <a:rPr lang="en-US" dirty="0"/>
              <a:t>– collect resources in equipment-based activities.</a:t>
            </a:r>
          </a:p>
        </p:txBody>
      </p:sp>
    </p:spTree>
    <p:extLst>
      <p:ext uri="{BB962C8B-B14F-4D97-AF65-F5344CB8AC3E}">
        <p14:creationId xmlns:p14="http://schemas.microsoft.com/office/powerpoint/2010/main" val="5355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en-US" b="1" dirty="0" smtClean="0"/>
              <a:t>Strategy: </a:t>
            </a:r>
            <a:r>
              <a:rPr lang="en-US" b="1" dirty="0"/>
              <a:t>Jigsaw </a:t>
            </a:r>
            <a:r>
              <a:rPr lang="sk-SK" b="1" dirty="0"/>
              <a:t>S</a:t>
            </a:r>
            <a:r>
              <a:rPr lang="en-US" b="1" dirty="0" err="1" smtClean="0"/>
              <a:t>trategy</a:t>
            </a:r>
            <a:r>
              <a:rPr lang="en-US" b="1" dirty="0" smtClean="0"/>
              <a:t> </a:t>
            </a:r>
            <a:endParaRPr lang="en-US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8755" y="1580827"/>
            <a:ext cx="9250169" cy="464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0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</a:t>
            </a:r>
            <a:r>
              <a:rPr lang="en-US" b="1" dirty="0"/>
              <a:t>Expert group </a:t>
            </a:r>
            <a:r>
              <a:rPr lang="en-US" dirty="0"/>
              <a:t>should now be provided an </a:t>
            </a:r>
            <a:r>
              <a:rPr lang="en-US" b="1" dirty="0"/>
              <a:t>activity unique </a:t>
            </a:r>
            <a:r>
              <a:rPr lang="en-US" dirty="0"/>
              <a:t>to their group. This </a:t>
            </a:r>
            <a:r>
              <a:rPr lang="en-US" dirty="0" smtClean="0"/>
              <a:t>means</a:t>
            </a:r>
            <a:r>
              <a:rPr lang="sk-SK" dirty="0" smtClean="0"/>
              <a:t> </a:t>
            </a:r>
            <a:r>
              <a:rPr lang="en-US" dirty="0" smtClean="0"/>
              <a:t>planning </a:t>
            </a:r>
            <a:r>
              <a:rPr lang="en-US" dirty="0"/>
              <a:t>four activities in advance that relate to the session's topic. </a:t>
            </a:r>
            <a:endParaRPr lang="sk-SK" dirty="0" smtClean="0"/>
          </a:p>
          <a:p>
            <a:r>
              <a:rPr lang="en-US" dirty="0" smtClean="0"/>
              <a:t>For </a:t>
            </a:r>
            <a:r>
              <a:rPr lang="en-US" dirty="0"/>
              <a:t>example, if </a:t>
            </a:r>
            <a:r>
              <a:rPr lang="en-US" dirty="0" smtClean="0"/>
              <a:t>the</a:t>
            </a:r>
            <a:r>
              <a:rPr lang="sk-SK" dirty="0" smtClean="0"/>
              <a:t> </a:t>
            </a:r>
            <a:r>
              <a:rPr lang="en-US" b="1" i="1" dirty="0" smtClean="0"/>
              <a:t>topic </a:t>
            </a:r>
            <a:r>
              <a:rPr lang="en-US" b="1" i="1" dirty="0"/>
              <a:t>is </a:t>
            </a:r>
            <a:r>
              <a:rPr lang="en-US" b="1" i="1" dirty="0" smtClean="0"/>
              <a:t>asthma</a:t>
            </a:r>
            <a:r>
              <a:rPr lang="en-US" i="1" dirty="0" smtClean="0"/>
              <a:t> </a:t>
            </a:r>
            <a:endParaRPr lang="sk-SK" i="1" dirty="0" smtClean="0"/>
          </a:p>
          <a:p>
            <a:pPr lvl="1"/>
            <a:r>
              <a:rPr lang="en-US" b="1" dirty="0" smtClean="0"/>
              <a:t>Expert </a:t>
            </a:r>
            <a:r>
              <a:rPr lang="en-US" b="1" dirty="0"/>
              <a:t>group 1 </a:t>
            </a:r>
            <a:r>
              <a:rPr lang="en-US" dirty="0"/>
              <a:t>could investigate the </a:t>
            </a:r>
            <a:r>
              <a:rPr lang="en-US" b="1" dirty="0"/>
              <a:t>pathophysiological</a:t>
            </a:r>
            <a:r>
              <a:rPr lang="en-US" dirty="0"/>
              <a:t> </a:t>
            </a:r>
            <a:r>
              <a:rPr lang="en-US" dirty="0" smtClean="0"/>
              <a:t>aspects</a:t>
            </a:r>
            <a:endParaRPr lang="sk-SK" dirty="0" smtClean="0"/>
          </a:p>
          <a:p>
            <a:pPr lvl="1"/>
            <a:r>
              <a:rPr lang="en-US" b="1" dirty="0" smtClean="0"/>
              <a:t>Expert</a:t>
            </a:r>
            <a:r>
              <a:rPr lang="sk-SK" b="1" dirty="0" smtClean="0"/>
              <a:t> </a:t>
            </a:r>
            <a:r>
              <a:rPr lang="en-US" b="1" dirty="0" smtClean="0"/>
              <a:t>group </a:t>
            </a:r>
            <a:r>
              <a:rPr lang="en-US" b="1" dirty="0"/>
              <a:t>2 </a:t>
            </a:r>
            <a:r>
              <a:rPr lang="en-US" dirty="0"/>
              <a:t>could </a:t>
            </a:r>
            <a:r>
              <a:rPr lang="en-US" b="1" dirty="0"/>
              <a:t>research causes </a:t>
            </a:r>
            <a:r>
              <a:rPr lang="en-US" dirty="0"/>
              <a:t>and triggers of asthmatic </a:t>
            </a:r>
            <a:r>
              <a:rPr lang="en-US" dirty="0" smtClean="0"/>
              <a:t>events </a:t>
            </a:r>
            <a:endParaRPr lang="sk-SK" dirty="0" smtClean="0"/>
          </a:p>
          <a:p>
            <a:pPr lvl="1"/>
            <a:r>
              <a:rPr lang="en-US" b="1" dirty="0" smtClean="0"/>
              <a:t>Expert </a:t>
            </a:r>
            <a:r>
              <a:rPr lang="en-US" b="1" dirty="0"/>
              <a:t>group 3 </a:t>
            </a:r>
            <a:r>
              <a:rPr lang="en-US" dirty="0" smtClean="0"/>
              <a:t>could</a:t>
            </a:r>
            <a:r>
              <a:rPr lang="sk-SK" dirty="0" smtClean="0"/>
              <a:t> </a:t>
            </a:r>
            <a:r>
              <a:rPr lang="en-US" dirty="0" smtClean="0"/>
              <a:t>investigate </a:t>
            </a:r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en-US" dirty="0" smtClean="0"/>
              <a:t>diagnoses</a:t>
            </a:r>
            <a:r>
              <a:rPr lang="sk-SK" dirty="0" smtClean="0"/>
              <a:t>, </a:t>
            </a:r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sk-SK" dirty="0" err="1" smtClean="0"/>
              <a:t>outcomes</a:t>
            </a:r>
            <a:r>
              <a:rPr lang="sk-SK" dirty="0" smtClean="0"/>
              <a:t>, </a:t>
            </a:r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sk-SK" dirty="0" err="1" smtClean="0"/>
              <a:t>interventions</a:t>
            </a:r>
            <a:r>
              <a:rPr lang="en-US" dirty="0" smtClean="0"/>
              <a:t> </a:t>
            </a:r>
            <a:endParaRPr lang="sk-SK" dirty="0" smtClean="0"/>
          </a:p>
          <a:p>
            <a:pPr lvl="1"/>
            <a:r>
              <a:rPr lang="en-US" b="1" dirty="0" smtClean="0"/>
              <a:t>Expert </a:t>
            </a:r>
            <a:r>
              <a:rPr lang="en-US" b="1" dirty="0"/>
              <a:t>group 4 </a:t>
            </a:r>
            <a:r>
              <a:rPr lang="en-US" dirty="0"/>
              <a:t>could </a:t>
            </a:r>
            <a:r>
              <a:rPr lang="en-US" b="1" dirty="0"/>
              <a:t>prepare a summary </a:t>
            </a:r>
            <a:r>
              <a:rPr lang="en-US" dirty="0"/>
              <a:t>of </a:t>
            </a:r>
            <a:r>
              <a:rPr lang="en-US" dirty="0" smtClean="0"/>
              <a:t>treatment and</a:t>
            </a:r>
            <a:r>
              <a:rPr lang="sk-SK" dirty="0"/>
              <a:t> </a:t>
            </a:r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en-US" dirty="0" smtClean="0"/>
              <a:t>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0705"/>
          </a:xfrm>
        </p:spPr>
        <p:txBody>
          <a:bodyPr>
            <a:normAutofit/>
          </a:bodyPr>
          <a:lstStyle/>
          <a:p>
            <a:r>
              <a:rPr lang="en-US" sz="2000" dirty="0"/>
              <a:t>On completion of their activity each </a:t>
            </a:r>
            <a:r>
              <a:rPr lang="en-US" sz="2000" b="1" dirty="0"/>
              <a:t>Expert group </a:t>
            </a:r>
            <a:r>
              <a:rPr lang="en-US" sz="2000" dirty="0"/>
              <a:t>must ensure its members have a </a:t>
            </a:r>
            <a:r>
              <a:rPr lang="en-US" sz="2000" dirty="0" smtClean="0"/>
              <a:t>shared</a:t>
            </a:r>
            <a:r>
              <a:rPr lang="sk-SK" sz="2000" dirty="0" smtClean="0"/>
              <a:t> </a:t>
            </a:r>
            <a:r>
              <a:rPr lang="en-US" sz="2000" dirty="0" smtClean="0"/>
              <a:t>understanding </a:t>
            </a:r>
            <a:r>
              <a:rPr lang="en-US" sz="2000" dirty="0"/>
              <a:t>of the group's findings/discussion/conclusions/results. </a:t>
            </a:r>
            <a:endParaRPr lang="sk-SK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students return </a:t>
            </a:r>
            <a:r>
              <a:rPr lang="en-US" sz="2000" dirty="0" smtClean="0"/>
              <a:t>to</a:t>
            </a:r>
            <a:r>
              <a:rPr lang="sk-SK" sz="2000" dirty="0" smtClean="0"/>
              <a:t> </a:t>
            </a:r>
            <a:r>
              <a:rPr lang="en-US" sz="2000" dirty="0" smtClean="0"/>
              <a:t>their </a:t>
            </a:r>
            <a:r>
              <a:rPr lang="en-US" sz="2000" b="1" dirty="0"/>
              <a:t>Home groups </a:t>
            </a:r>
            <a:r>
              <a:rPr lang="en-US" sz="2000" dirty="0"/>
              <a:t>and take turns reporting back on their </a:t>
            </a:r>
            <a:r>
              <a:rPr lang="en-US" sz="2000" b="1" dirty="0"/>
              <a:t>Expert group's </a:t>
            </a:r>
            <a:r>
              <a:rPr lang="en-US" sz="2000" dirty="0"/>
              <a:t>outcomes to </a:t>
            </a:r>
            <a:r>
              <a:rPr lang="en-US" sz="2000" dirty="0" smtClean="0"/>
              <a:t>the</a:t>
            </a:r>
            <a:r>
              <a:rPr lang="sk-SK" sz="2000" dirty="0" smtClean="0"/>
              <a:t> </a:t>
            </a:r>
            <a:r>
              <a:rPr lang="en-US" sz="2000" dirty="0" smtClean="0"/>
              <a:t>other </a:t>
            </a:r>
            <a:r>
              <a:rPr lang="en-US" sz="2000" b="1" dirty="0"/>
              <a:t>Home group </a:t>
            </a:r>
            <a:r>
              <a:rPr lang="en-US" sz="2000" dirty="0"/>
              <a:t>members.</a:t>
            </a:r>
          </a:p>
        </p:txBody>
      </p:sp>
    </p:spTree>
    <p:extLst>
      <p:ext uri="{BB962C8B-B14F-4D97-AF65-F5344CB8AC3E}">
        <p14:creationId xmlns:p14="http://schemas.microsoft.com/office/powerpoint/2010/main" val="41982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sk-SK" b="1" dirty="0" err="1" smtClean="0"/>
              <a:t>Discusion</a:t>
            </a:r>
            <a:endParaRPr lang="en-US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advantages</a:t>
            </a:r>
            <a:endParaRPr lang="en-US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dirty="0"/>
              <a:t>Meets principles of adult learning</a:t>
            </a:r>
          </a:p>
          <a:p>
            <a:pPr lvl="1">
              <a:defRPr/>
            </a:pPr>
            <a:r>
              <a:rPr lang="en-US" altLang="en-US" dirty="0"/>
              <a:t>Excellent vehicle for affective content</a:t>
            </a:r>
          </a:p>
          <a:p>
            <a:pPr lvl="1">
              <a:defRPr/>
            </a:pPr>
            <a:r>
              <a:rPr lang="en-US" altLang="en-US" dirty="0"/>
              <a:t>Allows less experienced learners to benefit from more experienced nurses’ knowledge</a:t>
            </a:r>
          </a:p>
          <a:p>
            <a:pPr lvl="1">
              <a:defRPr/>
            </a:pPr>
            <a:r>
              <a:rPr lang="en-US" altLang="en-US" dirty="0"/>
              <a:t>Can stimulate critical </a:t>
            </a:r>
            <a:r>
              <a:rPr lang="en-US" altLang="en-US" dirty="0" smtClean="0"/>
              <a:t>thinking</a:t>
            </a:r>
            <a:endParaRPr lang="en-US" altLang="en-US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err="1" smtClean="0"/>
              <a:t>disadvantages</a:t>
            </a:r>
            <a:endParaRPr lang="en-US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lvl="1">
              <a:defRPr/>
            </a:pPr>
            <a:r>
              <a:rPr lang="sk-SK" altLang="en-US" dirty="0" err="1" smtClean="0"/>
              <a:t>Teacher</a:t>
            </a:r>
            <a:r>
              <a:rPr lang="en-US" altLang="en-US" dirty="0" smtClean="0"/>
              <a:t> </a:t>
            </a:r>
            <a:r>
              <a:rPr lang="en-US" altLang="en-US" dirty="0"/>
              <a:t>may not feel in control</a:t>
            </a:r>
          </a:p>
          <a:p>
            <a:pPr lvl="1">
              <a:defRPr/>
            </a:pPr>
            <a:r>
              <a:rPr lang="en-US" altLang="en-US" dirty="0"/>
              <a:t>Sometimes difficult to keep on track</a:t>
            </a:r>
          </a:p>
          <a:p>
            <a:pPr lvl="1">
              <a:defRPr/>
            </a:pPr>
            <a:r>
              <a:rPr lang="en-US" altLang="en-US" dirty="0"/>
              <a:t>May be difficult to deal with emotions that arise</a:t>
            </a:r>
          </a:p>
          <a:p>
            <a:pPr lvl="1">
              <a:defRPr/>
            </a:pPr>
            <a:r>
              <a:rPr lang="en-US" altLang="en-US" dirty="0"/>
              <a:t>Challenging to prevent some students from monopolizing the discussion</a:t>
            </a:r>
          </a:p>
          <a:p>
            <a:pPr lvl="1">
              <a:defRPr/>
            </a:pPr>
            <a:r>
              <a:rPr lang="en-US" altLang="en-US" dirty="0"/>
              <a:t>Takes a great deal of preparation if done correctly</a:t>
            </a:r>
          </a:p>
          <a:p>
            <a:pPr lvl="1">
              <a:defRPr/>
            </a:pPr>
            <a:r>
              <a:rPr lang="en-US" altLang="en-US" dirty="0"/>
              <a:t>Must be able to establish a climate of trust and </a:t>
            </a:r>
            <a:r>
              <a:rPr lang="en-US" altLang="en-US" dirty="0" smtClean="0"/>
              <a:t>respect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879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Problem-Based Learning (PBL) 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1676400" y="1666068"/>
            <a:ext cx="10515600" cy="5191932"/>
          </a:xfrm>
        </p:spPr>
        <p:txBody>
          <a:bodyPr>
            <a:normAutofit/>
          </a:bodyPr>
          <a:lstStyle/>
          <a:p>
            <a:r>
              <a:rPr lang="en-US" dirty="0"/>
              <a:t>This technique is similar to the </a:t>
            </a:r>
            <a:r>
              <a:rPr lang="en-US" b="1" dirty="0"/>
              <a:t>focused, case-based discussions</a:t>
            </a:r>
            <a:r>
              <a:rPr lang="en-US" dirty="0"/>
              <a:t>, but encourages </a:t>
            </a:r>
            <a:r>
              <a:rPr lang="en-US" b="1" dirty="0"/>
              <a:t>increased learner independence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smtClean="0"/>
              <a:t>As </a:t>
            </a:r>
            <a:r>
              <a:rPr lang="en-US" dirty="0"/>
              <a:t>part of a small group (ideally 4-6 members), students are first presented with </a:t>
            </a:r>
            <a:r>
              <a:rPr lang="en-US" b="1" dirty="0"/>
              <a:t>a clinical problem </a:t>
            </a:r>
            <a:r>
              <a:rPr lang="en-US" dirty="0"/>
              <a:t>that unfolds over 2 to 3 sessions with progressive disclosure of </a:t>
            </a:r>
            <a:r>
              <a:rPr lang="en-US" b="1" dirty="0"/>
              <a:t>historical information, physical exam, laboratory data, etc. </a:t>
            </a:r>
            <a:endParaRPr lang="sk-SK" b="1" dirty="0" smtClean="0"/>
          </a:p>
          <a:p>
            <a:r>
              <a:rPr lang="en-US" dirty="0" smtClean="0"/>
              <a:t>Students </a:t>
            </a:r>
            <a:r>
              <a:rPr lang="en-US" b="1" dirty="0"/>
              <a:t>define the facts</a:t>
            </a:r>
            <a:r>
              <a:rPr lang="en-US" dirty="0"/>
              <a:t>, develop </a:t>
            </a:r>
            <a:r>
              <a:rPr lang="en-US" b="1" dirty="0"/>
              <a:t>hypotheses</a:t>
            </a:r>
            <a:r>
              <a:rPr lang="en-US" dirty="0"/>
              <a:t> based on these facts, and then develop their own </a:t>
            </a:r>
            <a:r>
              <a:rPr lang="en-US" b="1" dirty="0"/>
              <a:t>learning objectives and plan </a:t>
            </a:r>
            <a:r>
              <a:rPr lang="en-US" dirty="0"/>
              <a:t>for solving the clinical problem. </a:t>
            </a:r>
            <a:endParaRPr lang="sk-SK" dirty="0" smtClean="0"/>
          </a:p>
          <a:p>
            <a:r>
              <a:rPr lang="en-US" b="1" dirty="0" smtClean="0"/>
              <a:t>At </a:t>
            </a:r>
            <a:r>
              <a:rPr lang="en-US" b="1" dirty="0"/>
              <a:t>the beginning </a:t>
            </a:r>
            <a:r>
              <a:rPr lang="en-US" dirty="0"/>
              <a:t>of each session, students </a:t>
            </a:r>
            <a:r>
              <a:rPr lang="en-US" b="1" dirty="0"/>
              <a:t>self assign their roles </a:t>
            </a:r>
            <a:r>
              <a:rPr lang="en-US" dirty="0"/>
              <a:t>in the session, as </a:t>
            </a:r>
            <a:r>
              <a:rPr lang="en-US" b="1" dirty="0"/>
              <a:t>Leader (moderator), Reader, Scribe, or Participant. </a:t>
            </a:r>
            <a:endParaRPr lang="sk-SK" b="1" dirty="0" smtClean="0"/>
          </a:p>
          <a:p>
            <a:r>
              <a:rPr lang="en-US" dirty="0" smtClean="0"/>
              <a:t>These </a:t>
            </a:r>
            <a:r>
              <a:rPr lang="en-US" b="1" dirty="0"/>
              <a:t>roles will rotate </a:t>
            </a:r>
            <a:r>
              <a:rPr lang="en-US" dirty="0"/>
              <a:t>with subsequent sessions, ensuring maximum active participation from all members in the </a:t>
            </a:r>
            <a:r>
              <a:rPr lang="en-US" dirty="0" smtClean="0"/>
              <a:t>group.</a:t>
            </a:r>
            <a:endParaRPr lang="sk-SK" dirty="0" smtClean="0"/>
          </a:p>
          <a:p>
            <a:r>
              <a:rPr lang="en-US" b="1" dirty="0" smtClean="0"/>
              <a:t>Learning </a:t>
            </a:r>
            <a:r>
              <a:rPr lang="en-US" b="1" dirty="0"/>
              <a:t>objectives </a:t>
            </a:r>
            <a:r>
              <a:rPr lang="en-US" dirty="0"/>
              <a:t>are </a:t>
            </a:r>
            <a:r>
              <a:rPr lang="en-US" b="1" dirty="0"/>
              <a:t>researched</a:t>
            </a:r>
            <a:r>
              <a:rPr lang="en-US" dirty="0"/>
              <a:t> between sessions by students and </a:t>
            </a:r>
            <a:r>
              <a:rPr lang="en-US" b="1" dirty="0"/>
              <a:t>presented</a:t>
            </a:r>
            <a:r>
              <a:rPr lang="en-US" dirty="0"/>
              <a:t> back to the group for discussion. </a:t>
            </a:r>
            <a:endParaRPr lang="sk-SK" dirty="0" smtClean="0"/>
          </a:p>
          <a:p>
            <a:r>
              <a:rPr lang="en-US" dirty="0" smtClean="0"/>
              <a:t>This </a:t>
            </a:r>
            <a:r>
              <a:rPr lang="en-US" dirty="0"/>
              <a:t>type of small group fosters </a:t>
            </a:r>
            <a:r>
              <a:rPr lang="en-US" b="1" dirty="0"/>
              <a:t>self-directed learning </a:t>
            </a:r>
            <a:r>
              <a:rPr lang="en-US" dirty="0"/>
              <a:t>and </a:t>
            </a:r>
            <a:r>
              <a:rPr lang="en-US" b="1" dirty="0"/>
              <a:t>teamwork </a:t>
            </a:r>
            <a:r>
              <a:rPr lang="en-US" dirty="0"/>
              <a:t>among participants.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sk-SK" b="1" dirty="0" err="1" smtClean="0"/>
              <a:t>teach</a:t>
            </a:r>
            <a:r>
              <a:rPr lang="en-US" b="1" dirty="0" err="1" smtClean="0"/>
              <a:t>er’s</a:t>
            </a:r>
            <a:r>
              <a:rPr lang="en-US" b="1" dirty="0" smtClean="0"/>
              <a:t> </a:t>
            </a:r>
            <a:r>
              <a:rPr lang="en-US" b="1" dirty="0"/>
              <a:t>role </a:t>
            </a:r>
            <a:r>
              <a:rPr lang="en-US" dirty="0"/>
              <a:t>in PBL is to </a:t>
            </a:r>
            <a:r>
              <a:rPr lang="en-US" b="1" dirty="0"/>
              <a:t>facilitate this process</a:t>
            </a:r>
            <a:r>
              <a:rPr lang="en-US" dirty="0"/>
              <a:t>, rather than to direct and lead it. </a:t>
            </a:r>
          </a:p>
        </p:txBody>
      </p:sp>
    </p:spTree>
    <p:extLst>
      <p:ext uri="{BB962C8B-B14F-4D97-AF65-F5344CB8AC3E}">
        <p14:creationId xmlns:p14="http://schemas.microsoft.com/office/powerpoint/2010/main" val="160629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PBL</a:t>
            </a:r>
            <a:endParaRPr lang="en-US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advantages</a:t>
            </a:r>
            <a:endParaRPr lang="en-US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</a:t>
            </a:r>
            <a:r>
              <a:rPr lang="en-US" dirty="0" err="1" smtClean="0"/>
              <a:t>tudents</a:t>
            </a:r>
            <a:r>
              <a:rPr lang="en-US" dirty="0" smtClean="0"/>
              <a:t> </a:t>
            </a:r>
            <a:r>
              <a:rPr lang="en-US" dirty="0"/>
              <a:t>are more focused on the clinical usefulness of the information they look up and report to the </a:t>
            </a:r>
            <a:r>
              <a:rPr lang="en-US" dirty="0" smtClean="0"/>
              <a:t>group</a:t>
            </a:r>
            <a:endParaRPr lang="sk-SK" dirty="0" smtClean="0"/>
          </a:p>
          <a:p>
            <a:r>
              <a:rPr lang="en-US" dirty="0" smtClean="0"/>
              <a:t>Students </a:t>
            </a:r>
            <a:r>
              <a:rPr lang="en-US" dirty="0"/>
              <a:t>also learn to work more independently, and there is a greater focus on self-directed </a:t>
            </a:r>
            <a:r>
              <a:rPr lang="en-US" dirty="0" smtClean="0"/>
              <a:t>learning </a:t>
            </a:r>
            <a:endParaRPr lang="sk-SK" dirty="0" smtClean="0"/>
          </a:p>
          <a:p>
            <a:r>
              <a:rPr lang="en-US" dirty="0" smtClean="0"/>
              <a:t>Teamwork </a:t>
            </a:r>
            <a:r>
              <a:rPr lang="en-US" dirty="0"/>
              <a:t>is </a:t>
            </a:r>
            <a:r>
              <a:rPr lang="en-US" dirty="0" smtClean="0"/>
              <a:t>encouraged</a:t>
            </a:r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err="1" smtClean="0"/>
              <a:t>disadvantages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PBL takes more in-class time than other methods</a:t>
            </a:r>
            <a:endParaRPr lang="sk-SK" dirty="0" smtClean="0"/>
          </a:p>
          <a:p>
            <a:r>
              <a:rPr lang="sk-SK" dirty="0" err="1" smtClean="0"/>
              <a:t>Teacher</a:t>
            </a:r>
            <a:r>
              <a:rPr lang="en-US" dirty="0" smtClean="0"/>
              <a:t> </a:t>
            </a:r>
            <a:r>
              <a:rPr lang="en-US" dirty="0"/>
              <a:t>have less control over the learning environment than in focused discussions because they function as facilitators of the process and not discussion </a:t>
            </a:r>
            <a:r>
              <a:rPr lang="en-US" dirty="0" smtClean="0"/>
              <a:t>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Student-led Seminars 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seminars, the </a:t>
            </a:r>
            <a:r>
              <a:rPr lang="en-US" b="1" dirty="0"/>
              <a:t>student is charged </a:t>
            </a:r>
            <a:r>
              <a:rPr lang="en-US" dirty="0"/>
              <a:t>with </a:t>
            </a:r>
            <a:r>
              <a:rPr lang="en-US" b="1" dirty="0"/>
              <a:t>presenting a topic </a:t>
            </a:r>
            <a:r>
              <a:rPr lang="en-US" dirty="0"/>
              <a:t>to the rest of the group.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en-US" dirty="0"/>
              <a:t>nature of the </a:t>
            </a:r>
            <a:r>
              <a:rPr lang="en-US" b="1" dirty="0"/>
              <a:t>topics</a:t>
            </a:r>
            <a:r>
              <a:rPr lang="en-US" dirty="0"/>
              <a:t> is usually </a:t>
            </a:r>
            <a:r>
              <a:rPr lang="en-US" b="1" dirty="0"/>
              <a:t>negotiated </a:t>
            </a:r>
            <a:r>
              <a:rPr lang="en-US" dirty="0"/>
              <a:t>within the small group. </a:t>
            </a:r>
            <a:endParaRPr lang="sk-SK" dirty="0" smtClean="0"/>
          </a:p>
          <a:p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b="1" dirty="0"/>
              <a:t>topic </a:t>
            </a:r>
            <a:r>
              <a:rPr lang="en-US" dirty="0"/>
              <a:t>may be chosen to </a:t>
            </a:r>
            <a:r>
              <a:rPr lang="en-US" b="1" dirty="0"/>
              <a:t>complement</a:t>
            </a:r>
            <a:r>
              <a:rPr lang="en-US" dirty="0"/>
              <a:t> a previous discussion or clinical experience, or a </a:t>
            </a:r>
            <a:r>
              <a:rPr lang="en-US" b="1" dirty="0"/>
              <a:t>new</a:t>
            </a:r>
            <a:r>
              <a:rPr lang="en-US" dirty="0"/>
              <a:t> topic may be presented.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en-US" dirty="0"/>
              <a:t>presentation is usually followed by a </a:t>
            </a:r>
            <a:r>
              <a:rPr lang="en-US" b="1" dirty="0"/>
              <a:t>focused discussion. </a:t>
            </a:r>
            <a:endParaRPr lang="sk-SK" b="1" dirty="0" smtClean="0"/>
          </a:p>
          <a:p>
            <a:r>
              <a:rPr lang="en-US" dirty="0" smtClean="0"/>
              <a:t>Expectations </a:t>
            </a:r>
            <a:r>
              <a:rPr lang="en-US" dirty="0"/>
              <a:t>for length of presentation, use of handouts, or audio-visual material should be clearly stated in advance. </a:t>
            </a:r>
          </a:p>
        </p:txBody>
      </p:sp>
    </p:spTree>
    <p:extLst>
      <p:ext uri="{BB962C8B-B14F-4D97-AF65-F5344CB8AC3E}">
        <p14:creationId xmlns:p14="http://schemas.microsoft.com/office/powerpoint/2010/main" val="26598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Traditional</a:t>
            </a:r>
            <a:r>
              <a:rPr lang="sk-SK" b="1" dirty="0" smtClean="0"/>
              <a:t>  </a:t>
            </a:r>
            <a:r>
              <a:rPr lang="en-US" altLang="en-US" b="1" dirty="0" smtClean="0"/>
              <a:t>→</a:t>
            </a:r>
            <a:r>
              <a:rPr lang="sk-SK" altLang="en-US" b="1" dirty="0" smtClean="0"/>
              <a:t> </a:t>
            </a:r>
            <a:r>
              <a:rPr lang="sk-SK" altLang="en-US" b="1" dirty="0" err="1"/>
              <a:t>I</a:t>
            </a:r>
            <a:r>
              <a:rPr lang="sk-SK" altLang="en-US" b="1" dirty="0" err="1" smtClean="0"/>
              <a:t>novative</a:t>
            </a:r>
            <a:r>
              <a:rPr lang="sk-SK" altLang="en-US" b="1" dirty="0" smtClean="0"/>
              <a:t> 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Traditional approach </a:t>
            </a:r>
            <a:r>
              <a:rPr lang="en-US" altLang="en-US" dirty="0" smtClean="0"/>
              <a:t>– </a:t>
            </a:r>
            <a:r>
              <a:rPr lang="sk-SK" altLang="en-US" dirty="0" smtClean="0"/>
              <a:t>O</a:t>
            </a:r>
            <a:r>
              <a:rPr lang="en-US" altLang="en-US" dirty="0" err="1" smtClean="0"/>
              <a:t>bjectives</a:t>
            </a:r>
            <a:r>
              <a:rPr lang="en-US" altLang="en-US" dirty="0" smtClean="0"/>
              <a:t> with closely </a:t>
            </a:r>
            <a:r>
              <a:rPr lang="sk-SK" altLang="en-US" dirty="0" err="1" smtClean="0"/>
              <a:t>managed</a:t>
            </a:r>
            <a:r>
              <a:rPr lang="en-US" altLang="en-US" dirty="0" smtClean="0"/>
              <a:t> </a:t>
            </a:r>
            <a:r>
              <a:rPr lang="en-US" altLang="en-US" dirty="0" smtClean="0"/>
              <a:t>learning experiences; </a:t>
            </a:r>
            <a:r>
              <a:rPr lang="sk-SK" altLang="en-US" dirty="0" err="1" smtClean="0"/>
              <a:t>teacher</a:t>
            </a:r>
            <a:r>
              <a:rPr lang="en-US" altLang="en-US" dirty="0" smtClean="0"/>
              <a:t> </a:t>
            </a:r>
            <a:r>
              <a:rPr lang="en-US" altLang="en-US" dirty="0" smtClean="0"/>
              <a:t>controlled</a:t>
            </a:r>
          </a:p>
          <a:p>
            <a:r>
              <a:rPr lang="sk-SK" b="1" dirty="0" err="1" smtClean="0"/>
              <a:t>Inovative</a:t>
            </a:r>
            <a:r>
              <a:rPr lang="sk-SK" b="1" dirty="0" smtClean="0"/>
              <a:t> </a:t>
            </a:r>
            <a:r>
              <a:rPr lang="sk-SK" b="1" dirty="0" err="1" smtClean="0"/>
              <a:t>approach</a:t>
            </a:r>
            <a:r>
              <a:rPr lang="sk-SK" b="1" dirty="0" smtClean="0"/>
              <a:t> </a:t>
            </a:r>
            <a:r>
              <a:rPr lang="sk-SK" dirty="0" smtClean="0"/>
              <a:t>- </a:t>
            </a:r>
            <a:r>
              <a:rPr lang="en-US" altLang="en-US" dirty="0" smtClean="0"/>
              <a:t>Competencies and outcomes; focus on </a:t>
            </a:r>
            <a:r>
              <a:rPr lang="sk-SK" altLang="en-US" dirty="0" smtClean="0"/>
              <a:t>„</a:t>
            </a:r>
            <a:r>
              <a:rPr lang="en-US" altLang="en-US" dirty="0" smtClean="0"/>
              <a:t>end product”; </a:t>
            </a:r>
            <a:r>
              <a:rPr lang="sk-SK" altLang="en-US" dirty="0" err="1" smtClean="0"/>
              <a:t>teacher</a:t>
            </a:r>
            <a:r>
              <a:rPr lang="en-US" altLang="en-US" dirty="0" smtClean="0"/>
              <a:t>-student </a:t>
            </a:r>
            <a:r>
              <a:rPr lang="en-US" altLang="en-US" dirty="0" smtClean="0"/>
              <a:t>collaborative learning process</a:t>
            </a:r>
          </a:p>
        </p:txBody>
      </p:sp>
    </p:spTree>
    <p:extLst>
      <p:ext uri="{BB962C8B-B14F-4D97-AF65-F5344CB8AC3E}">
        <p14:creationId xmlns:p14="http://schemas.microsoft.com/office/powerpoint/2010/main" val="35441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Student-led Seminars </a:t>
            </a:r>
            <a:endParaRPr lang="en-US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advantages</a:t>
            </a:r>
            <a:endParaRPr lang="en-US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en-US" dirty="0"/>
              <a:t>topic discussed is relevant to the learning needs of the small group and is taught at the level of the </a:t>
            </a:r>
            <a:r>
              <a:rPr lang="en-US" dirty="0" smtClean="0"/>
              <a:t>learners</a:t>
            </a:r>
            <a:endParaRPr lang="sk-SK" dirty="0" smtClean="0"/>
          </a:p>
          <a:p>
            <a:r>
              <a:rPr lang="en-US" dirty="0" smtClean="0"/>
              <a:t>This </a:t>
            </a:r>
            <a:r>
              <a:rPr lang="en-US" dirty="0"/>
              <a:t>strategy </a:t>
            </a:r>
            <a:r>
              <a:rPr lang="en-US" dirty="0" smtClean="0"/>
              <a:t>provides </a:t>
            </a:r>
            <a:r>
              <a:rPr lang="en-US" dirty="0"/>
              <a:t>an opportunity for students to teach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err="1" smtClean="0"/>
              <a:t>disadvantages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/>
              <a:t>S</a:t>
            </a:r>
            <a:r>
              <a:rPr lang="en-US" dirty="0" err="1" smtClean="0"/>
              <a:t>tudent</a:t>
            </a:r>
            <a:r>
              <a:rPr lang="en-US" dirty="0" smtClean="0"/>
              <a:t>–led </a:t>
            </a:r>
            <a:r>
              <a:rPr lang="en-US" dirty="0"/>
              <a:t>seminars rely on the student teacher’s knowledge of the topic and application of effective teaching </a:t>
            </a:r>
            <a:r>
              <a:rPr lang="en-US" dirty="0" smtClean="0"/>
              <a:t>methodology </a:t>
            </a:r>
            <a:endParaRPr lang="sk-SK" dirty="0" smtClean="0"/>
          </a:p>
          <a:p>
            <a:r>
              <a:rPr lang="sk-SK" dirty="0"/>
              <a:t>D</a:t>
            </a:r>
            <a:r>
              <a:rPr lang="en-US" dirty="0" err="1" smtClean="0"/>
              <a:t>iscussions</a:t>
            </a:r>
            <a:r>
              <a:rPr lang="en-US" dirty="0" smtClean="0"/>
              <a:t> </a:t>
            </a:r>
            <a:r>
              <a:rPr lang="en-US" dirty="0"/>
              <a:t>may not be well presented or facilitated, and there is a danger that the clinical relevance and applicability will not be clear. </a:t>
            </a:r>
          </a:p>
        </p:txBody>
      </p:sp>
    </p:spTree>
    <p:extLst>
      <p:ext uri="{BB962C8B-B14F-4D97-AF65-F5344CB8AC3E}">
        <p14:creationId xmlns:p14="http://schemas.microsoft.com/office/powerpoint/2010/main" val="9296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Role-Play 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1676400" y="1376173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Role-play is an excellent technique for </a:t>
            </a:r>
            <a:r>
              <a:rPr lang="en-US" b="1" dirty="0"/>
              <a:t>building clinical skills </a:t>
            </a:r>
            <a:r>
              <a:rPr lang="en-US" dirty="0"/>
              <a:t>in the safety of the small group setting. </a:t>
            </a:r>
            <a:endParaRPr lang="sk-SK" dirty="0" smtClean="0"/>
          </a:p>
          <a:p>
            <a:r>
              <a:rPr lang="en-US" dirty="0" smtClean="0"/>
              <a:t>It </a:t>
            </a:r>
            <a:r>
              <a:rPr lang="en-US" dirty="0"/>
              <a:t>is particularly effective for </a:t>
            </a:r>
            <a:r>
              <a:rPr lang="en-US" b="1" dirty="0"/>
              <a:t>practicing communication skills. </a:t>
            </a:r>
            <a:endParaRPr lang="sk-SK" b="1" dirty="0" smtClean="0"/>
          </a:p>
          <a:p>
            <a:r>
              <a:rPr lang="en-US" dirty="0" smtClean="0"/>
              <a:t>Role-plays </a:t>
            </a:r>
            <a:r>
              <a:rPr lang="en-US" dirty="0"/>
              <a:t>can be based on previously scripted </a:t>
            </a:r>
            <a:r>
              <a:rPr lang="en-US" b="1" dirty="0"/>
              <a:t>written scenarios </a:t>
            </a:r>
            <a:r>
              <a:rPr lang="en-US" dirty="0"/>
              <a:t>or on a </a:t>
            </a:r>
            <a:r>
              <a:rPr lang="en-US" b="1" dirty="0"/>
              <a:t>real case </a:t>
            </a:r>
            <a:r>
              <a:rPr lang="en-US" dirty="0"/>
              <a:t>that may have been presented to the group. </a:t>
            </a:r>
            <a:endParaRPr lang="sk-SK" dirty="0" smtClean="0"/>
          </a:p>
          <a:p>
            <a:r>
              <a:rPr lang="en-US" b="1" dirty="0" smtClean="0"/>
              <a:t>Clear </a:t>
            </a:r>
            <a:r>
              <a:rPr lang="en-US" b="1" dirty="0"/>
              <a:t>instructions </a:t>
            </a:r>
            <a:r>
              <a:rPr lang="en-US" dirty="0"/>
              <a:t>must to be given regarding the nature of the </a:t>
            </a:r>
            <a:r>
              <a:rPr lang="en-US" b="1" dirty="0"/>
              <a:t>roles, timing</a:t>
            </a:r>
            <a:r>
              <a:rPr lang="en-US" dirty="0"/>
              <a:t>, and specific </a:t>
            </a:r>
            <a:r>
              <a:rPr lang="en-US" b="1" dirty="0"/>
              <a:t>objectives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en-US" dirty="0"/>
              <a:t>role-play may be enacted in </a:t>
            </a:r>
            <a:r>
              <a:rPr lang="en-US" b="1" dirty="0"/>
              <a:t>groups of two, </a:t>
            </a:r>
            <a:r>
              <a:rPr lang="en-US" dirty="0"/>
              <a:t>with one student playing the </a:t>
            </a:r>
            <a:r>
              <a:rPr lang="en-US" b="1" dirty="0" smtClean="0"/>
              <a:t>“</a:t>
            </a:r>
            <a:r>
              <a:rPr lang="sk-SK" b="1" dirty="0" err="1" smtClean="0"/>
              <a:t>nurse</a:t>
            </a:r>
            <a:r>
              <a:rPr lang="en-US" b="1" dirty="0" smtClean="0"/>
              <a:t>” </a:t>
            </a:r>
            <a:r>
              <a:rPr lang="en-US" dirty="0"/>
              <a:t>and another playing the </a:t>
            </a:r>
            <a:r>
              <a:rPr lang="en-US" b="1" dirty="0"/>
              <a:t>“patient.” </a:t>
            </a:r>
            <a:endParaRPr lang="sk-SK" b="1" dirty="0" smtClean="0"/>
          </a:p>
          <a:p>
            <a:r>
              <a:rPr lang="en-US" dirty="0" smtClean="0"/>
              <a:t>Role-play </a:t>
            </a:r>
            <a:r>
              <a:rPr lang="en-US" dirty="0"/>
              <a:t>can also take place in </a:t>
            </a:r>
            <a:r>
              <a:rPr lang="en-US" b="1" dirty="0"/>
              <a:t>groups of three</a:t>
            </a:r>
            <a:r>
              <a:rPr lang="en-US" dirty="0"/>
              <a:t>, with an </a:t>
            </a:r>
            <a:r>
              <a:rPr lang="en-US" b="1" dirty="0"/>
              <a:t>observer</a:t>
            </a:r>
            <a:r>
              <a:rPr lang="en-US" dirty="0"/>
              <a:t> added to the group.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en-US" b="1" dirty="0"/>
              <a:t>observer</a:t>
            </a:r>
            <a:r>
              <a:rPr lang="en-US" dirty="0"/>
              <a:t> should be </a:t>
            </a:r>
            <a:r>
              <a:rPr lang="en-US" b="1" dirty="0"/>
              <a:t>given a checklist </a:t>
            </a:r>
            <a:r>
              <a:rPr lang="en-US" dirty="0"/>
              <a:t>to facilitate observation and </a:t>
            </a:r>
            <a:r>
              <a:rPr lang="en-US" b="1" dirty="0"/>
              <a:t>feedback. </a:t>
            </a:r>
            <a:endParaRPr lang="sk-SK" b="1" dirty="0" smtClean="0"/>
          </a:p>
          <a:p>
            <a:r>
              <a:rPr lang="en-US" dirty="0" smtClean="0"/>
              <a:t>The </a:t>
            </a:r>
            <a:r>
              <a:rPr lang="en-US" dirty="0"/>
              <a:t>role-play should always be followed by a debriefing and an opportunity for </a:t>
            </a:r>
            <a:r>
              <a:rPr lang="en-US" b="1" dirty="0"/>
              <a:t>self-assessment</a:t>
            </a:r>
            <a:r>
              <a:rPr lang="en-US" dirty="0"/>
              <a:t> and feedback. 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3960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Role </a:t>
            </a:r>
            <a:r>
              <a:rPr lang="sk-SK" b="1" dirty="0" err="1" smtClean="0"/>
              <a:t>Play</a:t>
            </a:r>
            <a:endParaRPr lang="en-US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advantages</a:t>
            </a:r>
            <a:endParaRPr lang="en-US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role-play method allows learners to practice clinical skills, particularly communication skills, in a safe environment without the expense of paying for </a:t>
            </a:r>
            <a:r>
              <a:rPr lang="en-US" dirty="0" smtClean="0"/>
              <a:t>a</a:t>
            </a:r>
            <a:r>
              <a:rPr lang="sk-SK" dirty="0" smtClean="0"/>
              <a:t> </a:t>
            </a:r>
            <a:r>
              <a:rPr lang="en-US" dirty="0" smtClean="0"/>
              <a:t>Standardized </a:t>
            </a:r>
            <a:r>
              <a:rPr lang="en-US" dirty="0"/>
              <a:t>Patient. 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sk-SK" dirty="0" err="1" smtClean="0"/>
              <a:t>teacher</a:t>
            </a:r>
            <a:r>
              <a:rPr lang="en-US" dirty="0" smtClean="0"/>
              <a:t> </a:t>
            </a:r>
            <a:r>
              <a:rPr lang="en-US" dirty="0"/>
              <a:t>can directly observe the skills of multiple students during a single session. </a:t>
            </a:r>
            <a:endParaRPr lang="sk-SK" dirty="0" smtClean="0"/>
          </a:p>
          <a:p>
            <a:r>
              <a:rPr lang="en-US" dirty="0" smtClean="0"/>
              <a:t>By </a:t>
            </a:r>
            <a:r>
              <a:rPr lang="en-US" dirty="0"/>
              <a:t>playing the role of the patient, the student can get a better understanding of the patient’s point of view. </a:t>
            </a:r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err="1" smtClean="0"/>
              <a:t>disadvantages</a:t>
            </a:r>
            <a:endParaRPr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 biggest limitation of role-play is the almost universal hesitance of students (and sometimes </a:t>
            </a:r>
            <a:r>
              <a:rPr lang="sk-SK" dirty="0" err="1" smtClean="0"/>
              <a:t>teacher</a:t>
            </a:r>
            <a:r>
              <a:rPr lang="en-US" dirty="0" smtClean="0"/>
              <a:t>) </a:t>
            </a:r>
            <a:r>
              <a:rPr lang="en-US" dirty="0"/>
              <a:t>to role-play. </a:t>
            </a:r>
          </a:p>
        </p:txBody>
      </p:sp>
    </p:spTree>
    <p:extLst>
      <p:ext uri="{BB962C8B-B14F-4D97-AF65-F5344CB8AC3E}">
        <p14:creationId xmlns:p14="http://schemas.microsoft.com/office/powerpoint/2010/main" val="26123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Simulation</a:t>
            </a:r>
            <a:endParaRPr lang="en-US" b="1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2589212" y="1487837"/>
            <a:ext cx="8915400" cy="48819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S</a:t>
            </a:r>
            <a:r>
              <a:rPr lang="en-US" dirty="0" err="1" smtClean="0"/>
              <a:t>imulation</a:t>
            </a:r>
            <a:r>
              <a:rPr lang="en-US" dirty="0" smtClean="0"/>
              <a:t> </a:t>
            </a:r>
            <a:r>
              <a:rPr lang="en-US" dirty="0"/>
              <a:t>has been </a:t>
            </a:r>
            <a:r>
              <a:rPr lang="en-US" dirty="0" smtClean="0"/>
              <a:t>defined</a:t>
            </a:r>
            <a:r>
              <a:rPr lang="sk-SK" dirty="0" smtClean="0"/>
              <a:t> </a:t>
            </a:r>
            <a:r>
              <a:rPr lang="en-US" dirty="0" smtClean="0"/>
              <a:t>by </a:t>
            </a:r>
            <a:r>
              <a:rPr lang="en-US" dirty="0" err="1"/>
              <a:t>McGaghie</a:t>
            </a:r>
            <a:r>
              <a:rPr lang="en-US" dirty="0"/>
              <a:t> (1999) </a:t>
            </a:r>
            <a:r>
              <a:rPr lang="en-US" dirty="0" smtClean="0"/>
              <a:t>as</a:t>
            </a:r>
            <a:r>
              <a:rPr lang="sk-SK" dirty="0" smtClean="0"/>
              <a:t>:</a:t>
            </a:r>
          </a:p>
          <a:p>
            <a:r>
              <a:rPr lang="en-US" dirty="0" smtClean="0"/>
              <a:t>“a </a:t>
            </a:r>
            <a:r>
              <a:rPr lang="en-US" b="1" dirty="0" smtClean="0"/>
              <a:t>person,</a:t>
            </a:r>
            <a:r>
              <a:rPr lang="sk-SK" b="1" dirty="0" smtClean="0"/>
              <a:t> </a:t>
            </a:r>
            <a:r>
              <a:rPr lang="en-US" b="1" dirty="0" smtClean="0"/>
              <a:t>device</a:t>
            </a:r>
            <a:r>
              <a:rPr lang="en-US" b="1" dirty="0"/>
              <a:t>, or set of </a:t>
            </a:r>
            <a:r>
              <a:rPr lang="en-US" b="1" dirty="0" smtClean="0"/>
              <a:t>conditions</a:t>
            </a:r>
            <a:r>
              <a:rPr lang="sk-SK" b="1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attempts to present [</a:t>
            </a:r>
            <a:r>
              <a:rPr lang="en-US" dirty="0" smtClean="0"/>
              <a:t>education</a:t>
            </a:r>
            <a:r>
              <a:rPr lang="sk-SK" dirty="0" smtClean="0"/>
              <a:t> </a:t>
            </a:r>
            <a:r>
              <a:rPr lang="en-US" dirty="0" smtClean="0"/>
              <a:t>and</a:t>
            </a:r>
            <a:r>
              <a:rPr lang="en-US" dirty="0"/>
              <a:t>] evaluation </a:t>
            </a:r>
            <a:r>
              <a:rPr lang="en-US" dirty="0" smtClean="0"/>
              <a:t>problems</a:t>
            </a:r>
            <a:r>
              <a:rPr lang="sk-SK" dirty="0" smtClean="0"/>
              <a:t> </a:t>
            </a:r>
            <a:r>
              <a:rPr lang="en-US" b="1" dirty="0" smtClean="0"/>
              <a:t>authentically.</a:t>
            </a:r>
            <a:r>
              <a:rPr lang="sk-SK" b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student or </a:t>
            </a:r>
            <a:r>
              <a:rPr lang="en-US" dirty="0" smtClean="0"/>
              <a:t>trainee</a:t>
            </a:r>
            <a:r>
              <a:rPr lang="sk-SK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required to respond to the </a:t>
            </a:r>
            <a:r>
              <a:rPr lang="en-US" dirty="0" smtClean="0"/>
              <a:t>problems</a:t>
            </a:r>
            <a:r>
              <a:rPr lang="sk-SK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he or she would under </a:t>
            </a:r>
            <a:r>
              <a:rPr lang="en-US" dirty="0" smtClean="0"/>
              <a:t>natural</a:t>
            </a:r>
            <a:r>
              <a:rPr lang="sk-SK" dirty="0" smtClean="0"/>
              <a:t> </a:t>
            </a:r>
            <a:r>
              <a:rPr lang="en-US" dirty="0" smtClean="0"/>
              <a:t>circumstances</a:t>
            </a:r>
            <a:r>
              <a:rPr lang="en-US" dirty="0"/>
              <a:t>” (p. 198</a:t>
            </a:r>
            <a:r>
              <a:rPr lang="en-US" dirty="0" smtClean="0"/>
              <a:t>).</a:t>
            </a:r>
            <a:endParaRPr lang="sk-SK" dirty="0" smtClean="0"/>
          </a:p>
          <a:p>
            <a:r>
              <a:rPr lang="en-US" dirty="0"/>
              <a:t>This style of teaching and learning is </a:t>
            </a:r>
            <a:r>
              <a:rPr lang="en-US" b="1" dirty="0"/>
              <a:t>highly interactive</a:t>
            </a:r>
            <a:r>
              <a:rPr lang="en-US" dirty="0"/>
              <a:t>, allowing </a:t>
            </a:r>
            <a:r>
              <a:rPr lang="en-US" b="1" dirty="0"/>
              <a:t>multiple learning objectives in a realistic simulated environment </a:t>
            </a:r>
            <a:r>
              <a:rPr lang="en-US" dirty="0"/>
              <a:t>whilst mirroring the clinical </a:t>
            </a:r>
            <a:r>
              <a:rPr lang="en-US" dirty="0" smtClean="0"/>
              <a:t>setting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endParaRPr lang="sk-SK" dirty="0" smtClean="0"/>
          </a:p>
          <a:p>
            <a:pPr marL="0" indent="0">
              <a:buNone/>
            </a:pPr>
            <a:r>
              <a:rPr lang="sk-SK" b="1" dirty="0" err="1" smtClean="0"/>
              <a:t>Examples</a:t>
            </a:r>
            <a:r>
              <a:rPr lang="sk-SK" b="1" dirty="0" smtClean="0"/>
              <a:t>:</a:t>
            </a:r>
          </a:p>
          <a:p>
            <a:r>
              <a:rPr lang="sk-SK" b="1" dirty="0" smtClean="0"/>
              <a:t>Nursing </a:t>
            </a:r>
            <a:r>
              <a:rPr lang="sk-SK" b="1" dirty="0" err="1" smtClean="0"/>
              <a:t>skills</a:t>
            </a:r>
            <a:r>
              <a:rPr lang="sk-SK" b="1" dirty="0" smtClean="0"/>
              <a:t> </a:t>
            </a:r>
            <a:r>
              <a:rPr lang="sk-SK" b="1" dirty="0" err="1" smtClean="0"/>
              <a:t>simulator</a:t>
            </a:r>
            <a:endParaRPr lang="sk-SK" b="1" dirty="0" smtClean="0"/>
          </a:p>
          <a:p>
            <a:r>
              <a:rPr lang="sk-SK" b="1" dirty="0" err="1" smtClean="0"/>
              <a:t>Human</a:t>
            </a:r>
            <a:r>
              <a:rPr lang="sk-SK" b="1" dirty="0" smtClean="0"/>
              <a:t> </a:t>
            </a:r>
            <a:r>
              <a:rPr lang="sk-SK" b="1" dirty="0" err="1" smtClean="0"/>
              <a:t>Patient</a:t>
            </a:r>
            <a:r>
              <a:rPr lang="sk-SK" b="1" dirty="0" smtClean="0"/>
              <a:t> Simulator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en-US" dirty="0" smtClean="0"/>
              <a:t>“</a:t>
            </a:r>
            <a:r>
              <a:rPr lang="en-US" dirty="0"/>
              <a:t>a computer-controlled mannequin that mimics interaction with students in a controlled simulated clinical </a:t>
            </a:r>
            <a:r>
              <a:rPr lang="en-US" dirty="0" smtClean="0"/>
              <a:t>setting</a:t>
            </a:r>
            <a:r>
              <a:rPr lang="sk-SK" dirty="0" smtClean="0"/>
              <a:t>.</a:t>
            </a:r>
            <a:r>
              <a:rPr lang="en-US" dirty="0" smtClean="0"/>
              <a:t>” </a:t>
            </a:r>
            <a:r>
              <a:rPr lang="sk-SK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mannequins are programmed to respond to a variety of clinical interventions, for example, O2 therapy, and medication </a:t>
            </a:r>
            <a:r>
              <a:rPr lang="en-US" dirty="0" smtClean="0"/>
              <a:t>administration.</a:t>
            </a:r>
            <a:endParaRPr lang="sk-SK" dirty="0" smtClean="0"/>
          </a:p>
          <a:p>
            <a:r>
              <a:rPr lang="sk-SK" dirty="0" smtClean="0"/>
              <a:t>ECG </a:t>
            </a:r>
            <a:r>
              <a:rPr lang="sk-SK" dirty="0" err="1" smtClean="0"/>
              <a:t>simulator</a:t>
            </a:r>
            <a:r>
              <a:rPr lang="sk-SK" dirty="0" smtClean="0"/>
              <a:t>   </a:t>
            </a:r>
            <a:r>
              <a:rPr lang="en-US" dirty="0" smtClean="0"/>
              <a:t>http</a:t>
            </a:r>
            <a:r>
              <a:rPr lang="en-US" dirty="0" smtClean="0"/>
              <a:t>://skillstat.com/tools/ecg-simulator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Problem/Concept Mapping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76400" y="1518833"/>
            <a:ext cx="10515600" cy="4689126"/>
          </a:xfrm>
        </p:spPr>
        <p:txBody>
          <a:bodyPr>
            <a:normAutofit/>
          </a:bodyPr>
          <a:lstStyle/>
          <a:p>
            <a:r>
              <a:rPr lang="en-US" sz="2000" dirty="0" smtClean="0">
                <a:effectLst/>
              </a:rPr>
              <a:t>Mapping makes </a:t>
            </a:r>
            <a:r>
              <a:rPr lang="en-US" sz="2000" b="1" dirty="0" smtClean="0">
                <a:effectLst/>
              </a:rPr>
              <a:t>use of graphics and designs </a:t>
            </a:r>
            <a:r>
              <a:rPr lang="en-US" sz="2000" dirty="0" smtClean="0">
                <a:effectLst/>
              </a:rPr>
              <a:t>to understand complex relationships and the possible outcomes of these relationships. </a:t>
            </a:r>
            <a:endParaRPr lang="sk-SK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In a nursing environment, it can help students connect conditions with treatments and potential side effects. </a:t>
            </a:r>
            <a:endParaRPr lang="sk-SK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Concept and problem mapping can develop the </a:t>
            </a:r>
            <a:r>
              <a:rPr lang="en-US" sz="2000" b="1" dirty="0" smtClean="0">
                <a:effectLst/>
              </a:rPr>
              <a:t>ability to see problems in their mind’s eye </a:t>
            </a:r>
            <a:r>
              <a:rPr lang="en-US" sz="2000" dirty="0" smtClean="0">
                <a:effectLst/>
              </a:rPr>
              <a:t>and improve </a:t>
            </a:r>
            <a:r>
              <a:rPr lang="en-US" sz="2000" b="1" dirty="0" smtClean="0">
                <a:effectLst/>
              </a:rPr>
              <a:t>creative thinking ability </a:t>
            </a:r>
            <a:r>
              <a:rPr lang="en-US" sz="2000" dirty="0" smtClean="0">
                <a:effectLst/>
              </a:rPr>
              <a:t>of students. </a:t>
            </a:r>
            <a:endParaRPr lang="sk-SK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Nursing practice often calls for </a:t>
            </a:r>
            <a:r>
              <a:rPr lang="en-US" sz="2000" b="1" dirty="0" smtClean="0">
                <a:effectLst/>
              </a:rPr>
              <a:t>innovative thinking </a:t>
            </a:r>
            <a:r>
              <a:rPr lang="en-US" sz="2000" dirty="0" smtClean="0">
                <a:effectLst/>
              </a:rPr>
              <a:t>from practitioners and concept mapping can train students to meet this requirement. </a:t>
            </a:r>
            <a:endParaRPr lang="sk-SK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Mapping can be applied with equal effectiveness to both </a:t>
            </a:r>
            <a:r>
              <a:rPr lang="en-US" sz="2000" b="1" dirty="0" smtClean="0">
                <a:effectLst/>
              </a:rPr>
              <a:t>individuals and groups. 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95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Problem</a:t>
            </a:r>
            <a:r>
              <a:rPr lang="sk-SK" b="1" dirty="0" smtClean="0"/>
              <a:t>/</a:t>
            </a:r>
            <a:r>
              <a:rPr lang="sk-SK" b="1" dirty="0" err="1" smtClean="0"/>
              <a:t>Concept</a:t>
            </a:r>
            <a:r>
              <a:rPr lang="sk-SK" b="1" dirty="0" smtClean="0"/>
              <a:t> </a:t>
            </a:r>
            <a:r>
              <a:rPr lang="sk-SK" b="1" dirty="0" err="1" smtClean="0"/>
              <a:t>Mapping</a:t>
            </a:r>
            <a:endParaRPr lang="en-US" b="1" dirty="0"/>
          </a:p>
        </p:txBody>
      </p:sp>
      <p:pic>
        <p:nvPicPr>
          <p:cNvPr id="4" name="Content Placeholder 4" descr="elder care-map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14" y="1840238"/>
            <a:ext cx="6571390" cy="3784255"/>
          </a:xfrm>
        </p:spPr>
      </p:pic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7268704" y="1966893"/>
            <a:ext cx="4612037" cy="345751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Understanding  &amp; Making </a:t>
            </a:r>
            <a:r>
              <a:rPr lang="en-US" sz="2400" b="1" dirty="0" smtClean="0"/>
              <a:t>Connections </a:t>
            </a:r>
            <a:r>
              <a:rPr lang="en-US" sz="2400" dirty="0" smtClean="0"/>
              <a:t>between anatomy, physiology, pathophysiology, disease processes, interventions, medications, patient care, patient teaching, impact on family, community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5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Distance</a:t>
            </a:r>
            <a:r>
              <a:rPr lang="sk-SK" b="1" dirty="0" smtClean="0"/>
              <a:t> </a:t>
            </a:r>
            <a:r>
              <a:rPr lang="sk-SK" b="1" dirty="0" err="1"/>
              <a:t>L</a:t>
            </a:r>
            <a:r>
              <a:rPr lang="sk-SK" b="1" dirty="0" err="1" smtClean="0"/>
              <a:t>earning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E-learning</a:t>
            </a:r>
          </a:p>
          <a:p>
            <a:r>
              <a:rPr lang="sk-SK" sz="2400" dirty="0" err="1" smtClean="0"/>
              <a:t>Videoconferencing</a:t>
            </a:r>
            <a:endParaRPr lang="sk-SK" sz="2400" dirty="0" smtClean="0"/>
          </a:p>
          <a:p>
            <a:r>
              <a:rPr lang="sk-SK" sz="2400" dirty="0" err="1" smtClean="0"/>
              <a:t>Computer</a:t>
            </a:r>
            <a:r>
              <a:rPr lang="sk-SK" sz="2400" dirty="0" smtClean="0"/>
              <a:t>–</a:t>
            </a:r>
            <a:r>
              <a:rPr lang="sk-SK" sz="2400" dirty="0" err="1" smtClean="0"/>
              <a:t>Assisted</a:t>
            </a:r>
            <a:r>
              <a:rPr lang="sk-SK" sz="2400" dirty="0" smtClean="0"/>
              <a:t> </a:t>
            </a:r>
            <a:r>
              <a:rPr lang="sk-SK" sz="2400" dirty="0" err="1" smtClean="0"/>
              <a:t>Instruction</a:t>
            </a:r>
            <a:endParaRPr lang="sk-SK" sz="2400" dirty="0" smtClean="0"/>
          </a:p>
          <a:p>
            <a:r>
              <a:rPr lang="sk-SK" sz="2400" dirty="0" err="1" smtClean="0"/>
              <a:t>Discusion</a:t>
            </a:r>
            <a:r>
              <a:rPr lang="sk-SK" sz="2400" dirty="0" smtClean="0"/>
              <a:t> </a:t>
            </a:r>
            <a:r>
              <a:rPr lang="sk-SK" sz="2400" dirty="0" err="1" smtClean="0"/>
              <a:t>Groups</a:t>
            </a:r>
            <a:r>
              <a:rPr lang="sk-SK" sz="2400" dirty="0" smtClean="0"/>
              <a:t> and Chat </a:t>
            </a:r>
            <a:r>
              <a:rPr lang="sk-SK" sz="2400" dirty="0" err="1" smtClean="0"/>
              <a:t>Rooms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9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605" y="2499417"/>
            <a:ext cx="3046615" cy="3046615"/>
          </a:xfrm>
        </p:spPr>
      </p:pic>
    </p:spTree>
    <p:extLst>
      <p:ext uri="{BB962C8B-B14F-4D97-AF65-F5344CB8AC3E}">
        <p14:creationId xmlns:p14="http://schemas.microsoft.com/office/powerpoint/2010/main" val="139708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Student Learning Styles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Characteristics of the learner</a:t>
            </a:r>
          </a:p>
          <a:p>
            <a:r>
              <a:rPr lang="en-US" altLang="en-US" dirty="0" smtClean="0"/>
              <a:t>Diversity of learners</a:t>
            </a:r>
          </a:p>
          <a:p>
            <a:r>
              <a:rPr lang="en-US" altLang="en-US" dirty="0" smtClean="0"/>
              <a:t>Learning style preferences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Types of Learners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3776" indent="-457200" fontAlgn="auto">
              <a:spcAft>
                <a:spcPts val="0"/>
              </a:spcAft>
              <a:defRPr/>
            </a:pPr>
            <a:r>
              <a:rPr lang="en-US" dirty="0"/>
              <a:t>Visual (25</a:t>
            </a:r>
            <a:r>
              <a:rPr lang="en-US" dirty="0" smtClean="0"/>
              <a:t>%)</a:t>
            </a:r>
            <a:endParaRPr lang="en-US" dirty="0"/>
          </a:p>
          <a:p>
            <a:pPr marL="493776" indent="-457200" fontAlgn="auto">
              <a:spcAft>
                <a:spcPts val="0"/>
              </a:spcAft>
              <a:defRPr/>
            </a:pPr>
            <a:r>
              <a:rPr lang="en-US" dirty="0"/>
              <a:t>Auditory (30</a:t>
            </a:r>
            <a:r>
              <a:rPr lang="en-US" dirty="0" smtClean="0"/>
              <a:t>%)</a:t>
            </a:r>
            <a:endParaRPr lang="en-US" dirty="0"/>
          </a:p>
          <a:p>
            <a:pPr marL="493776" indent="-457200" fontAlgn="auto">
              <a:spcAft>
                <a:spcPts val="0"/>
              </a:spcAft>
              <a:defRPr/>
            </a:pPr>
            <a:r>
              <a:rPr lang="en-US" dirty="0"/>
              <a:t>Kinesthetic (45%)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 smtClean="0"/>
              <a:t>Average</a:t>
            </a:r>
            <a:r>
              <a:rPr lang="sk-SK" b="1" dirty="0" smtClean="0"/>
              <a:t> </a:t>
            </a:r>
            <a:r>
              <a:rPr lang="sk-SK" b="1" dirty="0" err="1"/>
              <a:t>L</a:t>
            </a:r>
            <a:r>
              <a:rPr lang="sk-SK" b="1" dirty="0" err="1" smtClean="0"/>
              <a:t>earning</a:t>
            </a:r>
            <a:r>
              <a:rPr lang="sk-SK" b="1" dirty="0" smtClean="0"/>
              <a:t> </a:t>
            </a:r>
            <a:r>
              <a:rPr lang="sk-SK" b="1" dirty="0" err="1" smtClean="0"/>
              <a:t>Retention</a:t>
            </a:r>
            <a:r>
              <a:rPr lang="sk-SK" b="1" dirty="0" smtClean="0"/>
              <a:t> </a:t>
            </a:r>
            <a:r>
              <a:rPr lang="sk-SK" b="1" dirty="0" err="1" smtClean="0"/>
              <a:t>Rates</a:t>
            </a:r>
            <a:endParaRPr lang="en-US" b="1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356" t="14131" r="19288"/>
          <a:stretch/>
        </p:blipFill>
        <p:spPr>
          <a:xfrm>
            <a:off x="5953474" y="1348353"/>
            <a:ext cx="5470901" cy="5509647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952768" y="141067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latin typeface="Verdana" panose="020B0604030504040204" pitchFamily="34" charset="0"/>
              </a:rPr>
              <a:t>I </a:t>
            </a:r>
            <a:r>
              <a:rPr lang="en-US" sz="2400" dirty="0">
                <a:latin typeface="Verdana" panose="020B0604030504040204" pitchFamily="34" charset="0"/>
              </a:rPr>
              <a:t>hear, and I forget; </a:t>
            </a:r>
          </a:p>
          <a:p>
            <a:r>
              <a:rPr lang="en-US" sz="2400" dirty="0">
                <a:latin typeface="Verdana" panose="020B0604030504040204" pitchFamily="34" charset="0"/>
              </a:rPr>
              <a:t>I see, and I remember; </a:t>
            </a:r>
          </a:p>
          <a:p>
            <a:r>
              <a:rPr lang="en-US" sz="2400" dirty="0">
                <a:latin typeface="Verdana" panose="020B0604030504040204" pitchFamily="34" charset="0"/>
              </a:rPr>
              <a:t>I do, and I understand. </a:t>
            </a:r>
          </a:p>
          <a:p>
            <a:r>
              <a:rPr lang="en-US" sz="2400" i="1" dirty="0" smtClean="0">
                <a:latin typeface="Verdana" panose="020B0604030504040204" pitchFamily="34" charset="0"/>
              </a:rPr>
              <a:t>Confucius</a:t>
            </a:r>
            <a:endParaRPr lang="sk-SK" sz="2400" i="1" dirty="0" smtClean="0">
              <a:latin typeface="Verdana" panose="020B0604030504040204" pitchFamily="34" charset="0"/>
            </a:endParaRPr>
          </a:p>
          <a:p>
            <a:endParaRPr lang="en-US" sz="2400" dirty="0"/>
          </a:p>
          <a:p>
            <a:r>
              <a:rPr lang="en-US" sz="2400" b="1" dirty="0" smtClean="0"/>
              <a:t>You </a:t>
            </a:r>
            <a:r>
              <a:rPr lang="en-US" sz="2400" b="1" dirty="0"/>
              <a:t>tell me, and I forget. </a:t>
            </a:r>
          </a:p>
          <a:p>
            <a:r>
              <a:rPr lang="en-US" sz="2400" b="1" dirty="0"/>
              <a:t>You teach me, and I remember. </a:t>
            </a:r>
          </a:p>
          <a:p>
            <a:r>
              <a:rPr lang="en-US" sz="2400" b="1" dirty="0"/>
              <a:t>You involve me, and I learn. </a:t>
            </a:r>
          </a:p>
          <a:p>
            <a:r>
              <a:rPr lang="en-US" sz="2400" i="1" dirty="0"/>
              <a:t>Benjamin Franklin </a:t>
            </a:r>
            <a:r>
              <a:rPr lang="en-US" sz="2400" i="1" dirty="0" smtClean="0">
                <a:latin typeface="Verdana" panose="020B0604030504040204" pitchFamily="34" charset="0"/>
              </a:rPr>
              <a:t>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9824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L</a:t>
            </a:r>
            <a:r>
              <a:rPr lang="sk-SK" b="1" dirty="0" err="1" smtClean="0"/>
              <a:t>ecture</a:t>
            </a:r>
            <a:r>
              <a:rPr lang="sk-SK" dirty="0" smtClean="0"/>
              <a:t> 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839787" y="1479685"/>
            <a:ext cx="5157787" cy="823912"/>
          </a:xfrm>
        </p:spPr>
        <p:txBody>
          <a:bodyPr/>
          <a:lstStyle/>
          <a:p>
            <a:r>
              <a:rPr lang="sk-SK" dirty="0" err="1" smtClean="0"/>
              <a:t>advantages</a:t>
            </a:r>
            <a:endParaRPr lang="en-US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839788" y="2303597"/>
            <a:ext cx="5157787" cy="4376172"/>
          </a:xfrm>
        </p:spPr>
        <p:txBody>
          <a:bodyPr>
            <a:normAutofit fontScale="47500" lnSpcReduction="20000"/>
          </a:bodyPr>
          <a:lstStyle/>
          <a:p>
            <a:pPr lvl="1">
              <a:defRPr/>
            </a:pPr>
            <a:r>
              <a:rPr lang="en-US" altLang="en-US" sz="2600" dirty="0"/>
              <a:t>Allows maximum teacher control</a:t>
            </a:r>
          </a:p>
          <a:p>
            <a:pPr lvl="1">
              <a:defRPr/>
            </a:pPr>
            <a:r>
              <a:rPr lang="en-US" altLang="en-US" sz="2600" dirty="0"/>
              <a:t>Presents minimal threats to students or teacher</a:t>
            </a:r>
          </a:p>
          <a:p>
            <a:pPr lvl="1">
              <a:defRPr/>
            </a:pPr>
            <a:r>
              <a:rPr lang="en-US" altLang="en-US" sz="2600" dirty="0"/>
              <a:t>Able to enliven facts and ideas that seem tedious in the text</a:t>
            </a:r>
          </a:p>
          <a:p>
            <a:pPr lvl="1">
              <a:defRPr/>
            </a:pPr>
            <a:r>
              <a:rPr lang="en-US" altLang="en-US" sz="2600" dirty="0"/>
              <a:t>Able to clarify issues relating to confusing/intricate points</a:t>
            </a:r>
          </a:p>
          <a:p>
            <a:pPr lvl="1">
              <a:defRPr/>
            </a:pPr>
            <a:r>
              <a:rPr lang="en-US" altLang="en-US" sz="2600" dirty="0"/>
              <a:t>Teacher knows what has been taught </a:t>
            </a:r>
          </a:p>
          <a:p>
            <a:pPr lvl="1">
              <a:defRPr/>
            </a:pPr>
            <a:r>
              <a:rPr lang="en-US" altLang="en-US" sz="2600" dirty="0"/>
              <a:t>Lecture material can become basis of publication</a:t>
            </a:r>
          </a:p>
          <a:p>
            <a:pPr lvl="1">
              <a:defRPr/>
            </a:pPr>
            <a:r>
              <a:rPr lang="en-US" altLang="en-US" sz="2600" dirty="0"/>
              <a:t>Able to accommodate larger numbers of students</a:t>
            </a:r>
          </a:p>
          <a:p>
            <a:pPr lvl="1">
              <a:defRPr/>
            </a:pPr>
            <a:r>
              <a:rPr lang="en-US" altLang="en-US" sz="2600" dirty="0"/>
              <a:t>Cost effective</a:t>
            </a:r>
          </a:p>
          <a:p>
            <a:pPr lvl="1">
              <a:defRPr/>
            </a:pPr>
            <a:r>
              <a:rPr lang="en-US" altLang="en-US" sz="2600" dirty="0"/>
              <a:t>Economy of </a:t>
            </a:r>
            <a:r>
              <a:rPr lang="en-US" altLang="en-US" sz="2600" dirty="0" smtClean="0"/>
              <a:t>time</a:t>
            </a:r>
            <a:endParaRPr lang="sk-SK" altLang="en-US" sz="2600" dirty="0" smtClean="0"/>
          </a:p>
          <a:p>
            <a:pPr lvl="1">
              <a:defRPr/>
            </a:pPr>
            <a:r>
              <a:rPr lang="en-US" altLang="en-US" sz="2600" dirty="0"/>
              <a:t>Teacher controls pace of presentation</a:t>
            </a:r>
          </a:p>
          <a:p>
            <a:pPr lvl="1">
              <a:defRPr/>
            </a:pPr>
            <a:r>
              <a:rPr lang="en-US" altLang="en-US" sz="2600" dirty="0"/>
              <a:t>Teacher becomes known as an expert in a specific area or topic</a:t>
            </a:r>
          </a:p>
          <a:p>
            <a:pPr lvl="1">
              <a:defRPr/>
            </a:pPr>
            <a:r>
              <a:rPr lang="en-US" altLang="en-US" sz="2600" dirty="0"/>
              <a:t>Encourages and allows deductive </a:t>
            </a:r>
            <a:r>
              <a:rPr lang="en-US" altLang="en-US" sz="2600" dirty="0" smtClean="0"/>
              <a:t>reasoning</a:t>
            </a:r>
            <a:endParaRPr lang="en-US" altLang="en-US" sz="2600" dirty="0"/>
          </a:p>
          <a:p>
            <a:endParaRPr lang="en-US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>
          <a:xfrm>
            <a:off x="6097588" y="1481058"/>
            <a:ext cx="5183188" cy="823912"/>
          </a:xfrm>
        </p:spPr>
        <p:txBody>
          <a:bodyPr/>
          <a:lstStyle/>
          <a:p>
            <a:r>
              <a:rPr lang="sk-SK" dirty="0" err="1" smtClean="0"/>
              <a:t>disadvantages</a:t>
            </a:r>
            <a:endParaRPr lang="en-US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>
          <a:xfrm>
            <a:off x="6172200" y="2303597"/>
            <a:ext cx="5183188" cy="4376172"/>
          </a:xfrm>
        </p:spPr>
        <p:txBody>
          <a:bodyPr/>
          <a:lstStyle/>
          <a:p>
            <a:pPr lvl="1">
              <a:defRPr/>
            </a:pPr>
            <a:r>
              <a:rPr lang="en-US" altLang="en-US" dirty="0"/>
              <a:t>Attempt to cover too much material in given time</a:t>
            </a:r>
          </a:p>
          <a:p>
            <a:pPr lvl="1">
              <a:defRPr/>
            </a:pPr>
            <a:r>
              <a:rPr lang="en-US" altLang="en-US" dirty="0"/>
              <a:t>An easy teaching method but a far less effective learning strategy</a:t>
            </a:r>
          </a:p>
          <a:p>
            <a:pPr lvl="1">
              <a:defRPr/>
            </a:pPr>
            <a:r>
              <a:rPr lang="en-US" altLang="en-US" dirty="0"/>
              <a:t>80% of lecture information forgotten one day later and 80% of remainder fades in one month</a:t>
            </a:r>
          </a:p>
          <a:p>
            <a:pPr lvl="1">
              <a:defRPr/>
            </a:pPr>
            <a:r>
              <a:rPr lang="en-US" altLang="en-US" dirty="0"/>
              <a:t>Presumes that all students are learning at the same pace</a:t>
            </a:r>
          </a:p>
          <a:p>
            <a:pPr lvl="1">
              <a:defRPr/>
            </a:pPr>
            <a:r>
              <a:rPr lang="en-US" altLang="en-US" dirty="0"/>
              <a:t>Not suited to higher levels of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Group </a:t>
            </a:r>
            <a:r>
              <a:rPr lang="sk-SK" b="1" dirty="0" err="1" smtClean="0"/>
              <a:t>T</a:t>
            </a:r>
            <a:r>
              <a:rPr lang="sk-SK" b="1" dirty="0" err="1" smtClean="0"/>
              <a:t>eaching</a:t>
            </a:r>
            <a:r>
              <a:rPr lang="sk-SK" b="1" dirty="0" smtClean="0"/>
              <a:t>/</a:t>
            </a:r>
            <a:r>
              <a:rPr lang="sk-SK" b="1" dirty="0" err="1"/>
              <a:t>L</a:t>
            </a:r>
            <a:r>
              <a:rPr lang="sk-SK" b="1" dirty="0" err="1" smtClean="0"/>
              <a:t>earning</a:t>
            </a:r>
            <a:r>
              <a:rPr lang="sk-SK" b="1" dirty="0" smtClean="0"/>
              <a:t> </a:t>
            </a:r>
            <a:r>
              <a:rPr lang="sk-SK" b="1" dirty="0" err="1"/>
              <a:t>S</a:t>
            </a:r>
            <a:r>
              <a:rPr lang="sk-SK" b="1" dirty="0" err="1" smtClean="0"/>
              <a:t>trategies</a:t>
            </a:r>
            <a:endParaRPr lang="en-US" b="1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2589212" y="1596325"/>
            <a:ext cx="8915400" cy="4680489"/>
          </a:xfrm>
        </p:spPr>
        <p:txBody>
          <a:bodyPr/>
          <a:lstStyle/>
          <a:p>
            <a:r>
              <a:rPr lang="en-US" sz="2400" dirty="0"/>
              <a:t>Killen (2007) identifies the key characteristic of small group learning as being the </a:t>
            </a:r>
            <a:r>
              <a:rPr lang="en-US" sz="2400" b="1" dirty="0" smtClean="0"/>
              <a:t>students</a:t>
            </a:r>
            <a:r>
              <a:rPr lang="sk-SK" sz="2400" b="1" dirty="0" smtClean="0"/>
              <a:t>´ </a:t>
            </a:r>
            <a:r>
              <a:rPr lang="en-US" sz="2400" b="1" dirty="0" smtClean="0"/>
              <a:t>engagement </a:t>
            </a:r>
            <a:r>
              <a:rPr lang="en-US" sz="2400" dirty="0"/>
              <a:t>with </a:t>
            </a:r>
            <a:r>
              <a:rPr lang="en-US" sz="2400" b="1" dirty="0"/>
              <a:t>learning activities without direct intervention by the teacher,</a:t>
            </a:r>
            <a:r>
              <a:rPr lang="en-US" sz="2400" dirty="0"/>
              <a:t> </a:t>
            </a:r>
            <a:r>
              <a:rPr lang="en-US" sz="2400" b="1" dirty="0"/>
              <a:t>at least </a:t>
            </a:r>
            <a:r>
              <a:rPr lang="en-US" sz="2400" b="1" dirty="0" smtClean="0"/>
              <a:t>for</a:t>
            </a:r>
            <a:r>
              <a:rPr lang="sk-SK" sz="2400" b="1" dirty="0" smtClean="0"/>
              <a:t> </a:t>
            </a:r>
            <a:r>
              <a:rPr lang="en-US" sz="2400" b="1" dirty="0" smtClean="0"/>
              <a:t>some </a:t>
            </a:r>
            <a:r>
              <a:rPr lang="en-US" sz="2400" b="1" dirty="0"/>
              <a:t>of the time</a:t>
            </a:r>
            <a:r>
              <a:rPr lang="en-US" sz="2400" b="1" dirty="0" smtClean="0"/>
              <a:t>.</a:t>
            </a:r>
            <a:endParaRPr lang="sk-SK" sz="2400" b="1" dirty="0" smtClean="0"/>
          </a:p>
          <a:p>
            <a:r>
              <a:rPr lang="en-US" sz="2400" dirty="0"/>
              <a:t>Small groups can be run </a:t>
            </a:r>
            <a:r>
              <a:rPr lang="en-US" sz="2400" b="1" dirty="0"/>
              <a:t>in parallel with a traditional lecture-based program,</a:t>
            </a:r>
            <a:r>
              <a:rPr lang="en-US" sz="2400" dirty="0"/>
              <a:t> as a </a:t>
            </a:r>
            <a:r>
              <a:rPr lang="en-US" sz="2400" b="1" dirty="0"/>
              <a:t>part </a:t>
            </a:r>
            <a:r>
              <a:rPr lang="en-US" sz="2400" b="1" dirty="0" smtClean="0"/>
              <a:t>of</a:t>
            </a:r>
            <a:r>
              <a:rPr lang="sk-SK" sz="2400" b="1" dirty="0" smtClean="0"/>
              <a:t> </a:t>
            </a:r>
            <a:r>
              <a:rPr lang="en-US" sz="2400" b="1" dirty="0" smtClean="0"/>
              <a:t>traditional </a:t>
            </a:r>
            <a:r>
              <a:rPr lang="en-US" sz="2400" b="1" dirty="0"/>
              <a:t>tutorial classes</a:t>
            </a:r>
            <a:r>
              <a:rPr lang="en-US" sz="2400" dirty="0"/>
              <a:t> or as the </a:t>
            </a:r>
            <a:r>
              <a:rPr lang="en-US" sz="2400" b="1" dirty="0"/>
              <a:t>primary mode </a:t>
            </a:r>
            <a:r>
              <a:rPr lang="en-US" sz="2400" dirty="0"/>
              <a:t>of learning with supplementation </a:t>
            </a:r>
            <a:r>
              <a:rPr lang="en-US" sz="2400" dirty="0" smtClean="0"/>
              <a:t>from</a:t>
            </a:r>
            <a:r>
              <a:rPr lang="sk-SK" sz="2400" dirty="0" smtClean="0"/>
              <a:t> </a:t>
            </a:r>
            <a:r>
              <a:rPr lang="en-US" sz="2400" dirty="0" smtClean="0"/>
              <a:t>more </a:t>
            </a:r>
            <a:r>
              <a:rPr lang="en-US" sz="2400" dirty="0"/>
              <a:t>traditional sources such as lectures and self-directed learning</a:t>
            </a:r>
            <a:r>
              <a:rPr lang="en-US" sz="2400" dirty="0" smtClean="0"/>
              <a:t>.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120775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Tutor</a:t>
            </a:r>
            <a:r>
              <a:rPr lang="sk-SK" b="1" dirty="0" smtClean="0"/>
              <a:t> Role/</a:t>
            </a:r>
            <a:r>
              <a:rPr lang="sk-SK" b="1" dirty="0" err="1"/>
              <a:t>A</a:t>
            </a:r>
            <a:r>
              <a:rPr lang="sk-SK" b="1" dirty="0" err="1" smtClean="0"/>
              <a:t>ctivities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580827"/>
            <a:ext cx="8915400" cy="5067946"/>
          </a:xfrm>
        </p:spPr>
        <p:txBody>
          <a:bodyPr>
            <a:normAutofit/>
          </a:bodyPr>
          <a:lstStyle/>
          <a:p>
            <a:r>
              <a:rPr lang="en-US" sz="2000" b="1" dirty="0"/>
              <a:t>Creating</a:t>
            </a:r>
            <a:r>
              <a:rPr lang="en-US" sz="2000" dirty="0"/>
              <a:t> an effective learning environment</a:t>
            </a:r>
          </a:p>
          <a:p>
            <a:r>
              <a:rPr lang="en-US" sz="2000" b="1" dirty="0"/>
              <a:t>Starting and closing </a:t>
            </a:r>
            <a:r>
              <a:rPr lang="en-US" sz="2000" dirty="0"/>
              <a:t>discussion</a:t>
            </a:r>
          </a:p>
          <a:p>
            <a:r>
              <a:rPr lang="en-US" sz="2000" dirty="0"/>
              <a:t>Focused </a:t>
            </a:r>
            <a:r>
              <a:rPr lang="en-US" sz="2000" b="1" dirty="0"/>
              <a:t>listening</a:t>
            </a:r>
          </a:p>
          <a:p>
            <a:r>
              <a:rPr lang="en-US" sz="2000" dirty="0"/>
              <a:t>Conversation </a:t>
            </a:r>
            <a:r>
              <a:rPr lang="en-US" sz="2000" b="1" dirty="0"/>
              <a:t>tracking</a:t>
            </a:r>
          </a:p>
          <a:p>
            <a:r>
              <a:rPr lang="en-US" sz="2000" b="1" dirty="0"/>
              <a:t>Questioning</a:t>
            </a:r>
          </a:p>
          <a:p>
            <a:r>
              <a:rPr lang="en-US" sz="2000" dirty="0"/>
              <a:t>Providing </a:t>
            </a:r>
            <a:r>
              <a:rPr lang="en-US" sz="2000" b="1" dirty="0" smtClean="0"/>
              <a:t>feedback</a:t>
            </a:r>
            <a:endParaRPr lang="sk-SK" sz="2000" b="1" dirty="0" smtClean="0"/>
          </a:p>
          <a:p>
            <a:r>
              <a:rPr lang="en-US" sz="2000" b="1" dirty="0"/>
              <a:t>Reinforcing</a:t>
            </a:r>
          </a:p>
          <a:p>
            <a:r>
              <a:rPr lang="en-US" sz="2000" b="1" dirty="0" err="1"/>
              <a:t>Summarising</a:t>
            </a:r>
            <a:endParaRPr lang="en-US" sz="2000" b="1" dirty="0"/>
          </a:p>
          <a:p>
            <a:r>
              <a:rPr lang="en-US" sz="2000" b="1" dirty="0"/>
              <a:t>Responding</a:t>
            </a:r>
            <a:r>
              <a:rPr lang="en-US" sz="2000" dirty="0"/>
              <a:t> to group </a:t>
            </a:r>
            <a:r>
              <a:rPr lang="en-US" sz="2000" dirty="0" smtClean="0"/>
              <a:t>dynamics</a:t>
            </a:r>
            <a:r>
              <a:rPr lang="sk-SK" sz="2000" dirty="0" smtClean="0"/>
              <a:t> </a:t>
            </a:r>
            <a:r>
              <a:rPr lang="en-US" sz="2000" dirty="0" smtClean="0"/>
              <a:t>(the </a:t>
            </a:r>
            <a:r>
              <a:rPr lang="en-US" sz="2000" dirty="0"/>
              <a:t>nature and extent of </a:t>
            </a:r>
            <a:r>
              <a:rPr lang="en-US" sz="2000" dirty="0" smtClean="0"/>
              <a:t>this</a:t>
            </a:r>
            <a:r>
              <a:rPr lang="sk-SK" sz="2000" dirty="0" smtClean="0"/>
              <a:t> </a:t>
            </a:r>
            <a:r>
              <a:rPr lang="en-US" sz="2000" dirty="0" smtClean="0"/>
              <a:t>will </a:t>
            </a:r>
            <a:r>
              <a:rPr lang="en-US" sz="2000" dirty="0"/>
              <a:t>vary according to the </a:t>
            </a:r>
            <a:r>
              <a:rPr lang="en-US" sz="2000" dirty="0" smtClean="0"/>
              <a:t>level</a:t>
            </a:r>
            <a:r>
              <a:rPr lang="sk-SK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/>
              <a:t>overall responsibility that </a:t>
            </a:r>
            <a:r>
              <a:rPr lang="en-US" sz="2000" dirty="0" smtClean="0"/>
              <a:t>is</a:t>
            </a:r>
            <a:r>
              <a:rPr lang="sk-SK" sz="2000" dirty="0" smtClean="0"/>
              <a:t> </a:t>
            </a:r>
            <a:r>
              <a:rPr lang="en-US" sz="2000" dirty="0" smtClean="0"/>
              <a:t>required </a:t>
            </a:r>
            <a:r>
              <a:rPr lang="en-US" sz="2000" dirty="0"/>
              <a:t>of the </a:t>
            </a:r>
            <a:r>
              <a:rPr lang="en-US" sz="2000" dirty="0" smtClean="0"/>
              <a:t>group</a:t>
            </a:r>
            <a:r>
              <a:rPr lang="sk-SK" sz="2000" dirty="0" smtClean="0"/>
              <a:t> </a:t>
            </a:r>
            <a:r>
              <a:rPr lang="en-US" sz="2000" dirty="0" smtClean="0"/>
              <a:t>members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08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The</a:t>
            </a:r>
            <a:r>
              <a:rPr lang="sk-SK" b="1" dirty="0" smtClean="0"/>
              <a:t> Group </a:t>
            </a:r>
            <a:r>
              <a:rPr lang="sk-SK" b="1" dirty="0" err="1"/>
              <a:t>D</a:t>
            </a:r>
            <a:r>
              <a:rPr lang="sk-SK" b="1" dirty="0" err="1" smtClean="0"/>
              <a:t>evelopment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596325"/>
            <a:ext cx="8915400" cy="4928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Tuckman (1965), Mulholland (1994) and Walton (1997) have identified </a:t>
            </a:r>
            <a:r>
              <a:rPr lang="en-US" sz="2000" b="1" dirty="0"/>
              <a:t>four stages of </a:t>
            </a:r>
            <a:r>
              <a:rPr lang="en-US" sz="2000" b="1" dirty="0" smtClean="0"/>
              <a:t>group</a:t>
            </a:r>
            <a:r>
              <a:rPr lang="sk-SK" sz="2000" b="1" dirty="0" smtClean="0"/>
              <a:t> </a:t>
            </a:r>
            <a:r>
              <a:rPr lang="en-US" sz="2000" b="1" dirty="0" smtClean="0"/>
              <a:t>development</a:t>
            </a:r>
            <a:r>
              <a:rPr lang="en-US" sz="20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Forming</a:t>
            </a:r>
            <a:r>
              <a:rPr lang="en-US" sz="2000" dirty="0" smtClean="0"/>
              <a:t> </a:t>
            </a:r>
            <a:r>
              <a:rPr lang="en-US" sz="2000" dirty="0"/>
              <a:t>– group members get to know one another;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Norming</a:t>
            </a:r>
            <a:r>
              <a:rPr lang="en-US" sz="2000" dirty="0"/>
              <a:t> – members negotiate the ground rules for the group's operations;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Storming</a:t>
            </a:r>
            <a:r>
              <a:rPr lang="en-US" sz="2000" dirty="0"/>
              <a:t> – members explore the role(s) each person feels most comfortable with;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Performing</a:t>
            </a:r>
            <a:r>
              <a:rPr lang="en-US" sz="2000" dirty="0"/>
              <a:t> – ideally, the group dynamics have settled and it is able to </a:t>
            </a:r>
            <a:r>
              <a:rPr lang="en-US" sz="2000" dirty="0" smtClean="0"/>
              <a:t>function</a:t>
            </a:r>
            <a:r>
              <a:rPr lang="sk-SK" sz="2000" dirty="0" smtClean="0"/>
              <a:t> </a:t>
            </a:r>
            <a:r>
              <a:rPr lang="en-US" sz="2000" dirty="0" smtClean="0"/>
              <a:t>productively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8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</TotalTime>
  <Words>1868</Words>
  <Application>Microsoft Office PowerPoint</Application>
  <PresentationFormat>Širokouhlá</PresentationFormat>
  <Paragraphs>171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Verdana</vt:lpstr>
      <vt:lpstr>Wingdings 3</vt:lpstr>
      <vt:lpstr>Dym</vt:lpstr>
      <vt:lpstr>Overview of Teaching Methods in Nursing Education</vt:lpstr>
      <vt:lpstr>Traditional  → Inovative </vt:lpstr>
      <vt:lpstr>Student Learning Styles</vt:lpstr>
      <vt:lpstr>Types of Learners</vt:lpstr>
      <vt:lpstr>Average Learning Retention Rates</vt:lpstr>
      <vt:lpstr>Lecture </vt:lpstr>
      <vt:lpstr>Group Teaching/Learning Strategies</vt:lpstr>
      <vt:lpstr>The Tutor Role/Activities</vt:lpstr>
      <vt:lpstr>The Group Development</vt:lpstr>
      <vt:lpstr>Group Strategy: Think, pair, share</vt:lpstr>
      <vt:lpstr>Group Strategy: Snowballing</vt:lpstr>
      <vt:lpstr>Group Strategy: Cooperative learning roles</vt:lpstr>
      <vt:lpstr>Group Strategy: Jigsaw Strategy </vt:lpstr>
      <vt:lpstr>Prezentácia programu PowerPoint</vt:lpstr>
      <vt:lpstr>Prezentácia programu PowerPoint</vt:lpstr>
      <vt:lpstr>Group Discusion</vt:lpstr>
      <vt:lpstr>Problem-Based Learning (PBL) </vt:lpstr>
      <vt:lpstr>PBL</vt:lpstr>
      <vt:lpstr>Student-led Seminars </vt:lpstr>
      <vt:lpstr>Student-led Seminars </vt:lpstr>
      <vt:lpstr>Role-Play </vt:lpstr>
      <vt:lpstr>Role Play</vt:lpstr>
      <vt:lpstr>Simulation</vt:lpstr>
      <vt:lpstr>Problem/Concept Mapping</vt:lpstr>
      <vt:lpstr>Problem/Concept Mapping</vt:lpstr>
      <vt:lpstr>Distance Learning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methods</dc:title>
  <dc:creator>LR</dc:creator>
  <cp:lastModifiedBy>LR</cp:lastModifiedBy>
  <cp:revision>21</cp:revision>
  <dcterms:created xsi:type="dcterms:W3CDTF">2015-02-09T15:18:22Z</dcterms:created>
  <dcterms:modified xsi:type="dcterms:W3CDTF">2015-02-10T08:24:36Z</dcterms:modified>
</cp:coreProperties>
</file>