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64" r:id="rId2"/>
    <p:sldMasterId id="2147483670" r:id="rId3"/>
    <p:sldMasterId id="2147483694" r:id="rId4"/>
    <p:sldMasterId id="2147483676" r:id="rId5"/>
    <p:sldMasterId id="2147483682" r:id="rId6"/>
    <p:sldMasterId id="2147483688" r:id="rId7"/>
  </p:sldMasterIdLst>
  <p:notesMasterIdLst>
    <p:notesMasterId r:id="rId16"/>
  </p:notesMasterIdLst>
  <p:handoutMasterIdLst>
    <p:handoutMasterId r:id="rId17"/>
  </p:handoutMasterIdLst>
  <p:sldIdLst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9">
          <p15:clr>
            <a:srgbClr val="A4A3A4"/>
          </p15:clr>
        </p15:guide>
        <p15:guide id="2" pos="4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B64"/>
    <a:srgbClr val="C6714A"/>
    <a:srgbClr val="DCA655"/>
    <a:srgbClr val="6B4189"/>
    <a:srgbClr val="3F9A79"/>
    <a:srgbClr val="16666F"/>
    <a:srgbClr val="447E90"/>
    <a:srgbClr val="4E8DCC"/>
    <a:srgbClr val="89B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 autoAdjust="0"/>
    <p:restoredTop sz="99293" autoAdjust="0"/>
  </p:normalViewPr>
  <p:slideViewPr>
    <p:cSldViewPr snapToGrid="0" snapToObjects="1" showGuides="1">
      <p:cViewPr varScale="1">
        <p:scale>
          <a:sx n="74" d="100"/>
          <a:sy n="74" d="100"/>
        </p:scale>
        <p:origin x="1266" y="72"/>
      </p:cViewPr>
      <p:guideLst>
        <p:guide orient="horz" pos="649"/>
        <p:guide pos="4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8152A-4670-DD4C-AAFC-C17F734418B3}" type="datetimeFigureOut"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C04A2F-BD0D-8B4B-8C63-218B4E48F359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91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900B5-6857-DB44-9846-7C78C09874F3}" type="datetimeFigureOut"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8F35-2A73-D34D-93FE-F1753C8EDAEC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4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2.jp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2.jp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0" smtClean="0"/>
              <a:t>Klik om de ondertitelstijl van het model te bewerken</a:t>
            </a:r>
            <a:endParaRPr lang="nl-BE" noProof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8" y="1030288"/>
            <a:ext cx="9186128" cy="3860785"/>
          </a:xfrm>
          <a:prstGeom prst="rect">
            <a:avLst/>
          </a:prstGeom>
          <a:ln>
            <a:noFill/>
          </a:ln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1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7BE6E-A6F8-3442-9DA5-5593485BE98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47E9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118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87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93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281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08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B7F4-B6ED-1748-9D00-406FDAEF650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2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E619-EBD6-CB45-B312-466BFC0B87E3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9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C2C8-AF4A-3F4C-B9B4-50FA0AC2319A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45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FCED-4308-CA4D-ACC4-3948E9F11CDF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99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571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D7AB-E25E-FB4B-969B-4A4EA7ABA0AD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6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30DE-79EA-A349-BE9F-7981F0F2DC46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7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5770-7E08-F248-BA09-A0038AB0618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164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C62E-9B80-144E-9FFF-A108B648E2E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1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56C8F-3F9B-6D44-8056-EDB07DB254DC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493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233C-6A1A-B347-86E1-38E7A4477365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71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A780-40C0-BD41-9FCF-DB3CB79764AE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6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FB6B-9458-BD43-9DB9-A2949799A662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9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EF45-E80A-A14C-9D81-938871F147C8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4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51107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CFA7-D12C-7141-8399-7EC2FD74B1F4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12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340-8AB4-384E-BF13-A0690AD7A543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403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B24D-7E8B-9541-B8F1-940F0036A509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63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68B8-9D46-6848-AE7E-75CFB53DB47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4C4C-371A-1D4F-A9B8-07683E1252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1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10" y="4800600"/>
            <a:ext cx="801629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1030287"/>
            <a:ext cx="7926387" cy="3697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41" y="5431478"/>
            <a:ext cx="8007159" cy="700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7AB38-62BC-774C-97AE-1BF242D8582C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9360" y="6343522"/>
            <a:ext cx="527440" cy="365125"/>
          </a:xfrm>
        </p:spPr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4839761"/>
            <a:ext cx="9180000" cy="2018239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6000">
                <a:latin typeface="Corbe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681" y="5103516"/>
            <a:ext cx="7308070" cy="1486600"/>
          </a:xfrm>
        </p:spPr>
        <p:txBody>
          <a:bodyPr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noProof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992" y="6220049"/>
            <a:ext cx="838828" cy="318755"/>
          </a:xfrm>
          <a:prstGeom prst="rect">
            <a:avLst/>
          </a:prstGeom>
        </p:spPr>
      </p:pic>
      <p:pic>
        <p:nvPicPr>
          <p:cNvPr id="13" name="Picture 12" descr="Odisee_zw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17" y="205437"/>
            <a:ext cx="1779799" cy="460356"/>
          </a:xfrm>
          <a:prstGeom prst="rect">
            <a:avLst/>
          </a:prstGeom>
        </p:spPr>
      </p:pic>
      <p:pic>
        <p:nvPicPr>
          <p:cNvPr id="16" name="Picture 15" descr="fot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8976"/>
            <a:ext cx="9180000" cy="386078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39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83A-059B-2542-813C-5A08B6D3796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7948" y="1600200"/>
            <a:ext cx="38378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FAD7D-2159-674C-BC18-A050D77CC070}" type="datetime1"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C34E-563E-3E4F-9CB6-35608B9F10E8}" type="datetime1"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89B36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6608C39C-6A92-104F-A944-21D39204BEAF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6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9B368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E8DC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D86298A-010A-FA4C-979A-202A0C3B0B89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E8DCC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447E90"/>
          </a:solidFill>
          <a:ln>
            <a:solidFill>
              <a:srgbClr val="447E9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447E90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198B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3DC040B7-7FDC-EC48-B37F-6E02E1E9CC0E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198B64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6B41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226A858B-F2A2-4C42-A574-D382CE7CB5B0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5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6B4189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DCA65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D3F1546C-12A3-C249-BA16-098223ED840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1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DCA655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80000" cy="718352"/>
          </a:xfrm>
          <a:prstGeom prst="rect">
            <a:avLst/>
          </a:prstGeom>
          <a:solidFill>
            <a:srgbClr val="C6714A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rbe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948" y="184842"/>
            <a:ext cx="8028852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948" y="1523232"/>
            <a:ext cx="80288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25760" y="63501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AB632AFF-2AE8-5941-B538-F40ED924DEA8}" type="datetime1"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606" y="6350169"/>
            <a:ext cx="52908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r>
              <a:rPr lang="en-US"/>
              <a:t>Titel van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360" y="6343522"/>
            <a:ext cx="527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Corbel"/>
                <a:cs typeface="Corbel"/>
              </a:defRPr>
            </a:lvl1pPr>
          </a:lstStyle>
          <a:p>
            <a:fld id="{FCA3638F-6D52-644A-9831-93255061F04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C6714A"/>
          </a:solidFill>
          <a:latin typeface="Corbel"/>
          <a:ea typeface="+mj-ea"/>
          <a:cs typeface="Corbel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ct val="20000"/>
        </a:spcBef>
        <a:buFont typeface="Arial"/>
        <a:buNone/>
        <a:defRPr sz="3000" b="1" kern="1200">
          <a:solidFill>
            <a:schemeClr val="tx1"/>
          </a:solidFill>
          <a:latin typeface="Corbel"/>
          <a:ea typeface="+mn-ea"/>
          <a:cs typeface="Corbel"/>
        </a:defRPr>
      </a:lvl1pPr>
      <a:lvl2pPr marL="269875" indent="-269875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Corbel"/>
          <a:ea typeface="+mn-ea"/>
          <a:cs typeface="Corbel"/>
        </a:defRPr>
      </a:lvl2pPr>
      <a:lvl3pPr marL="449263" indent="-17938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orbel"/>
          <a:ea typeface="+mn-ea"/>
          <a:cs typeface="Corbel"/>
        </a:defRPr>
      </a:lvl3pPr>
      <a:lvl4pPr marL="628650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4pPr>
      <a:lvl5pPr marL="808038" indent="-179388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Organization of internships</a:t>
            </a:r>
            <a:endParaRPr lang="nl-B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9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guideline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Internship: </a:t>
            </a:r>
            <a:r>
              <a:rPr lang="en-US" dirty="0"/>
              <a:t>50% of study time 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2 300 hours, 90/180 </a:t>
            </a:r>
            <a:r>
              <a:rPr lang="en-US" dirty="0"/>
              <a:t>study </a:t>
            </a:r>
            <a:r>
              <a:rPr lang="en-US" dirty="0" smtClean="0"/>
              <a:t>points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V</a:t>
            </a:r>
            <a:r>
              <a:rPr lang="en-US" dirty="0" smtClean="0"/>
              <a:t>ery </a:t>
            </a:r>
            <a:r>
              <a:rPr lang="en-US" dirty="0"/>
              <a:t>hard to fulfil this </a:t>
            </a:r>
            <a:r>
              <a:rPr lang="en-US" dirty="0" smtClean="0"/>
              <a:t>expectancy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u="sng" dirty="0" smtClean="0"/>
              <a:t>At this moment</a:t>
            </a:r>
            <a:r>
              <a:rPr lang="en-US" dirty="0" smtClean="0"/>
              <a:t>: 1 368 hours internship, 36 weeks, 58 study points</a:t>
            </a:r>
            <a:br>
              <a:rPr lang="en-US" dirty="0" smtClean="0"/>
            </a:br>
            <a:r>
              <a:rPr lang="en-US" dirty="0" smtClean="0"/>
              <a:t>+ Practical skills = 87 study points</a:t>
            </a:r>
          </a:p>
          <a:p>
            <a:r>
              <a:rPr lang="en-US" dirty="0" smtClean="0"/>
              <a:t>           4 year education in stead of 3??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E9D77-C996-DF40-82BF-4D0EB0C0014F}" type="datetime1">
              <a:t>12/10/2014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Titel van footer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en-US"/>
              <a:t>2</a:t>
            </a:fld>
            <a:endParaRPr lang="en-US"/>
          </a:p>
        </p:txBody>
      </p:sp>
      <p:sp>
        <p:nvSpPr>
          <p:cNvPr id="2" name="PIJL-RECHTS 1"/>
          <p:cNvSpPr/>
          <p:nvPr/>
        </p:nvSpPr>
        <p:spPr>
          <a:xfrm>
            <a:off x="888642" y="5376930"/>
            <a:ext cx="592428" cy="29621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0832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First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8 </a:t>
            </a:r>
            <a:r>
              <a:rPr lang="en-US" dirty="0" smtClean="0"/>
              <a:t>Weeks internship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b="1" dirty="0" smtClean="0"/>
              <a:t>1 Week</a:t>
            </a:r>
            <a:r>
              <a:rPr lang="en-US" dirty="0" smtClean="0"/>
              <a:t>		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October: Start to Nurse		</a:t>
            </a:r>
          </a:p>
          <a:p>
            <a:pPr marL="1085850" lvl="3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Introducing students </a:t>
            </a:r>
            <a:r>
              <a:rPr lang="en-US" dirty="0"/>
              <a:t>in the work field of </a:t>
            </a:r>
            <a:r>
              <a:rPr lang="en-US" dirty="0" smtClean="0"/>
              <a:t>nursing</a:t>
            </a:r>
          </a:p>
          <a:p>
            <a:pPr marL="1085850" lvl="3" indent="-457200">
              <a:buFont typeface="Courier New" panose="02070309020205020404" pitchFamily="49" charset="0"/>
              <a:buChar char="o"/>
            </a:pPr>
            <a:r>
              <a:rPr lang="en-US" dirty="0"/>
              <a:t>7 </a:t>
            </a:r>
            <a:r>
              <a:rPr lang="en-US" dirty="0" smtClean="0"/>
              <a:t>Domains </a:t>
            </a:r>
            <a:r>
              <a:rPr lang="en-US" dirty="0"/>
              <a:t>of nursing: surgery, medicine, mother and child, community care, mental health care, geriatrics and </a:t>
            </a:r>
            <a:r>
              <a:rPr lang="en-US" dirty="0" smtClean="0"/>
              <a:t>pediatrics</a:t>
            </a:r>
          </a:p>
          <a:p>
            <a:pPr marL="1085850" lvl="3" indent="-457200">
              <a:buFont typeface="Courier New" panose="02070309020205020404" pitchFamily="49" charset="0"/>
              <a:buChar char="o"/>
            </a:pPr>
            <a:r>
              <a:rPr lang="en-US" dirty="0"/>
              <a:t>E</a:t>
            </a:r>
            <a:r>
              <a:rPr lang="en-US" dirty="0" smtClean="0"/>
              <a:t>ducate </a:t>
            </a:r>
            <a:r>
              <a:rPr lang="en-US" dirty="0"/>
              <a:t>students in focusing on the holistic aspect of being a human</a:t>
            </a:r>
            <a:endParaRPr lang="en-US" dirty="0" smtClean="0"/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b="1" dirty="0" smtClean="0"/>
              <a:t>1 Week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November: observation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b="1" dirty="0" smtClean="0"/>
              <a:t>6 Weeks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May – June: </a:t>
            </a:r>
            <a:r>
              <a:rPr lang="en-US" dirty="0"/>
              <a:t>internship at a surgery or medicine ward or internship at a nursing </a:t>
            </a:r>
            <a:r>
              <a:rPr lang="en-US" dirty="0" smtClean="0"/>
              <a:t>home or community care</a:t>
            </a:r>
            <a:endParaRPr lang="en-US" dirty="0" smtClean="0"/>
          </a:p>
          <a:p>
            <a:pPr lvl="1" indent="0">
              <a:buNone/>
            </a:pP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4174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Second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13 </a:t>
            </a:r>
            <a:r>
              <a:rPr lang="en-US" dirty="0" smtClean="0"/>
              <a:t>Weeks internship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b="1" dirty="0" smtClean="0"/>
              <a:t>6 Weeks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October – November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b="1" dirty="0" smtClean="0"/>
              <a:t>4 Weeks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February - March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b="1" dirty="0" smtClean="0"/>
              <a:t>3 Weeks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April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endParaRPr lang="en-US" dirty="0"/>
          </a:p>
          <a:p>
            <a:pPr marL="457200" lvl="2" indent="-4572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3000" b="1" dirty="0"/>
              <a:t>possibility to request an orientating </a:t>
            </a:r>
            <a:r>
              <a:rPr lang="en-US" sz="3000" b="1" dirty="0" smtClean="0"/>
              <a:t>internship </a:t>
            </a:r>
            <a:r>
              <a:rPr lang="en-US" sz="2600" dirty="0" smtClean="0"/>
              <a:t>(3 or 4 </a:t>
            </a:r>
            <a:r>
              <a:rPr lang="en-US" sz="2600" dirty="0" smtClean="0"/>
              <a:t>weeks, </a:t>
            </a:r>
            <a:r>
              <a:rPr lang="en-US" sz="2600" dirty="0" smtClean="0"/>
              <a:t>pediatrics, </a:t>
            </a:r>
            <a:r>
              <a:rPr lang="en-US" sz="2800" dirty="0"/>
              <a:t>mental health </a:t>
            </a:r>
            <a:r>
              <a:rPr lang="en-US" sz="2800" dirty="0" smtClean="0"/>
              <a:t>care, </a:t>
            </a:r>
            <a:r>
              <a:rPr lang="en-US" sz="2800" dirty="0"/>
              <a:t>community </a:t>
            </a:r>
            <a:r>
              <a:rPr lang="en-US" sz="2800" dirty="0" smtClean="0"/>
              <a:t>care)</a:t>
            </a:r>
            <a:endParaRPr lang="en-US" sz="2600" dirty="0"/>
          </a:p>
          <a:p>
            <a:pPr marL="0" lvl="2" indent="0">
              <a:lnSpc>
                <a:spcPct val="120000"/>
              </a:lnSpc>
              <a:buNone/>
            </a:pPr>
            <a:endParaRPr lang="nl-BE" sz="30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17108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Third</a:t>
            </a:r>
            <a:r>
              <a:rPr lang="nl-BE" dirty="0" smtClean="0"/>
              <a:t> </a:t>
            </a:r>
            <a:r>
              <a:rPr lang="nl-BE" dirty="0" err="1" smtClean="0"/>
              <a:t>year</a:t>
            </a:r>
            <a:r>
              <a:rPr lang="nl-BE" dirty="0" smtClean="0"/>
              <a:t> </a:t>
            </a:r>
            <a:r>
              <a:rPr lang="nl-BE" dirty="0" err="1" smtClean="0"/>
              <a:t>students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15 </a:t>
            </a:r>
            <a:r>
              <a:rPr lang="en-US" dirty="0" smtClean="0"/>
              <a:t>Weeks internship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b="1" dirty="0"/>
              <a:t>5 </a:t>
            </a:r>
            <a:r>
              <a:rPr lang="en-US" b="1" dirty="0" smtClean="0"/>
              <a:t>Weeks	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r>
              <a:rPr lang="en-US" dirty="0"/>
              <a:t>November -</a:t>
            </a:r>
            <a:r>
              <a:rPr lang="en-US" dirty="0" smtClean="0"/>
              <a:t> </a:t>
            </a:r>
            <a:r>
              <a:rPr lang="en-US" dirty="0"/>
              <a:t>December</a:t>
            </a:r>
            <a:endParaRPr lang="en-US" b="1" dirty="0" smtClean="0"/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b="1" dirty="0"/>
              <a:t>4 </a:t>
            </a:r>
            <a:r>
              <a:rPr lang="en-US" b="1" dirty="0" smtClean="0"/>
              <a:t>Weeks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r>
              <a:rPr lang="en-US" dirty="0"/>
              <a:t>March</a:t>
            </a:r>
            <a:endParaRPr lang="en-US" dirty="0" smtClean="0"/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b="1" dirty="0"/>
              <a:t>6 </a:t>
            </a:r>
            <a:r>
              <a:rPr lang="en-US" b="1" dirty="0" smtClean="0"/>
              <a:t>Weeks – workplace learning</a:t>
            </a:r>
            <a:endParaRPr lang="en-US" b="1" dirty="0" smtClean="0"/>
          </a:p>
          <a:p>
            <a:pPr marL="906463" lvl="2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April </a:t>
            </a:r>
            <a:r>
              <a:rPr lang="en-US" dirty="0" smtClean="0"/>
              <a:t>– May</a:t>
            </a:r>
          </a:p>
          <a:p>
            <a:pPr marL="1085850" lvl="3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1 week preparation</a:t>
            </a:r>
          </a:p>
          <a:p>
            <a:pPr marL="1085850" lvl="3" indent="-457200">
              <a:buFont typeface="Courier New" panose="02070309020205020404" pitchFamily="49" charset="0"/>
              <a:buChar char="o"/>
            </a:pPr>
            <a:r>
              <a:rPr lang="en-US" dirty="0" smtClean="0"/>
              <a:t>5 weeks internship</a:t>
            </a:r>
          </a:p>
          <a:p>
            <a:pPr marL="906463" lvl="2" indent="-457200">
              <a:buFont typeface="Courier New" panose="02070309020205020404" pitchFamily="49" charset="0"/>
              <a:buChar char="o"/>
            </a:pPr>
            <a:endParaRPr lang="en-US" dirty="0"/>
          </a:p>
          <a:p>
            <a:pPr marL="457200" lvl="2" indent="-4572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3000" b="1" dirty="0"/>
              <a:t>One period </a:t>
            </a:r>
            <a:r>
              <a:rPr lang="en-US" sz="3000" b="1" dirty="0" smtClean="0"/>
              <a:t>(4 or 5 weeks) has </a:t>
            </a:r>
            <a:r>
              <a:rPr lang="en-US" sz="3000" b="1" dirty="0"/>
              <a:t>to </a:t>
            </a:r>
            <a:r>
              <a:rPr lang="en-US" sz="3000" b="1" dirty="0" smtClean="0"/>
              <a:t>be medical/technical </a:t>
            </a:r>
            <a:r>
              <a:rPr lang="en-US" b="1" dirty="0" smtClean="0"/>
              <a:t>(OR, urgency, ICU)</a:t>
            </a:r>
            <a:endParaRPr lang="nl-BE" b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120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Internship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Gradually established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u="sng" dirty="0" smtClean="0"/>
              <a:t>Before</a:t>
            </a:r>
            <a:r>
              <a:rPr lang="en-US" dirty="0" smtClean="0"/>
              <a:t>: </a:t>
            </a:r>
            <a:r>
              <a:rPr lang="en-US" sz="2600" b="0" dirty="0"/>
              <a:t>meeting between teacher and </a:t>
            </a:r>
            <a:r>
              <a:rPr lang="en-US" sz="2600" b="0" dirty="0" smtClean="0"/>
              <a:t>student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u="sng" dirty="0" smtClean="0"/>
              <a:t>During</a:t>
            </a:r>
            <a:r>
              <a:rPr lang="en-US" dirty="0" smtClean="0"/>
              <a:t>: </a:t>
            </a:r>
            <a:r>
              <a:rPr lang="en-US" sz="2600" b="0" dirty="0"/>
              <a:t>feedback </a:t>
            </a:r>
            <a:r>
              <a:rPr lang="en-US" sz="2600" b="0" dirty="0" smtClean="0"/>
              <a:t>booklet, </a:t>
            </a:r>
            <a:r>
              <a:rPr lang="en-US" sz="2600" b="0" dirty="0" smtClean="0"/>
              <a:t>daily reflection </a:t>
            </a:r>
            <a:r>
              <a:rPr lang="en-US" sz="2600" b="0" dirty="0" smtClean="0"/>
              <a:t>report, 2 conversations </a:t>
            </a:r>
            <a:r>
              <a:rPr lang="en-US" sz="2600" b="0" dirty="0"/>
              <a:t>with the student and his </a:t>
            </a:r>
            <a:r>
              <a:rPr lang="en-US" sz="2600" b="0" dirty="0" smtClean="0"/>
              <a:t>coach (evaluation document)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u="sng" dirty="0" smtClean="0"/>
              <a:t>After</a:t>
            </a:r>
            <a:r>
              <a:rPr lang="en-US" dirty="0" smtClean="0"/>
              <a:t>: </a:t>
            </a:r>
            <a:r>
              <a:rPr lang="en-US" sz="2600" b="0" dirty="0" smtClean="0"/>
              <a:t>process evaluation, meeting between teacher and student</a:t>
            </a:r>
            <a:endParaRPr lang="nl-BE" sz="2600" b="0" u="sng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485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orkplace </a:t>
            </a:r>
            <a:r>
              <a:rPr lang="en-US" dirty="0"/>
              <a:t>training area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W</a:t>
            </a:r>
            <a:r>
              <a:rPr lang="en-US" dirty="0" smtClean="0"/>
              <a:t>ard </a:t>
            </a:r>
            <a:r>
              <a:rPr lang="en-US" dirty="0"/>
              <a:t>in a hospital where some teachers of the school are active for 30% of their </a:t>
            </a:r>
            <a:r>
              <a:rPr lang="en-US" dirty="0" smtClean="0"/>
              <a:t>time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G</a:t>
            </a:r>
            <a:r>
              <a:rPr lang="en-US" dirty="0" smtClean="0"/>
              <a:t>oal </a:t>
            </a:r>
            <a:r>
              <a:rPr lang="en-US" dirty="0"/>
              <a:t>of a workplace training area is </a:t>
            </a:r>
            <a:r>
              <a:rPr lang="en-US" dirty="0" smtClean="0"/>
              <a:t>triple: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dirty="0"/>
              <a:t>G</a:t>
            </a:r>
            <a:r>
              <a:rPr lang="en-US" dirty="0" smtClean="0"/>
              <a:t>uidance </a:t>
            </a:r>
            <a:r>
              <a:rPr lang="en-US" dirty="0"/>
              <a:t>of </a:t>
            </a:r>
            <a:r>
              <a:rPr lang="en-US" dirty="0" smtClean="0"/>
              <a:t>students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dirty="0"/>
              <a:t>G</a:t>
            </a:r>
            <a:r>
              <a:rPr lang="en-US" dirty="0" smtClean="0"/>
              <a:t>uidance </a:t>
            </a:r>
            <a:r>
              <a:rPr lang="en-US" dirty="0"/>
              <a:t>of nurses who coach students during </a:t>
            </a:r>
            <a:r>
              <a:rPr lang="en-US" dirty="0" smtClean="0"/>
              <a:t>internship</a:t>
            </a:r>
          </a:p>
          <a:p>
            <a:pPr marL="727075" lvl="1" indent="-457200">
              <a:buFont typeface="Courier New" panose="02070309020205020404" pitchFamily="49" charset="0"/>
              <a:buChar char="o"/>
            </a:pPr>
            <a:r>
              <a:rPr lang="en-US" dirty="0"/>
              <a:t>P</a:t>
            </a:r>
            <a:r>
              <a:rPr lang="en-US" dirty="0" smtClean="0"/>
              <a:t>ractical </a:t>
            </a:r>
            <a:r>
              <a:rPr lang="en-US" dirty="0"/>
              <a:t>experience for the </a:t>
            </a:r>
            <a:r>
              <a:rPr lang="en-US" dirty="0" smtClean="0"/>
              <a:t>teacher</a:t>
            </a:r>
          </a:p>
          <a:p>
            <a:pPr marL="457200" lvl="1" indent="-4572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en-US" sz="3000" b="1" dirty="0"/>
              <a:t>students with less </a:t>
            </a:r>
            <a:r>
              <a:rPr lang="en-US" sz="3000" b="1" dirty="0" smtClean="0"/>
              <a:t>performances/</a:t>
            </a:r>
            <a:r>
              <a:rPr lang="en-US" sz="3200" b="1" dirty="0" smtClean="0"/>
              <a:t>students </a:t>
            </a:r>
            <a:r>
              <a:rPr lang="en-US" sz="3200" b="1" dirty="0"/>
              <a:t>who perform well</a:t>
            </a:r>
            <a:endParaRPr lang="nl-BE" sz="3000" b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3472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Task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Depending on the education trajectory the complexity and difficulty </a:t>
            </a:r>
            <a:r>
              <a:rPr lang="en-US" dirty="0" smtClean="0"/>
              <a:t>increases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C</a:t>
            </a:r>
            <a:r>
              <a:rPr lang="en-US" dirty="0" smtClean="0"/>
              <a:t>ase study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N</a:t>
            </a:r>
            <a:r>
              <a:rPr lang="en-US" dirty="0" smtClean="0"/>
              <a:t>ursing diagnoses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D</a:t>
            </a:r>
            <a:r>
              <a:rPr lang="en-US" dirty="0" smtClean="0"/>
              <a:t>iscuss </a:t>
            </a:r>
            <a:r>
              <a:rPr lang="en-US" dirty="0"/>
              <a:t>the </a:t>
            </a:r>
            <a:r>
              <a:rPr lang="en-US" dirty="0" smtClean="0"/>
              <a:t>pathology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dirty="0"/>
              <a:t>M</a:t>
            </a:r>
            <a:r>
              <a:rPr lang="en-US" dirty="0" smtClean="0"/>
              <a:t>edication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/>
              <a:t>S</a:t>
            </a:r>
            <a:r>
              <a:rPr lang="en-US" smtClean="0"/>
              <a:t>earch </a:t>
            </a:r>
            <a:r>
              <a:rPr lang="en-US" dirty="0"/>
              <a:t>for scientific literature</a:t>
            </a:r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6CE3-90FF-5744-87D8-5D36EE4D91CC}" type="datetime1">
              <a:rPr lang="nl-BE" smtClean="0"/>
              <a:t>12/10/2014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Titel van footer</a:t>
            </a:r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3638F-6D52-644A-9831-93255061F043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0168978"/>
      </p:ext>
    </p:extLst>
  </p:cSld>
  <p:clrMapOvr>
    <a:masterClrMapping/>
  </p:clrMapOvr>
</p:sld>
</file>

<file path=ppt/theme/theme1.xml><?xml version="1.0" encoding="utf-8"?>
<a:theme xmlns:a="http://schemas.openxmlformats.org/drawingml/2006/main" name="odisee_templat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7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disee">
  <a:themeElements>
    <a:clrScheme name="Odisee">
      <a:dk1>
        <a:srgbClr val="000000"/>
      </a:dk1>
      <a:lt1>
        <a:sysClr val="window" lastClr="FFFFFF"/>
      </a:lt1>
      <a:dk2>
        <a:srgbClr val="E6E6E6"/>
      </a:dk2>
      <a:lt2>
        <a:srgbClr val="E6E6E6"/>
      </a:lt2>
      <a:accent1>
        <a:srgbClr val="89B368"/>
      </a:accent1>
      <a:accent2>
        <a:srgbClr val="4E8DCC"/>
      </a:accent2>
      <a:accent3>
        <a:srgbClr val="447E90"/>
      </a:accent3>
      <a:accent4>
        <a:srgbClr val="3F9A79"/>
      </a:accent4>
      <a:accent5>
        <a:srgbClr val="6B4189"/>
      </a:accent5>
      <a:accent6>
        <a:srgbClr val="DCA655"/>
      </a:accent6>
      <a:hlink>
        <a:srgbClr val="000000"/>
      </a:hlink>
      <a:folHlink>
        <a:srgbClr val="6B41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odisee_template</Template>
  <TotalTime>35</TotalTime>
  <Words>248</Words>
  <Application>Microsoft Office PowerPoint</Application>
  <PresentationFormat>Diavoorstelling (4:3)</PresentationFormat>
  <Paragraphs>80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7</vt:i4>
      </vt:variant>
      <vt:variant>
        <vt:lpstr>Diatitels</vt:lpstr>
      </vt:variant>
      <vt:variant>
        <vt:i4>8</vt:i4>
      </vt:variant>
    </vt:vector>
  </HeadingPairs>
  <TitlesOfParts>
    <vt:vector size="20" baseType="lpstr">
      <vt:lpstr>Arial</vt:lpstr>
      <vt:lpstr>Calibri</vt:lpstr>
      <vt:lpstr>Corbel</vt:lpstr>
      <vt:lpstr>Courier New</vt:lpstr>
      <vt:lpstr>Times New Roman</vt:lpstr>
      <vt:lpstr>odisee_template</vt:lpstr>
      <vt:lpstr>2_Odisee</vt:lpstr>
      <vt:lpstr>3_Odisee</vt:lpstr>
      <vt:lpstr>7_Odisee</vt:lpstr>
      <vt:lpstr>4_Odisee</vt:lpstr>
      <vt:lpstr>5_Odisee</vt:lpstr>
      <vt:lpstr>6_Odisee</vt:lpstr>
      <vt:lpstr>PowerPoint-presentatie</vt:lpstr>
      <vt:lpstr>European guideline </vt:lpstr>
      <vt:lpstr>First year students</vt:lpstr>
      <vt:lpstr>Second year students</vt:lpstr>
      <vt:lpstr>Third year students</vt:lpstr>
      <vt:lpstr>Internship</vt:lpstr>
      <vt:lpstr>Workplace training area</vt:lpstr>
      <vt:lpstr>Task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Hilde Boucqué</dc:creator>
  <cp:lastModifiedBy>Dorien De Meyer</cp:lastModifiedBy>
  <cp:revision>40</cp:revision>
  <dcterms:created xsi:type="dcterms:W3CDTF">2014-09-23T11:25:01Z</dcterms:created>
  <dcterms:modified xsi:type="dcterms:W3CDTF">2014-10-12T14:37:49Z</dcterms:modified>
</cp:coreProperties>
</file>