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B5079-C130-4B86-856A-8A33839DA74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3A74F7C-4419-4798-80D7-1927B8373C6C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2013</a:t>
          </a:r>
          <a:endParaRPr lang="en-US" dirty="0">
            <a:latin typeface="Corbel" panose="020B0503020204020204" pitchFamily="34" charset="0"/>
          </a:endParaRPr>
        </a:p>
      </dgm:t>
    </dgm:pt>
    <dgm:pt modelId="{E4354E15-BF3A-4118-A375-F01AFC77C504}" type="parTrans" cxnId="{B2DF5FAB-4068-49B2-9D8D-30595E33B8C4}">
      <dgm:prSet/>
      <dgm:spPr/>
      <dgm:t>
        <a:bodyPr/>
        <a:lstStyle/>
        <a:p>
          <a:endParaRPr lang="en-US"/>
        </a:p>
      </dgm:t>
    </dgm:pt>
    <dgm:pt modelId="{D553259E-2173-430F-AECB-A6D84D4A2D3A}" type="sibTrans" cxnId="{B2DF5FAB-4068-49B2-9D8D-30595E33B8C4}">
      <dgm:prSet/>
      <dgm:spPr/>
      <dgm:t>
        <a:bodyPr/>
        <a:lstStyle/>
        <a:p>
          <a:endParaRPr lang="en-US"/>
        </a:p>
      </dgm:t>
    </dgm:pt>
    <dgm:pt modelId="{3A3F02DA-5EDC-4BB7-934F-FBA60A4BC561}">
      <dgm:prSet phldrT="[Text]"/>
      <dgm:spPr/>
      <dgm:t>
        <a:bodyPr/>
        <a:lstStyle/>
        <a:p>
          <a:r>
            <a:rPr lang="en-US" dirty="0" smtClean="0">
              <a:latin typeface="Corbel" panose="020B0503020204020204" pitchFamily="34" charset="0"/>
            </a:rPr>
            <a:t>2017</a:t>
          </a:r>
          <a:endParaRPr lang="en-US" dirty="0">
            <a:latin typeface="Corbel" panose="020B0503020204020204" pitchFamily="34" charset="0"/>
          </a:endParaRPr>
        </a:p>
      </dgm:t>
    </dgm:pt>
    <dgm:pt modelId="{971B3473-44AE-433C-9A3B-BFD2D03DA8EC}" type="parTrans" cxnId="{51DF7751-A8D4-4ED5-BF0A-B32F6DE06F03}">
      <dgm:prSet/>
      <dgm:spPr/>
      <dgm:t>
        <a:bodyPr/>
        <a:lstStyle/>
        <a:p>
          <a:endParaRPr lang="en-US"/>
        </a:p>
      </dgm:t>
    </dgm:pt>
    <dgm:pt modelId="{42AAE7DB-1324-49F5-8464-2B0B85E38D88}" type="sibTrans" cxnId="{51DF7751-A8D4-4ED5-BF0A-B32F6DE06F03}">
      <dgm:prSet/>
      <dgm:spPr/>
      <dgm:t>
        <a:bodyPr/>
        <a:lstStyle/>
        <a:p>
          <a:endParaRPr lang="en-US"/>
        </a:p>
      </dgm:t>
    </dgm:pt>
    <dgm:pt modelId="{F05AC9A1-83E6-4707-AB91-AF9229231555}" type="pres">
      <dgm:prSet presAssocID="{D8CB5079-C130-4B86-856A-8A33839DA74B}" presName="Name0" presStyleCnt="0">
        <dgm:presLayoutVars>
          <dgm:dir/>
          <dgm:resizeHandles val="exact"/>
        </dgm:presLayoutVars>
      </dgm:prSet>
      <dgm:spPr/>
    </dgm:pt>
    <dgm:pt modelId="{CBDDE345-E4A0-4DBD-BC1B-218CDE7572C1}" type="pres">
      <dgm:prSet presAssocID="{D8CB5079-C130-4B86-856A-8A33839DA74B}" presName="arrow" presStyleLbl="bgShp" presStyleIdx="0" presStyleCnt="1"/>
      <dgm:spPr/>
    </dgm:pt>
    <dgm:pt modelId="{07B66D61-D792-4247-B3F3-D4447CC5C832}" type="pres">
      <dgm:prSet presAssocID="{D8CB5079-C130-4B86-856A-8A33839DA74B}" presName="points" presStyleCnt="0"/>
      <dgm:spPr/>
    </dgm:pt>
    <dgm:pt modelId="{44FC049E-A344-4791-B2A8-D531CE98C4C7}" type="pres">
      <dgm:prSet presAssocID="{93A74F7C-4419-4798-80D7-1927B8373C6C}" presName="compositeA" presStyleCnt="0"/>
      <dgm:spPr/>
    </dgm:pt>
    <dgm:pt modelId="{2B7C108C-D94C-4D18-BF1C-8E3FC5AD5C55}" type="pres">
      <dgm:prSet presAssocID="{93A74F7C-4419-4798-80D7-1927B8373C6C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D8725-5840-4824-9DBB-D18FE2029E19}" type="pres">
      <dgm:prSet presAssocID="{93A74F7C-4419-4798-80D7-1927B8373C6C}" presName="circleA" presStyleLbl="node1" presStyleIdx="0" presStyleCnt="2"/>
      <dgm:spPr/>
    </dgm:pt>
    <dgm:pt modelId="{9BC2961B-3BD8-428D-AE24-11D7BE12E228}" type="pres">
      <dgm:prSet presAssocID="{93A74F7C-4419-4798-80D7-1927B8373C6C}" presName="spaceA" presStyleCnt="0"/>
      <dgm:spPr/>
    </dgm:pt>
    <dgm:pt modelId="{9A66281C-89FA-4993-B4F6-E15593BFBE42}" type="pres">
      <dgm:prSet presAssocID="{D553259E-2173-430F-AECB-A6D84D4A2D3A}" presName="space" presStyleCnt="0"/>
      <dgm:spPr/>
    </dgm:pt>
    <dgm:pt modelId="{CD545AB5-58A5-40A9-80D5-41803BE5B09A}" type="pres">
      <dgm:prSet presAssocID="{3A3F02DA-5EDC-4BB7-934F-FBA60A4BC561}" presName="compositeB" presStyleCnt="0"/>
      <dgm:spPr/>
    </dgm:pt>
    <dgm:pt modelId="{F88F3D7E-C7ED-43CE-B666-370403ECDC06}" type="pres">
      <dgm:prSet presAssocID="{3A3F02DA-5EDC-4BB7-934F-FBA60A4BC561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0F2D8-77F7-4BC7-AEC9-28A52C80F1A2}" type="pres">
      <dgm:prSet presAssocID="{3A3F02DA-5EDC-4BB7-934F-FBA60A4BC561}" presName="circleB" presStyleLbl="node1" presStyleIdx="1" presStyleCnt="2"/>
      <dgm:spPr/>
    </dgm:pt>
    <dgm:pt modelId="{FF4DFDF6-1D9D-4B92-B0C8-591824C313D7}" type="pres">
      <dgm:prSet presAssocID="{3A3F02DA-5EDC-4BB7-934F-FBA60A4BC561}" presName="spaceB" presStyleCnt="0"/>
      <dgm:spPr/>
    </dgm:pt>
  </dgm:ptLst>
  <dgm:cxnLst>
    <dgm:cxn modelId="{73A5C64C-69C3-4FAC-9F1C-7924ABF72337}" type="presOf" srcId="{93A74F7C-4419-4798-80D7-1927B8373C6C}" destId="{2B7C108C-D94C-4D18-BF1C-8E3FC5AD5C55}" srcOrd="0" destOrd="0" presId="urn:microsoft.com/office/officeart/2005/8/layout/hProcess11"/>
    <dgm:cxn modelId="{754F6D0B-2CFE-4519-9A2C-22001DD57AEC}" type="presOf" srcId="{D8CB5079-C130-4B86-856A-8A33839DA74B}" destId="{F05AC9A1-83E6-4707-AB91-AF9229231555}" srcOrd="0" destOrd="0" presId="urn:microsoft.com/office/officeart/2005/8/layout/hProcess11"/>
    <dgm:cxn modelId="{51DF7751-A8D4-4ED5-BF0A-B32F6DE06F03}" srcId="{D8CB5079-C130-4B86-856A-8A33839DA74B}" destId="{3A3F02DA-5EDC-4BB7-934F-FBA60A4BC561}" srcOrd="1" destOrd="0" parTransId="{971B3473-44AE-433C-9A3B-BFD2D03DA8EC}" sibTransId="{42AAE7DB-1324-49F5-8464-2B0B85E38D88}"/>
    <dgm:cxn modelId="{97C4CE8C-85A0-4FA0-ACB1-2453B86D320F}" type="presOf" srcId="{3A3F02DA-5EDC-4BB7-934F-FBA60A4BC561}" destId="{F88F3D7E-C7ED-43CE-B666-370403ECDC06}" srcOrd="0" destOrd="0" presId="urn:microsoft.com/office/officeart/2005/8/layout/hProcess11"/>
    <dgm:cxn modelId="{B2DF5FAB-4068-49B2-9D8D-30595E33B8C4}" srcId="{D8CB5079-C130-4B86-856A-8A33839DA74B}" destId="{93A74F7C-4419-4798-80D7-1927B8373C6C}" srcOrd="0" destOrd="0" parTransId="{E4354E15-BF3A-4118-A375-F01AFC77C504}" sibTransId="{D553259E-2173-430F-AECB-A6D84D4A2D3A}"/>
    <dgm:cxn modelId="{9C210CCA-94FE-4736-8CC7-EFA936D0023F}" type="presParOf" srcId="{F05AC9A1-83E6-4707-AB91-AF9229231555}" destId="{CBDDE345-E4A0-4DBD-BC1B-218CDE7572C1}" srcOrd="0" destOrd="0" presId="urn:microsoft.com/office/officeart/2005/8/layout/hProcess11"/>
    <dgm:cxn modelId="{CF11D933-8494-4E69-BA6B-5B86798E4E16}" type="presParOf" srcId="{F05AC9A1-83E6-4707-AB91-AF9229231555}" destId="{07B66D61-D792-4247-B3F3-D4447CC5C832}" srcOrd="1" destOrd="0" presId="urn:microsoft.com/office/officeart/2005/8/layout/hProcess11"/>
    <dgm:cxn modelId="{F9DACE06-28AE-4DF4-B624-1C4CEADC9CE8}" type="presParOf" srcId="{07B66D61-D792-4247-B3F3-D4447CC5C832}" destId="{44FC049E-A344-4791-B2A8-D531CE98C4C7}" srcOrd="0" destOrd="0" presId="urn:microsoft.com/office/officeart/2005/8/layout/hProcess11"/>
    <dgm:cxn modelId="{6384F43E-5E01-4775-A4A7-B847BCE4C706}" type="presParOf" srcId="{44FC049E-A344-4791-B2A8-D531CE98C4C7}" destId="{2B7C108C-D94C-4D18-BF1C-8E3FC5AD5C55}" srcOrd="0" destOrd="0" presId="urn:microsoft.com/office/officeart/2005/8/layout/hProcess11"/>
    <dgm:cxn modelId="{859D49A1-BD5F-4BE3-9946-EB51EF83826C}" type="presParOf" srcId="{44FC049E-A344-4791-B2A8-D531CE98C4C7}" destId="{C0BD8725-5840-4824-9DBB-D18FE2029E19}" srcOrd="1" destOrd="0" presId="urn:microsoft.com/office/officeart/2005/8/layout/hProcess11"/>
    <dgm:cxn modelId="{86D51069-9CA9-4770-ACED-CFC5E43B8FEA}" type="presParOf" srcId="{44FC049E-A344-4791-B2A8-D531CE98C4C7}" destId="{9BC2961B-3BD8-428D-AE24-11D7BE12E228}" srcOrd="2" destOrd="0" presId="urn:microsoft.com/office/officeart/2005/8/layout/hProcess11"/>
    <dgm:cxn modelId="{9163E3F5-4988-4A6E-99C5-0A36F7D53E2F}" type="presParOf" srcId="{07B66D61-D792-4247-B3F3-D4447CC5C832}" destId="{9A66281C-89FA-4993-B4F6-E15593BFBE42}" srcOrd="1" destOrd="0" presId="urn:microsoft.com/office/officeart/2005/8/layout/hProcess11"/>
    <dgm:cxn modelId="{B3C9946C-140F-4920-8244-3AD7C346070A}" type="presParOf" srcId="{07B66D61-D792-4247-B3F3-D4447CC5C832}" destId="{CD545AB5-58A5-40A9-80D5-41803BE5B09A}" srcOrd="2" destOrd="0" presId="urn:microsoft.com/office/officeart/2005/8/layout/hProcess11"/>
    <dgm:cxn modelId="{FA144AA1-C673-4545-BBC0-882E677954BF}" type="presParOf" srcId="{CD545AB5-58A5-40A9-80D5-41803BE5B09A}" destId="{F88F3D7E-C7ED-43CE-B666-370403ECDC06}" srcOrd="0" destOrd="0" presId="urn:microsoft.com/office/officeart/2005/8/layout/hProcess11"/>
    <dgm:cxn modelId="{20C7BC2F-CDC3-4D3B-968B-43114882BA28}" type="presParOf" srcId="{CD545AB5-58A5-40A9-80D5-41803BE5B09A}" destId="{6970F2D8-77F7-4BC7-AEC9-28A52C80F1A2}" srcOrd="1" destOrd="0" presId="urn:microsoft.com/office/officeart/2005/8/layout/hProcess11"/>
    <dgm:cxn modelId="{E9C8B18B-A87E-4E9B-9800-BE07B3435412}" type="presParOf" srcId="{CD545AB5-58A5-40A9-80D5-41803BE5B09A}" destId="{FF4DFDF6-1D9D-4B92-B0C8-591824C313D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DE345-E4A0-4DBD-BC1B-218CDE7572C1}">
      <dsp:nvSpPr>
        <dsp:cNvPr id="0" name=""/>
        <dsp:cNvSpPr/>
      </dsp:nvSpPr>
      <dsp:spPr>
        <a:xfrm>
          <a:off x="0" y="1357788"/>
          <a:ext cx="8029575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C108C-D94C-4D18-BF1C-8E3FC5AD5C55}">
      <dsp:nvSpPr>
        <dsp:cNvPr id="0" name=""/>
        <dsp:cNvSpPr/>
      </dsp:nvSpPr>
      <dsp:spPr>
        <a:xfrm>
          <a:off x="88" y="0"/>
          <a:ext cx="3525093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latin typeface="Corbel" panose="020B0503020204020204" pitchFamily="34" charset="0"/>
            </a:rPr>
            <a:t>2013</a:t>
          </a:r>
          <a:endParaRPr lang="en-US" sz="6400" kern="1200" dirty="0">
            <a:latin typeface="Corbel" panose="020B0503020204020204" pitchFamily="34" charset="0"/>
          </a:endParaRPr>
        </a:p>
      </dsp:txBody>
      <dsp:txXfrm>
        <a:off x="88" y="0"/>
        <a:ext cx="3525093" cy="1810385"/>
      </dsp:txXfrm>
    </dsp:sp>
    <dsp:sp modelId="{C0BD8725-5840-4824-9DBB-D18FE2029E19}">
      <dsp:nvSpPr>
        <dsp:cNvPr id="0" name=""/>
        <dsp:cNvSpPr/>
      </dsp:nvSpPr>
      <dsp:spPr>
        <a:xfrm>
          <a:off x="1536336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F3D7E-C7ED-43CE-B666-370403ECDC06}">
      <dsp:nvSpPr>
        <dsp:cNvPr id="0" name=""/>
        <dsp:cNvSpPr/>
      </dsp:nvSpPr>
      <dsp:spPr>
        <a:xfrm>
          <a:off x="3701436" y="2715577"/>
          <a:ext cx="3525093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>
              <a:latin typeface="Corbel" panose="020B0503020204020204" pitchFamily="34" charset="0"/>
            </a:rPr>
            <a:t>2017</a:t>
          </a:r>
          <a:endParaRPr lang="en-US" sz="6400" kern="1200" dirty="0">
            <a:latin typeface="Corbel" panose="020B0503020204020204" pitchFamily="34" charset="0"/>
          </a:endParaRPr>
        </a:p>
      </dsp:txBody>
      <dsp:txXfrm>
        <a:off x="3701436" y="2715577"/>
        <a:ext cx="3525093" cy="1810385"/>
      </dsp:txXfrm>
    </dsp:sp>
    <dsp:sp modelId="{6970F2D8-77F7-4BC7-AEC9-28A52C80F1A2}">
      <dsp:nvSpPr>
        <dsp:cNvPr id="0" name=""/>
        <dsp:cNvSpPr/>
      </dsp:nvSpPr>
      <dsp:spPr>
        <a:xfrm>
          <a:off x="5237684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sr-Latn-CS" smtClean="0"/>
              <a:t>20.03.2017. Zenica, BiH</a:t>
            </a:r>
            <a:endParaRPr lang="hr-HR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Competency based Curriculum Reform in Nursing and Caring in Western Balkan Universities</a:t>
            </a:r>
            <a:endParaRPr lang="hr-H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DBF968-72BE-498A-9AE9-63034B4545FA}" type="slidenum">
              <a:rPr lang="hr-HR" altLang="nl-B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/>
          </a:p>
        </p:txBody>
      </p:sp>
    </p:spTree>
    <p:extLst>
      <p:ext uri="{BB962C8B-B14F-4D97-AF65-F5344CB8AC3E}">
        <p14:creationId xmlns:p14="http://schemas.microsoft.com/office/powerpoint/2010/main" val="142986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72438-40F7-4C45-B7D3-9354968E0E7F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59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A8BE8A-977B-4331-9340-A7D41C905CEC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1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1D048D-65A8-46C9-9DE5-FF1817468351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2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C41618-912E-4D62-A9DF-67B98D346910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0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B28FC-D4EE-46B2-9A1E-22A3148039C8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207264-79D0-4DB1-A14B-3725E6551F54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2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9336E3-0751-4B8A-A3FA-AABFFBCA2C36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9AB21-2C87-4CAD-8CED-106176ECE3C0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8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346627-012A-4E31-B733-189F8E06A695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0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CFD95F-443F-4141-8595-C860C648A36B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4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 smtClean="0"/>
              <a:t>Edit Master text styles</a:t>
            </a:r>
          </a:p>
          <a:p>
            <a:pPr lvl="1"/>
            <a:r>
              <a:rPr lang="en-US" altLang="nl-BE" smtClean="0"/>
              <a:t>Second level</a:t>
            </a:r>
          </a:p>
          <a:p>
            <a:pPr lvl="2"/>
            <a:r>
              <a:rPr lang="en-US" altLang="nl-BE" smtClean="0"/>
              <a:t>Third level</a:t>
            </a:r>
          </a:p>
          <a:p>
            <a:pPr lvl="3"/>
            <a:r>
              <a:rPr lang="en-US" altLang="nl-BE" smtClean="0"/>
              <a:t>Fourth level</a:t>
            </a:r>
          </a:p>
          <a:p>
            <a:pPr lvl="4"/>
            <a:r>
              <a:rPr lang="en-US" altLang="nl-BE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sr-Latn-CS" smtClean="0">
                <a:solidFill>
                  <a:prstClr val="black"/>
                </a:solidFill>
              </a:rPr>
              <a:t>20.03.2017. Zenica, BiH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E6181-76F8-41D3-90C7-0238CDFEFA08}" type="slidenum">
              <a:rPr lang="hr-HR" altLang="nl-BE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52600"/>
            <a:ext cx="7772400" cy="1830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CCNURCA </a:t>
            </a:r>
            <a:r>
              <a:rPr lang="en-US" dirty="0" smtClean="0"/>
              <a:t>project</a:t>
            </a:r>
            <a:endParaRPr lang="hr-HR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pPr marR="0"/>
            <a:r>
              <a:rPr lang="en-US" sz="3600" dirty="0">
                <a:latin typeface="Corbel" panose="020B0503020204020204" pitchFamily="34" charset="0"/>
              </a:rPr>
              <a:t>Willem vanden Berg</a:t>
            </a:r>
            <a:br>
              <a:rPr lang="en-US" sz="3600" dirty="0">
                <a:latin typeface="Corbel" panose="020B0503020204020204" pitchFamily="34" charset="0"/>
              </a:rPr>
            </a:br>
            <a:r>
              <a:rPr lang="en-US" sz="3600" dirty="0" err="1">
                <a:latin typeface="Corbel" panose="020B0503020204020204" pitchFamily="34" charset="0"/>
              </a:rPr>
              <a:t>Odisee</a:t>
            </a:r>
            <a:r>
              <a:rPr lang="en-US" sz="3600" dirty="0">
                <a:latin typeface="Corbel" panose="020B0503020204020204" pitchFamily="34" charset="0"/>
              </a:rPr>
              <a:t> University College</a:t>
            </a:r>
          </a:p>
          <a:p>
            <a:pPr marR="0"/>
            <a:endParaRPr lang="hr-HR" altLang="nl-BE" dirty="0" smtClean="0"/>
          </a:p>
        </p:txBody>
      </p:sp>
      <p:pic>
        <p:nvPicPr>
          <p:cNvPr id="7172" name="Picture 3" descr="ccnurca-logo-web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0002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LogosBeneficairesTempusRIGHTve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285751"/>
            <a:ext cx="35718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8747126" y="6492876"/>
            <a:ext cx="19208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srgbClr val="FFFFFF"/>
                </a:solidFill>
              </a:rPr>
              <a:t>20.03.2017. Zenica, BiH</a:t>
            </a:r>
            <a:endParaRPr lang="hr-HR" altLang="nl-B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52625" y="6286500"/>
            <a:ext cx="6516688" cy="571500"/>
          </a:xfrm>
        </p:spPr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rgbClr val="2DA2BF">
                    <a:tint val="20000"/>
                  </a:srgbClr>
                </a:solidFill>
                <a:latin typeface="Lucida Sans Unicode"/>
              </a:rPr>
              <a:t>Competency based Curriculum Reform in Nursing and Caring in Western Balkan Universities</a:t>
            </a:r>
            <a:endParaRPr lang="hr-HR" sz="1400" dirty="0">
              <a:solidFill>
                <a:srgbClr val="2DA2BF">
                  <a:tint val="20000"/>
                </a:srgbClr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7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2215" y="1481138"/>
            <a:ext cx="6767571" cy="4525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Activities &amp; Results</a:t>
            </a:r>
            <a:endParaRPr lang="hr-HR" dirty="0"/>
          </a:p>
        </p:txBody>
      </p:sp>
      <p:sp>
        <p:nvSpPr>
          <p:cNvPr id="1434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4343" name="Picture 5" descr="ccnurca-logo-web_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1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u="sng" dirty="0">
                <a:solidFill>
                  <a:srgbClr val="000000"/>
                </a:solidFill>
                <a:latin typeface="Corbel"/>
              </a:rPr>
              <a:t>Meeting in Zenica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nl-BE" sz="3600" b="1" dirty="0">
              <a:solidFill>
                <a:srgbClr val="000000"/>
              </a:solidFill>
              <a:latin typeface="Corbel"/>
            </a:endParaRP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Defining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the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educational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goals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and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the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learning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outcomes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of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the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new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nursing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curriculum</a:t>
            </a:r>
          </a:p>
          <a:p>
            <a:pPr marL="109537" indent="0">
              <a:buNone/>
            </a:pPr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Activities &amp; Results</a:t>
            </a:r>
            <a:endParaRPr lang="hr-HR" dirty="0"/>
          </a:p>
        </p:txBody>
      </p:sp>
      <p:sp>
        <p:nvSpPr>
          <p:cNvPr id="1434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4343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u="sng" dirty="0">
                <a:solidFill>
                  <a:srgbClr val="000000"/>
                </a:solidFill>
                <a:latin typeface="Corbel"/>
              </a:rPr>
              <a:t>TTT </a:t>
            </a:r>
            <a:r>
              <a:rPr lang="nl-BE" sz="3600" b="1" u="sng" dirty="0">
                <a:solidFill>
                  <a:srgbClr val="000000"/>
                </a:solidFill>
                <a:latin typeface="Corbel"/>
              </a:rPr>
              <a:t>in Sint </a:t>
            </a:r>
            <a:r>
              <a:rPr lang="nl-BE" sz="3600" b="1" u="sng" dirty="0" err="1">
                <a:solidFill>
                  <a:srgbClr val="000000"/>
                </a:solidFill>
                <a:latin typeface="Corbel"/>
              </a:rPr>
              <a:t>Niklaas</a:t>
            </a:r>
            <a:r>
              <a:rPr lang="nl-BE" sz="3600" b="1" u="sng" dirty="0">
                <a:solidFill>
                  <a:srgbClr val="000000"/>
                </a:solidFill>
                <a:latin typeface="Corbel"/>
              </a:rPr>
              <a:t> (BE) &amp; Groningen (NL)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nl-BE" sz="3600" b="1" dirty="0">
              <a:solidFill>
                <a:srgbClr val="000000"/>
              </a:solidFill>
              <a:latin typeface="Corbel"/>
            </a:endParaRPr>
          </a:p>
          <a:p>
            <a:pPr marL="571500" indent="-5715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600" b="1" dirty="0">
                <a:solidFill>
                  <a:srgbClr val="000000"/>
                </a:solidFill>
                <a:latin typeface="Corbel"/>
              </a:rPr>
              <a:t>New teaching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methodologies</a:t>
            </a:r>
            <a:endParaRPr lang="nl-BE" sz="3600" b="1" dirty="0">
              <a:solidFill>
                <a:srgbClr val="000000"/>
              </a:solidFill>
              <a:latin typeface="Corbel"/>
            </a:endParaRPr>
          </a:p>
          <a:p>
            <a:pPr marL="571500" indent="-5715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600" b="1" dirty="0">
                <a:solidFill>
                  <a:srgbClr val="000000"/>
                </a:solidFill>
                <a:latin typeface="Corbel"/>
              </a:rPr>
              <a:t>New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examine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methodologies</a:t>
            </a:r>
            <a:endParaRPr lang="nl-BE" sz="3600" b="1" dirty="0">
              <a:solidFill>
                <a:srgbClr val="000000"/>
              </a:solidFill>
              <a:latin typeface="Corbel"/>
            </a:endParaRPr>
          </a:p>
          <a:p>
            <a:pPr marL="109537" indent="0">
              <a:buNone/>
            </a:pPr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Activities &amp; Results</a:t>
            </a:r>
            <a:endParaRPr lang="hr-HR" dirty="0"/>
          </a:p>
        </p:txBody>
      </p:sp>
      <p:sp>
        <p:nvSpPr>
          <p:cNvPr id="1434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4343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1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75520" y="1481138"/>
            <a:ext cx="8712968" cy="4525962"/>
          </a:xfrm>
        </p:spPr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200" b="1" u="sng" dirty="0">
                <a:solidFill>
                  <a:srgbClr val="000000"/>
                </a:solidFill>
                <a:latin typeface="Corbel"/>
              </a:rPr>
              <a:t>Meeting in Montenegro &amp; </a:t>
            </a:r>
            <a:r>
              <a:rPr lang="nl-BE" sz="3200" b="1" u="sng" dirty="0" err="1">
                <a:solidFill>
                  <a:srgbClr val="000000"/>
                </a:solidFill>
                <a:latin typeface="Corbel"/>
              </a:rPr>
              <a:t>Presov</a:t>
            </a:r>
            <a:endParaRPr lang="nl-BE" sz="3200" b="1" u="sng" dirty="0">
              <a:solidFill>
                <a:srgbClr val="000000"/>
              </a:solidFill>
              <a:latin typeface="Corbel"/>
            </a:endParaRP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400" b="1" dirty="0">
                <a:solidFill>
                  <a:srgbClr val="000000"/>
                </a:solidFill>
                <a:latin typeface="Corbel"/>
              </a:rPr>
              <a:t>Common set of competenties </a:t>
            </a:r>
            <a:r>
              <a:rPr lang="nl-BE" sz="3400" b="1" dirty="0" err="1">
                <a:solidFill>
                  <a:srgbClr val="000000"/>
                </a:solidFill>
                <a:latin typeface="Corbel"/>
              </a:rPr>
              <a:t>for</a:t>
            </a:r>
            <a:r>
              <a:rPr lang="nl-BE" sz="34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400" b="1" dirty="0" err="1">
                <a:solidFill>
                  <a:srgbClr val="000000"/>
                </a:solidFill>
                <a:latin typeface="Corbel"/>
              </a:rPr>
              <a:t>all</a:t>
            </a:r>
            <a:r>
              <a:rPr lang="nl-BE" sz="3400" b="1" dirty="0">
                <a:solidFill>
                  <a:srgbClr val="000000"/>
                </a:solidFill>
                <a:latin typeface="Corbel"/>
              </a:rPr>
              <a:t> WB partners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400" b="1" dirty="0">
                <a:solidFill>
                  <a:srgbClr val="000000"/>
                </a:solidFill>
                <a:latin typeface="Corbel"/>
              </a:rPr>
              <a:t>We made a guide </a:t>
            </a:r>
            <a:r>
              <a:rPr lang="nl-BE" sz="3400" b="1" dirty="0" err="1">
                <a:solidFill>
                  <a:srgbClr val="000000"/>
                </a:solidFill>
                <a:latin typeface="Corbel"/>
              </a:rPr>
              <a:t>for</a:t>
            </a:r>
            <a:r>
              <a:rPr lang="nl-BE" sz="3400" b="1" dirty="0">
                <a:solidFill>
                  <a:srgbClr val="000000"/>
                </a:solidFill>
                <a:latin typeface="Corbel"/>
              </a:rPr>
              <a:t> curriculum development: “</a:t>
            </a:r>
            <a:r>
              <a:rPr lang="nl-BE" sz="3400" b="1" dirty="0" err="1">
                <a:solidFill>
                  <a:srgbClr val="000000"/>
                </a:solidFill>
                <a:latin typeface="Corbel"/>
              </a:rPr>
              <a:t>Competences</a:t>
            </a:r>
            <a:r>
              <a:rPr lang="nl-BE" sz="3400" b="1" dirty="0">
                <a:solidFill>
                  <a:srgbClr val="000000"/>
                </a:solidFill>
                <a:latin typeface="Corbel"/>
              </a:rPr>
              <a:t>, goals </a:t>
            </a:r>
            <a:r>
              <a:rPr lang="nl-BE" sz="3400" b="1" dirty="0" err="1">
                <a:solidFill>
                  <a:srgbClr val="000000"/>
                </a:solidFill>
                <a:latin typeface="Corbel"/>
              </a:rPr>
              <a:t>and</a:t>
            </a:r>
            <a:r>
              <a:rPr lang="nl-BE" sz="34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400" b="1" dirty="0" err="1">
                <a:solidFill>
                  <a:srgbClr val="000000"/>
                </a:solidFill>
                <a:latin typeface="Corbel"/>
              </a:rPr>
              <a:t>outcomes</a:t>
            </a:r>
            <a:r>
              <a:rPr lang="nl-BE" sz="34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400" b="1" dirty="0" err="1">
                <a:solidFill>
                  <a:srgbClr val="000000"/>
                </a:solidFill>
                <a:latin typeface="Corbel"/>
              </a:rPr>
              <a:t>for</a:t>
            </a:r>
            <a:r>
              <a:rPr lang="nl-BE" sz="3400" b="1" dirty="0">
                <a:solidFill>
                  <a:srgbClr val="000000"/>
                </a:solidFill>
                <a:latin typeface="Corbel"/>
              </a:rPr>
              <a:t> new </a:t>
            </a:r>
            <a:r>
              <a:rPr lang="nl-BE" sz="3400" b="1" dirty="0" err="1">
                <a:solidFill>
                  <a:srgbClr val="000000"/>
                </a:solidFill>
                <a:latin typeface="Corbel"/>
              </a:rPr>
              <a:t>nursing</a:t>
            </a:r>
            <a:r>
              <a:rPr lang="nl-BE" sz="3400" b="1" dirty="0">
                <a:solidFill>
                  <a:srgbClr val="000000"/>
                </a:solidFill>
                <a:latin typeface="Corbel"/>
              </a:rPr>
              <a:t> curriculum in WB</a:t>
            </a:r>
            <a:r>
              <a:rPr lang="nl-BE" sz="3200" b="1" dirty="0">
                <a:solidFill>
                  <a:srgbClr val="000000"/>
                </a:solidFill>
                <a:latin typeface="Corbel"/>
              </a:rPr>
              <a:t>”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nl-BE" sz="3600" b="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Activities &amp; Results</a:t>
            </a:r>
            <a:endParaRPr lang="hr-HR" dirty="0"/>
          </a:p>
        </p:txBody>
      </p:sp>
      <p:sp>
        <p:nvSpPr>
          <p:cNvPr id="1434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4343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000" b="1" dirty="0">
                <a:solidFill>
                  <a:srgbClr val="000000"/>
                </a:solidFill>
                <a:latin typeface="Corbel"/>
              </a:rPr>
              <a:t>The curriculum reform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needs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to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focus on: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000000"/>
                </a:solidFill>
                <a:latin typeface="Corbel"/>
              </a:rPr>
              <a:t>Practical skills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000000"/>
                </a:solidFill>
                <a:latin typeface="Corbel"/>
              </a:rPr>
              <a:t>Communication skills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Nursing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concepts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(e.g.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nursing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diagnose)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Problem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based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learning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&amp;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critical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thinking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Integrated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learning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(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theory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&amp;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practise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Evidence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based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practise</a:t>
            </a:r>
            <a:endParaRPr lang="nl-BE" sz="3000" b="1" dirty="0">
              <a:solidFill>
                <a:srgbClr val="000000"/>
              </a:solidFill>
              <a:latin typeface="Corbel"/>
            </a:endParaRPr>
          </a:p>
          <a:p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Activities &amp; Results</a:t>
            </a:r>
            <a:endParaRPr lang="hr-HR" dirty="0"/>
          </a:p>
        </p:txBody>
      </p:sp>
      <p:sp>
        <p:nvSpPr>
          <p:cNvPr id="1434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4343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000" b="1" dirty="0">
                <a:solidFill>
                  <a:srgbClr val="000000"/>
                </a:solidFill>
                <a:latin typeface="Corbel"/>
              </a:rPr>
              <a:t>For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all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courses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following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issues must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be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clear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: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Objective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(Learning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Outcome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000000"/>
                </a:solidFill>
                <a:latin typeface="Corbel"/>
              </a:rPr>
              <a:t>Content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000000"/>
                </a:solidFill>
                <a:latin typeface="Corbel"/>
              </a:rPr>
              <a:t>Learning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material</a:t>
            </a:r>
            <a:endParaRPr lang="nl-BE" sz="3000" b="1" dirty="0">
              <a:solidFill>
                <a:srgbClr val="000000"/>
              </a:solidFill>
              <a:latin typeface="Corbel"/>
            </a:endParaRP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000000"/>
                </a:solidFill>
                <a:latin typeface="Corbel"/>
              </a:rPr>
              <a:t>Learning </a:t>
            </a: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methodology</a:t>
            </a:r>
            <a:endParaRPr lang="nl-BE" sz="3000" b="1" dirty="0">
              <a:solidFill>
                <a:srgbClr val="000000"/>
              </a:solidFill>
              <a:latin typeface="Corbel"/>
            </a:endParaRP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Ways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of assessment</a:t>
            </a:r>
          </a:p>
          <a:p>
            <a:pPr marL="457200" indent="-4572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000000"/>
                </a:solidFill>
                <a:latin typeface="Corbel"/>
              </a:rPr>
              <a:t>Expected</a:t>
            </a:r>
            <a:r>
              <a:rPr lang="nl-BE" sz="3000" b="1" dirty="0">
                <a:solidFill>
                  <a:srgbClr val="000000"/>
                </a:solidFill>
                <a:latin typeface="Corbel"/>
              </a:rPr>
              <a:t>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&amp; Results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>
                <a:solidFill>
                  <a:prstClr val="black"/>
                </a:solidFill>
                <a:latin typeface="Lucida Sans Unicode"/>
              </a:rPr>
              <a:t>20.03.2017. Zenica, BiH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Lucida Sans Unicode"/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86192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200" b="1" u="sng" dirty="0">
                <a:solidFill>
                  <a:srgbClr val="000000"/>
                </a:solidFill>
                <a:latin typeface="Corbel"/>
              </a:rPr>
              <a:t>Consortium meetings in Groningen &amp; </a:t>
            </a:r>
            <a:r>
              <a:rPr lang="nl-BE" sz="3200" b="1" u="sng" dirty="0" err="1">
                <a:solidFill>
                  <a:srgbClr val="000000"/>
                </a:solidFill>
                <a:latin typeface="Corbel"/>
              </a:rPr>
              <a:t>Foca</a:t>
            </a:r>
            <a:endParaRPr lang="nl-BE" sz="3200" b="1" u="sng" dirty="0">
              <a:solidFill>
                <a:srgbClr val="000000"/>
              </a:solidFill>
              <a:latin typeface="Corbel"/>
            </a:endParaRP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200" b="1" u="sng" dirty="0">
                <a:solidFill>
                  <a:srgbClr val="000000"/>
                </a:solidFill>
                <a:latin typeface="Corbel"/>
              </a:rPr>
              <a:t>TTT in </a:t>
            </a:r>
            <a:r>
              <a:rPr lang="nl-BE" sz="3200" b="1" u="sng" dirty="0" err="1">
                <a:solidFill>
                  <a:srgbClr val="000000"/>
                </a:solidFill>
                <a:latin typeface="Corbel"/>
              </a:rPr>
              <a:t>Shkodra</a:t>
            </a:r>
            <a:r>
              <a:rPr lang="nl-BE" sz="3200" b="1" u="sng" dirty="0">
                <a:solidFill>
                  <a:srgbClr val="000000"/>
                </a:solidFill>
                <a:latin typeface="Corbel"/>
              </a:rPr>
              <a:t> &amp; Mostar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&amp; Results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>
                <a:solidFill>
                  <a:prstClr val="black"/>
                </a:solidFill>
                <a:latin typeface="Lucida Sans Unicode"/>
              </a:rPr>
              <a:t>20.03.2017. Zenica, BiH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Lucida Sans Unicode"/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542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190" y="1481138"/>
            <a:ext cx="6029620" cy="4525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&amp; Results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>
                <a:solidFill>
                  <a:prstClr val="black"/>
                </a:solidFill>
                <a:latin typeface="Lucida Sans Unicode"/>
              </a:rPr>
              <a:t>20.03.2017. Zenica, BiH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Lucida Sans Unicode"/>
              </a:rPr>
              <a:t>Competency based Curriculum Reform in Nursing and Caring in Western Balkan Universities</a:t>
            </a:r>
            <a:endParaRPr lang="hr-HR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918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35063" lvl="1" indent="-742950">
              <a:buClrTx/>
              <a:buFont typeface="+mj-lt"/>
              <a:buAutoNum type="arabicPeriod"/>
            </a:pPr>
            <a:r>
              <a:rPr lang="en-US" altLang="nl-BE" sz="3600" b="1" dirty="0">
                <a:latin typeface="Corbel" panose="020B0503020204020204" pitchFamily="34" charset="0"/>
              </a:rPr>
              <a:t>Main objective </a:t>
            </a:r>
          </a:p>
          <a:p>
            <a:pPr marL="1135063" lvl="1" indent="-742950">
              <a:buClrTx/>
              <a:buFont typeface="+mj-lt"/>
              <a:buAutoNum type="arabicPeriod"/>
            </a:pPr>
            <a:r>
              <a:rPr lang="en-US" altLang="nl-BE" sz="3600" b="1" dirty="0">
                <a:latin typeface="Corbel" panose="020B0503020204020204" pitchFamily="34" charset="0"/>
              </a:rPr>
              <a:t>Coordinator </a:t>
            </a:r>
            <a:r>
              <a:rPr lang="en-US" altLang="nl-BE" sz="3600" b="1" dirty="0">
                <a:latin typeface="Corbel" panose="020B0503020204020204" pitchFamily="34" charset="0"/>
              </a:rPr>
              <a:t>&amp; </a:t>
            </a:r>
            <a:r>
              <a:rPr lang="en-US" altLang="nl-BE" sz="3600" b="1" dirty="0">
                <a:latin typeface="Corbel" panose="020B0503020204020204" pitchFamily="34" charset="0"/>
              </a:rPr>
              <a:t>Partner </a:t>
            </a:r>
          </a:p>
          <a:p>
            <a:pPr marL="1135063" lvl="1" indent="-742950">
              <a:buClrTx/>
              <a:buFont typeface="+mj-lt"/>
              <a:buAutoNum type="arabicPeriod"/>
            </a:pPr>
            <a:r>
              <a:rPr lang="en-US" altLang="nl-BE" sz="3600" b="1" dirty="0">
                <a:latin typeface="Corbel" panose="020B0503020204020204" pitchFamily="34" charset="0"/>
              </a:rPr>
              <a:t>Activities </a:t>
            </a:r>
            <a:r>
              <a:rPr lang="en-US" altLang="nl-BE" sz="3600" b="1" dirty="0">
                <a:latin typeface="Corbel" panose="020B0503020204020204" pitchFamily="34" charset="0"/>
              </a:rPr>
              <a:t>&amp; </a:t>
            </a:r>
            <a:r>
              <a:rPr lang="en-US" altLang="nl-BE" sz="3600" b="1" dirty="0">
                <a:latin typeface="Corbel" panose="020B0503020204020204" pitchFamily="34" charset="0"/>
              </a:rPr>
              <a:t>Results</a:t>
            </a:r>
          </a:p>
          <a:p>
            <a:pPr marL="1135063" lvl="1" indent="-742950">
              <a:buClrTx/>
              <a:buFont typeface="+mj-lt"/>
              <a:buAutoNum type="arabicPeriod"/>
            </a:pPr>
            <a:r>
              <a:rPr lang="en-US" altLang="nl-BE" sz="3600" b="1" dirty="0">
                <a:latin typeface="Corbel" panose="020B0503020204020204" pitchFamily="34" charset="0"/>
              </a:rPr>
              <a:t>Validation  </a:t>
            </a:r>
            <a:r>
              <a:rPr lang="en-US" altLang="nl-BE" sz="3600" b="1" dirty="0">
                <a:latin typeface="Corbel" panose="020B0503020204020204" pitchFamily="34" charset="0"/>
              </a:rPr>
              <a:t>&amp; Quality </a:t>
            </a:r>
            <a:r>
              <a:rPr lang="en-US" altLang="nl-BE" sz="3600" b="1" dirty="0">
                <a:latin typeface="Corbel" panose="020B0503020204020204" pitchFamily="34" charset="0"/>
              </a:rPr>
              <a:t>Management</a:t>
            </a:r>
          </a:p>
          <a:p>
            <a:pPr marL="1135063" lvl="1" indent="-742950">
              <a:buClrTx/>
              <a:buFont typeface="+mj-lt"/>
              <a:buAutoNum type="arabicPeriod"/>
            </a:pPr>
            <a:r>
              <a:rPr lang="en-US" altLang="nl-BE" sz="3600" b="1" dirty="0">
                <a:latin typeface="Corbel" panose="020B0503020204020204" pitchFamily="34" charset="0"/>
              </a:rPr>
              <a:t>Capacity Building</a:t>
            </a:r>
          </a:p>
          <a:p>
            <a:pPr marL="1135063" lvl="1" indent="-742950">
              <a:buClrTx/>
              <a:buFont typeface="+mj-lt"/>
              <a:buAutoNum type="arabicPeriod"/>
            </a:pPr>
            <a:r>
              <a:rPr lang="en-US" altLang="nl-BE" sz="3600" b="1" dirty="0">
                <a:latin typeface="Corbel" panose="020B0503020204020204" pitchFamily="34" charset="0"/>
              </a:rPr>
              <a:t>What’s next?</a:t>
            </a:r>
            <a:endParaRPr lang="en-US" altLang="nl-BE" sz="3600" b="1" dirty="0">
              <a:latin typeface="Corbel" panose="020B0503020204020204" pitchFamily="34" charset="0"/>
            </a:endParaRPr>
          </a:p>
          <a:p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Content</a:t>
            </a:r>
            <a:endParaRPr lang="hr-HR" dirty="0"/>
          </a:p>
        </p:txBody>
      </p:sp>
      <p:sp>
        <p:nvSpPr>
          <p:cNvPr id="819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819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8199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>
                <a:solidFill>
                  <a:srgbClr val="000000"/>
                </a:solidFill>
                <a:latin typeface="Corbel"/>
              </a:rPr>
              <a:t>CCNURCA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>
                <a:solidFill>
                  <a:srgbClr val="000000"/>
                </a:solidFill>
                <a:latin typeface="Corbel"/>
              </a:rPr>
              <a:t>“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Competency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based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Curriculum Reform in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Nursing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and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Caring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in Western Balkan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Universities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”</a:t>
            </a:r>
          </a:p>
          <a:p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BE" dirty="0" err="1"/>
              <a:t>Main</a:t>
            </a:r>
            <a:r>
              <a:rPr lang="nl-BE" dirty="0"/>
              <a:t> </a:t>
            </a:r>
            <a:r>
              <a:rPr lang="nl-BE" dirty="0" err="1"/>
              <a:t>objective</a:t>
            </a:r>
            <a:endParaRPr lang="hr-HR" dirty="0"/>
          </a:p>
        </p:txBody>
      </p:sp>
      <p:sp>
        <p:nvSpPr>
          <p:cNvPr id="922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9223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3947900"/>
            <a:ext cx="1066050" cy="20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Coordinator &amp; Partners</a:t>
            </a:r>
            <a:endParaRPr lang="hr-HR" dirty="0"/>
          </a:p>
        </p:txBody>
      </p:sp>
      <p:sp>
        <p:nvSpPr>
          <p:cNvPr id="1024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0247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eupedia.com/images/content/Belgium_Regions.gif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2028" r="528" b="1698"/>
          <a:stretch/>
        </p:blipFill>
        <p:spPr bwMode="auto">
          <a:xfrm>
            <a:off x="3269674" y="1473354"/>
            <a:ext cx="5619403" cy="462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Coordinator &amp; Partners</a:t>
            </a:r>
            <a:endParaRPr lang="hr-HR" dirty="0"/>
          </a:p>
        </p:txBody>
      </p:sp>
      <p:sp>
        <p:nvSpPr>
          <p:cNvPr id="1126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127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1271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87215" y="1826719"/>
            <a:ext cx="58952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2400" b="1" dirty="0">
                <a:solidFill>
                  <a:srgbClr val="447E90"/>
                </a:solidFill>
                <a:latin typeface="Corbel" panose="020B0503020204020204" pitchFamily="34" charset="0"/>
              </a:rPr>
              <a:t>Brussel</a:t>
            </a:r>
            <a:endParaRPr lang="nl-BE" sz="2400" b="1" dirty="0">
              <a:solidFill>
                <a:srgbClr val="447E90"/>
              </a:solidFill>
              <a:latin typeface="Corbel" panose="020B0503020204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nl-BE" sz="2400" b="1" dirty="0">
              <a:solidFill>
                <a:srgbClr val="447E90"/>
              </a:solidFill>
              <a:latin typeface="Corbel" panose="020B0503020204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2400" b="1" dirty="0">
                <a:solidFill>
                  <a:srgbClr val="447E90"/>
                </a:solidFill>
                <a:latin typeface="Corbel" panose="020B0503020204020204" pitchFamily="34" charset="0"/>
              </a:rPr>
              <a:t>   Gent</a:t>
            </a:r>
            <a:endParaRPr lang="nl-BE" sz="2400" b="1" dirty="0">
              <a:solidFill>
                <a:srgbClr val="447E90"/>
              </a:solidFill>
              <a:latin typeface="Corbel" panose="020B0503020204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nl-BE" sz="2400" b="1" dirty="0">
              <a:solidFill>
                <a:srgbClr val="447E90"/>
              </a:solidFill>
              <a:latin typeface="Corbel" panose="020B0503020204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2400" b="1" dirty="0">
                <a:solidFill>
                  <a:srgbClr val="447E90"/>
                </a:solidFill>
                <a:latin typeface="Corbel" panose="020B0503020204020204" pitchFamily="34" charset="0"/>
              </a:rPr>
              <a:t>   Aalst			            Sint </a:t>
            </a:r>
            <a:r>
              <a:rPr lang="nl-BE" sz="2400" b="1" dirty="0" err="1">
                <a:solidFill>
                  <a:srgbClr val="447E90"/>
                </a:solidFill>
                <a:latin typeface="Corbel" panose="020B0503020204020204" pitchFamily="34" charset="0"/>
              </a:rPr>
              <a:t>Niklaas</a:t>
            </a:r>
            <a:endParaRPr lang="nl-BE" sz="2400" b="1" dirty="0">
              <a:solidFill>
                <a:srgbClr val="447E90"/>
              </a:solidFill>
              <a:latin typeface="Corbel" panose="020B0503020204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nl-BE" sz="2400" b="1" dirty="0">
                <a:solidFill>
                  <a:srgbClr val="447E90"/>
                </a:solidFill>
                <a:latin typeface="Corbel" panose="020B0503020204020204" pitchFamily="34" charset="0"/>
              </a:rPr>
              <a:t>		</a:t>
            </a:r>
            <a:endParaRPr lang="nl-BE" sz="2400" b="1" dirty="0">
              <a:solidFill>
                <a:srgbClr val="447E90"/>
              </a:solidFill>
              <a:latin typeface="Corbel" panose="020B0503020204020204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nl-BE" sz="2400" b="1" dirty="0">
              <a:solidFill>
                <a:srgbClr val="447E90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59" y="1728566"/>
            <a:ext cx="2157727" cy="1435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37" y="1728566"/>
            <a:ext cx="1076836" cy="1435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20" y="1728565"/>
            <a:ext cx="1914375" cy="1435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4" y="3242863"/>
            <a:ext cx="2205167" cy="1464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/>
          <a:stretch/>
        </p:blipFill>
        <p:spPr>
          <a:xfrm>
            <a:off x="5485348" y="3242863"/>
            <a:ext cx="1132434" cy="1464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86" y="3242863"/>
            <a:ext cx="2210759" cy="1464628"/>
          </a:xfrm>
          <a:prstGeom prst="rect">
            <a:avLst/>
          </a:prstGeom>
        </p:spPr>
      </p:pic>
      <p:pic>
        <p:nvPicPr>
          <p:cNvPr id="15" name="Picture 2" descr="http://iiw.kuleuven.be/aalst/mapAalst/aalst2.png/image_previe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59" y="4755599"/>
            <a:ext cx="2157727" cy="133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2"/>
          <a:stretch/>
        </p:blipFill>
        <p:spPr>
          <a:xfrm>
            <a:off x="7328619" y="4755599"/>
            <a:ext cx="2344749" cy="13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nl-BE" sz="3600" b="1" dirty="0">
                <a:latin typeface="Corbel" panose="020B0503020204020204" pitchFamily="34" charset="0"/>
              </a:rPr>
              <a:t>EU partners</a:t>
            </a:r>
            <a:r>
              <a:rPr lang="nl-BE" sz="3600" b="1" dirty="0">
                <a:latin typeface="Corbel" panose="020B0503020204020204" pitchFamily="34" charset="0"/>
              </a:rPr>
              <a:t>:</a:t>
            </a:r>
          </a:p>
          <a:p>
            <a:endParaRPr lang="nl-BE" sz="3600" b="1" dirty="0">
              <a:latin typeface="Corbel" panose="020B05030202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b="1" dirty="0" err="1">
                <a:latin typeface="Corbel" panose="020B0503020204020204" pitchFamily="34" charset="0"/>
              </a:rPr>
              <a:t>Odisee</a:t>
            </a:r>
            <a:r>
              <a:rPr lang="nl-BE" sz="3600" b="1" dirty="0">
                <a:latin typeface="Corbel" panose="020B0503020204020204" pitchFamily="34" charset="0"/>
              </a:rPr>
              <a:t> University College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orbel" panose="020B0503020204020204" pitchFamily="34" charset="0"/>
              </a:rPr>
              <a:t>Hanze</a:t>
            </a:r>
            <a:r>
              <a:rPr lang="en-US" sz="3600" b="1" dirty="0">
                <a:latin typeface="Corbel" panose="020B0503020204020204" pitchFamily="34" charset="0"/>
              </a:rPr>
              <a:t> University of Applied Sciences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b="1" dirty="0">
                <a:latin typeface="Corbel" panose="020B0503020204020204" pitchFamily="34" charset="0"/>
              </a:rPr>
              <a:t>University of </a:t>
            </a:r>
            <a:r>
              <a:rPr lang="nl-BE" sz="3600" b="1" dirty="0" err="1">
                <a:latin typeface="Corbel" panose="020B0503020204020204" pitchFamily="34" charset="0"/>
              </a:rPr>
              <a:t>Presov</a:t>
            </a:r>
            <a:endParaRPr lang="nl-BE" sz="3600" b="1" dirty="0">
              <a:latin typeface="Corbel" panose="020B05030202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b="1" dirty="0">
                <a:latin typeface="Corbel" panose="020B0503020204020204" pitchFamily="34" charset="0"/>
              </a:rPr>
              <a:t>KU Leuven (</a:t>
            </a:r>
            <a:r>
              <a:rPr lang="nl-BE" sz="3600" b="1" dirty="0" err="1">
                <a:latin typeface="Corbel" panose="020B0503020204020204" pitchFamily="34" charset="0"/>
              </a:rPr>
              <a:t>Quality</a:t>
            </a:r>
            <a:r>
              <a:rPr lang="nl-BE" sz="3600" b="1" dirty="0">
                <a:latin typeface="Corbel" panose="020B0503020204020204" pitchFamily="34" charset="0"/>
              </a:rPr>
              <a:t> </a:t>
            </a:r>
            <a:r>
              <a:rPr lang="nl-BE" sz="3600" b="1" dirty="0" err="1">
                <a:latin typeface="Corbel" panose="020B0503020204020204" pitchFamily="34" charset="0"/>
              </a:rPr>
              <a:t>Mgt</a:t>
            </a:r>
            <a:r>
              <a:rPr lang="nl-BE" sz="3600" b="1" dirty="0">
                <a:latin typeface="Corbel" panose="020B0503020204020204" pitchFamily="34" charset="0"/>
              </a:rPr>
              <a:t>)</a:t>
            </a:r>
          </a:p>
          <a:p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Coordinator &amp; Partners</a:t>
            </a:r>
            <a:endParaRPr lang="hr-HR" dirty="0"/>
          </a:p>
        </p:txBody>
      </p:sp>
      <p:sp>
        <p:nvSpPr>
          <p:cNvPr id="1229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229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2295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3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nl-BE" sz="3600" b="1" dirty="0">
                <a:latin typeface="Corbel" panose="020B0503020204020204" pitchFamily="34" charset="0"/>
              </a:rPr>
              <a:t>WB partners</a:t>
            </a:r>
            <a:endParaRPr lang="nl-BE" sz="3600" b="1" dirty="0">
              <a:latin typeface="Corbel" panose="020B0503020204020204" pitchFamily="34" charset="0"/>
            </a:endParaRPr>
          </a:p>
          <a:p>
            <a:pPr marL="109537" indent="0">
              <a:buNone/>
            </a:pPr>
            <a:endParaRPr lang="nl-BE" altLang="nl-BE" dirty="0" smtClean="0"/>
          </a:p>
          <a:p>
            <a:pPr marL="109537" indent="0">
              <a:buNone/>
            </a:pPr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Coordinator &amp; Partners</a:t>
            </a:r>
            <a:endParaRPr lang="hr-HR" dirty="0"/>
          </a:p>
        </p:txBody>
      </p:sp>
      <p:sp>
        <p:nvSpPr>
          <p:cNvPr id="1331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331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3319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8" y="2768138"/>
            <a:ext cx="2746058" cy="1417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597" y="2766001"/>
            <a:ext cx="2527211" cy="1419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97" y="2768138"/>
            <a:ext cx="2519682" cy="14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Activities &amp; Results</a:t>
            </a:r>
            <a:endParaRPr lang="hr-HR" dirty="0"/>
          </a:p>
        </p:txBody>
      </p:sp>
      <p:sp>
        <p:nvSpPr>
          <p:cNvPr id="1434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4343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181226" y="1524001"/>
          <a:ext cx="80295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6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LogosBeneficairesTempusRIGHTvec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"/>
            <a:ext cx="22923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u="sng" dirty="0">
                <a:solidFill>
                  <a:srgbClr val="000000"/>
                </a:solidFill>
                <a:latin typeface="Corbel"/>
              </a:rPr>
              <a:t>Meeting in Gent &amp; Mostar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endParaRPr lang="nl-BE" sz="3600" b="1" dirty="0">
              <a:solidFill>
                <a:srgbClr val="000000"/>
              </a:solidFill>
              <a:latin typeface="Corbel"/>
            </a:endParaRP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>
                <a:solidFill>
                  <a:srgbClr val="000000"/>
                </a:solidFill>
                <a:latin typeface="Corbel"/>
              </a:rPr>
              <a:t>Analysis of EU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nursing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curriculum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>
                <a:solidFill>
                  <a:srgbClr val="000000"/>
                </a:solidFill>
                <a:latin typeface="Corbel"/>
              </a:rPr>
              <a:t>Analysis of WB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nursing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curriculum</a:t>
            </a:r>
          </a:p>
          <a:p>
            <a:pPr marL="0" indent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Comparative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analysis </a:t>
            </a:r>
            <a:r>
              <a:rPr lang="nl-BE" sz="3600" b="1" dirty="0" err="1">
                <a:solidFill>
                  <a:srgbClr val="000000"/>
                </a:solidFill>
                <a:latin typeface="Corbel"/>
              </a:rPr>
              <a:t>between</a:t>
            </a:r>
            <a:r>
              <a:rPr lang="nl-BE" sz="3600" b="1" dirty="0">
                <a:solidFill>
                  <a:srgbClr val="000000"/>
                </a:solidFill>
                <a:latin typeface="Corbel"/>
              </a:rPr>
              <a:t> EU &amp; WB</a:t>
            </a:r>
          </a:p>
          <a:p>
            <a:endParaRPr lang="hr-HR" altLang="nl-B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Activities &amp; Results</a:t>
            </a:r>
            <a:endParaRPr lang="hr-HR" dirty="0"/>
          </a:p>
        </p:txBody>
      </p:sp>
      <p:sp>
        <p:nvSpPr>
          <p:cNvPr id="1434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altLang="nl-BE">
                <a:solidFill>
                  <a:prstClr val="black"/>
                </a:solidFill>
              </a:rPr>
              <a:t>20.03.2017. Zenica, BiH</a:t>
            </a:r>
            <a:endParaRPr lang="hr-HR" altLang="nl-BE">
              <a:solidFill>
                <a:prstClr val="black"/>
              </a:solidFill>
            </a:endParaRPr>
          </a:p>
        </p:txBody>
      </p:sp>
      <p:sp>
        <p:nvSpPr>
          <p:cNvPr id="1434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809876" y="6408738"/>
            <a:ext cx="5445125" cy="449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nl-BE">
                <a:solidFill>
                  <a:srgbClr val="FF0000"/>
                </a:solidFill>
              </a:rPr>
              <a:t>Competency based Curriculum Reform in Nursing and Caring in Western Balkan Universities</a:t>
            </a:r>
            <a:endParaRPr lang="hr-HR" altLang="nl-BE">
              <a:solidFill>
                <a:srgbClr val="FF0000"/>
              </a:solidFill>
            </a:endParaRPr>
          </a:p>
        </p:txBody>
      </p:sp>
      <p:pic>
        <p:nvPicPr>
          <p:cNvPr id="14343" name="Picture 5" descr="ccnurca-logo-web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6164"/>
            <a:ext cx="121443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Zenica" id="{44DC4CEA-8401-444D-8D0B-A12793071AED}" vid="{A7439091-E9F9-4A47-9075-C29FFEFA4E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560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Corbel</vt:lpstr>
      <vt:lpstr>Lucida Sans Unicode</vt:lpstr>
      <vt:lpstr>Verdana</vt:lpstr>
      <vt:lpstr>Wingdings 2</vt:lpstr>
      <vt:lpstr>Wingdings 3</vt:lpstr>
      <vt:lpstr>Concourse</vt:lpstr>
      <vt:lpstr>CCNURCA project</vt:lpstr>
      <vt:lpstr>Content</vt:lpstr>
      <vt:lpstr>Main objective</vt:lpstr>
      <vt:lpstr>Coordinator &amp; Partners</vt:lpstr>
      <vt:lpstr>Coordinator &amp; Partners</vt:lpstr>
      <vt:lpstr>Coordinator &amp; Partners</vt:lpstr>
      <vt:lpstr>Coordinator &amp; Partners</vt:lpstr>
      <vt:lpstr>Activities &amp; Results</vt:lpstr>
      <vt:lpstr>Activities &amp; Results</vt:lpstr>
      <vt:lpstr>Activities &amp; Results</vt:lpstr>
      <vt:lpstr>Activities &amp; Results</vt:lpstr>
      <vt:lpstr>Activities &amp; Results</vt:lpstr>
      <vt:lpstr>Activities &amp; Results</vt:lpstr>
      <vt:lpstr>Activities &amp; Results</vt:lpstr>
      <vt:lpstr>Activities &amp; Results</vt:lpstr>
      <vt:lpstr>Activities &amp; Results</vt:lpstr>
      <vt:lpstr>Activities &amp; Results</vt:lpstr>
    </vt:vector>
  </TitlesOfParts>
  <Company>Odisee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vanden Berg</dc:creator>
  <cp:lastModifiedBy>Willem vanden Berg</cp:lastModifiedBy>
  <cp:revision>2</cp:revision>
  <dcterms:created xsi:type="dcterms:W3CDTF">2017-03-24T10:18:36Z</dcterms:created>
  <dcterms:modified xsi:type="dcterms:W3CDTF">2017-03-24T10:20:15Z</dcterms:modified>
</cp:coreProperties>
</file>