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9"/>
  </p:notesMasterIdLst>
  <p:sldIdLst>
    <p:sldId id="288" r:id="rId4"/>
    <p:sldId id="256" r:id="rId5"/>
    <p:sldId id="280" r:id="rId6"/>
    <p:sldId id="257" r:id="rId7"/>
    <p:sldId id="272" r:id="rId8"/>
    <p:sldId id="260" r:id="rId9"/>
    <p:sldId id="261" r:id="rId10"/>
    <p:sldId id="262" r:id="rId11"/>
    <p:sldId id="274" r:id="rId12"/>
    <p:sldId id="284" r:id="rId13"/>
    <p:sldId id="285" r:id="rId14"/>
    <p:sldId id="286" r:id="rId15"/>
    <p:sldId id="263" r:id="rId16"/>
    <p:sldId id="264" r:id="rId17"/>
    <p:sldId id="275" r:id="rId18"/>
    <p:sldId id="276" r:id="rId19"/>
    <p:sldId id="265" r:id="rId20"/>
    <p:sldId id="267" r:id="rId21"/>
    <p:sldId id="268" r:id="rId22"/>
    <p:sldId id="269" r:id="rId23"/>
    <p:sldId id="270" r:id="rId24"/>
    <p:sldId id="277" r:id="rId25"/>
    <p:sldId id="271" r:id="rId26"/>
    <p:sldId id="278" r:id="rId27"/>
    <p:sldId id="273" r:id="rId2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CB3AB-CA95-4641-BA2C-1EB72938B24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E9877-B7CD-41A9-A157-759238FE8E03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962203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E9877-B7CD-41A9-A157-759238FE8E03}" type="slidenum">
              <a:rPr lang="sr-Latn-ME" smtClean="0"/>
              <a:t>5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180321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99979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09647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819850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3356992"/>
            <a:ext cx="7270576" cy="1080120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509120"/>
            <a:ext cx="6224736" cy="10081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74CFE1-65B7-4C4F-AEE3-A4A4B6715F7E}" type="datetimeFigureOut">
              <a:rPr lang="zh-CN" altLang="en-US"/>
              <a:pPr/>
              <a:t>2014/2/28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52728-F82B-488D-912F-294F93B34FD5}" type="slidenum">
              <a:rPr lang="zh-CN" altLang="en-US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8417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8A5890-53FE-4018-AA4E-D825A23BC857}" type="datetimeFigureOut">
              <a:rPr lang="zh-CN" altLang="en-US"/>
              <a:pPr/>
              <a:t>2014/2/28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92128-1251-4210-A842-E634B9FA99C7}" type="slidenum">
              <a:rPr lang="zh-CN" altLang="en-US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590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F19A4-FE39-412C-95EC-EC37371FF170}" type="datetimeFigureOut">
              <a:rPr lang="zh-CN" altLang="en-US"/>
              <a:pPr/>
              <a:t>2014/2/28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88EE0-5FEF-494B-8317-85433935385A}" type="slidenum">
              <a:rPr lang="zh-CN" altLang="en-US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9024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0014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C1DEEB-9FA4-40A8-A75B-6F165BF72A7D}" type="datetimeFigureOut">
              <a:rPr lang="zh-CN" altLang="en-US"/>
              <a:pPr/>
              <a:t>2014/2/28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142CC-7F72-4C56-AB24-7F1B9018C407}" type="slidenum">
              <a:rPr lang="zh-CN" altLang="en-US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1971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4214"/>
            <a:ext cx="4040188" cy="686398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3976"/>
            <a:ext cx="4040188" cy="4239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4214"/>
            <a:ext cx="4041775" cy="686398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3976"/>
            <a:ext cx="4041775" cy="4239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E95283-F95E-46C9-9EFE-D0A7D50A9E0D}" type="datetimeFigureOut">
              <a:rPr lang="zh-CN" altLang="en-US"/>
              <a:pPr/>
              <a:t>2014/2/28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39A8A-5A81-4D53-BF69-5EFDE8AC130B}" type="slidenum">
              <a:rPr lang="zh-CN" altLang="en-US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285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8F7FD-F984-4A47-B6D1-82B722198E8F}" type="datetimeFigureOut">
              <a:rPr lang="zh-CN" altLang="en-US"/>
              <a:pPr/>
              <a:t>2014/2/28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E8D6D-A599-4B34-B632-EB085ED2B8E8}" type="slidenum">
              <a:rPr lang="zh-CN" altLang="en-US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2258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D8F131-84C3-487B-9CB4-D6FC41E80147}" type="datetimeFigureOut">
              <a:rPr lang="zh-CN" altLang="en-US"/>
              <a:pPr/>
              <a:t>2014/2/28</a:t>
            </a:fld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D0116-55CE-4723-9C68-72A33C61E59F}" type="slidenum">
              <a:rPr lang="zh-CN" altLang="en-US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645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3008313" cy="648072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305019-7878-4E1D-ABA6-8F72BB80F077}" type="datetimeFigureOut">
              <a:rPr lang="zh-CN" altLang="en-US"/>
              <a:pPr/>
              <a:t>2014/2/28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604D4-D325-4757-8626-34A1F96E308B}" type="slidenum">
              <a:rPr lang="zh-CN" altLang="en-US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960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157794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61196"/>
            <a:ext cx="5486400" cy="506141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6"/>
            <a:ext cx="5486400" cy="36748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53393"/>
            <a:ext cx="5486400" cy="7188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3341A-DB2C-4E8F-B7AA-5C0D07B9A736}" type="datetimeFigureOut">
              <a:rPr lang="zh-CN" altLang="en-US"/>
              <a:pPr/>
              <a:t>2014/2/28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AB3BC-2A45-491A-B481-B46F7E9C3263}" type="slidenum">
              <a:rPr lang="zh-CN" altLang="en-US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2699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25F7F5-BB30-43B7-A87B-974ACED1994A}" type="datetimeFigureOut">
              <a:rPr lang="zh-CN" altLang="en-US"/>
              <a:pPr/>
              <a:t>2014/2/28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50A94-B593-4465-AAB7-3ED0E37D512A}" type="slidenum">
              <a:rPr lang="zh-CN" altLang="en-US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64197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BBFA9E-446D-4942-830A-590D09EE1F18}" type="datetimeFigureOut">
              <a:rPr lang="zh-CN" altLang="en-US"/>
              <a:pPr/>
              <a:t>2014/2/28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27B05-5A5F-4A29-9595-98B46EB17200}" type="slidenum">
              <a:rPr lang="zh-CN" altLang="en-US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739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5E83B-D598-4B33-AA5F-8AC65018DCC3}" type="slidenum">
              <a:rPr lang="en-US" altLang="sr-Latn-RS">
                <a:solidFill>
                  <a:srgbClr val="000000"/>
                </a:solidFill>
              </a:rPr>
              <a:pPr/>
              <a:t>‹nr.›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884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2ECA4-EFE9-407F-A9F7-29CD3A525F7C}" type="slidenum">
              <a:rPr lang="en-US" altLang="sr-Latn-RS">
                <a:solidFill>
                  <a:srgbClr val="000000"/>
                </a:solidFill>
              </a:rPr>
              <a:pPr/>
              <a:t>‹nr.›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754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0E8D3-6370-4E5A-BBA1-81EAA6D8F398}" type="slidenum">
              <a:rPr lang="en-US" altLang="sr-Latn-RS">
                <a:solidFill>
                  <a:srgbClr val="000000"/>
                </a:solidFill>
              </a:rPr>
              <a:pPr/>
              <a:t>‹nr.›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0982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DD1B3-FF3A-4DA3-8BB2-7A86A8E47ED8}" type="slidenum">
              <a:rPr lang="en-US" altLang="sr-Latn-RS">
                <a:solidFill>
                  <a:srgbClr val="000000"/>
                </a:solidFill>
              </a:rPr>
              <a:pPr/>
              <a:t>‹nr.›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292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B6089-C54E-4900-94C5-42A7CFB5600B}" type="slidenum">
              <a:rPr lang="en-US" altLang="sr-Latn-RS">
                <a:solidFill>
                  <a:srgbClr val="000000"/>
                </a:solidFill>
              </a:rPr>
              <a:pPr/>
              <a:t>‹nr.›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7530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22FC2-4339-4EFC-BA2F-C02DF42FF6F4}" type="slidenum">
              <a:rPr lang="en-US" altLang="sr-Latn-RS">
                <a:solidFill>
                  <a:srgbClr val="000000"/>
                </a:solidFill>
              </a:rPr>
              <a:pPr/>
              <a:t>‹nr.›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50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16D2E-F2A1-4D89-B3FC-74A9601C8290}" type="slidenum">
              <a:rPr lang="en-US" altLang="sr-Latn-RS">
                <a:solidFill>
                  <a:srgbClr val="000000"/>
                </a:solidFill>
              </a:rPr>
              <a:pPr/>
              <a:t>‹nr.›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68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3825419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8F46D-81D2-4B59-B0D9-BE848A50AAB7}" type="slidenum">
              <a:rPr lang="en-US" altLang="sr-Latn-RS">
                <a:solidFill>
                  <a:srgbClr val="000000"/>
                </a:solidFill>
              </a:rPr>
              <a:pPr/>
              <a:t>‹nr.›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991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AC98E-4C41-44E5-A017-FFE6F32B485D}" type="slidenum">
              <a:rPr lang="en-US" altLang="sr-Latn-RS">
                <a:solidFill>
                  <a:srgbClr val="000000"/>
                </a:solidFill>
              </a:rPr>
              <a:pPr/>
              <a:t>‹nr.›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8717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C33B-D4BB-4380-A2B4-184018EE9339}" type="slidenum">
              <a:rPr lang="en-US" altLang="sr-Latn-RS">
                <a:solidFill>
                  <a:srgbClr val="000000"/>
                </a:solidFill>
              </a:rPr>
              <a:pPr/>
              <a:t>‹nr.›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8302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09A33-07CC-47CE-8486-F7328CCF07CF}" type="slidenum">
              <a:rPr lang="en-US" altLang="sr-Latn-RS">
                <a:solidFill>
                  <a:srgbClr val="000000"/>
                </a:solidFill>
              </a:rPr>
              <a:pPr/>
              <a:t>‹nr.›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29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0298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4301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39395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4704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18232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5086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7295A-E461-4D0F-91C3-B144A13BB4BC}" type="datetimeFigureOut">
              <a:rPr lang="sr-Latn-ME" smtClean="0"/>
              <a:t>28.2.2014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F043F-297E-4AC5-BE15-DB622C7587D5}" type="slidenum">
              <a:rPr lang="sr-Latn-ME" smtClean="0"/>
              <a:t>‹nr.›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17205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  <a:endParaRPr lang="zh-CN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2DE68A-CA8E-4039-B836-D373A431BEAB}" type="datetimeFigureOut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2014/2/28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64FCD8-918F-4422-BA89-927AA0F73D60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278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622BAE-37C9-4F81-8A22-52507AC415D8}" type="slidenum">
              <a:rPr lang="en-US" altLang="sr-Latn-R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 altLang="sr-Latn-R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95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3"/>
            <a:ext cx="7772400" cy="1440159"/>
          </a:xfrm>
        </p:spPr>
        <p:txBody>
          <a:bodyPr/>
          <a:lstStyle/>
          <a:p>
            <a:r>
              <a:rPr lang="sr-Latn-RS" altLang="sr-Latn-RS" sz="3200" b="1" dirty="0" smtClean="0">
                <a:solidFill>
                  <a:srgbClr val="0070C0"/>
                </a:solidFill>
              </a:rPr>
              <a:t>UNIVERSITY OF MONTENEGRO</a:t>
            </a:r>
            <a:r>
              <a:rPr lang="sr-Latn-RS" altLang="sr-Latn-RS" sz="2400" b="1" dirty="0" smtClean="0">
                <a:solidFill>
                  <a:srgbClr val="0070C0"/>
                </a:solidFill>
              </a:rPr>
              <a:t/>
            </a:r>
            <a:br>
              <a:rPr lang="sr-Latn-RS" altLang="sr-Latn-RS" sz="2400" b="1" dirty="0" smtClean="0">
                <a:solidFill>
                  <a:srgbClr val="0070C0"/>
                </a:solidFill>
              </a:rPr>
            </a:br>
            <a:r>
              <a:rPr lang="sr-Latn-RS" altLang="sr-Latn-RS" sz="2400" b="1" smtClean="0">
                <a:solidFill>
                  <a:srgbClr val="0070C0"/>
                </a:solidFill>
              </a:rPr>
              <a:t/>
            </a:r>
            <a:br>
              <a:rPr lang="sr-Latn-RS" altLang="sr-Latn-RS" sz="2400" b="1" smtClean="0">
                <a:solidFill>
                  <a:srgbClr val="0070C0"/>
                </a:solidFill>
              </a:rPr>
            </a:br>
            <a:r>
              <a:rPr lang="sr-Latn-RS" altLang="sr-Latn-RS" sz="2400" b="1" smtClean="0">
                <a:solidFill>
                  <a:srgbClr val="0070C0"/>
                </a:solidFill>
              </a:rPr>
              <a:t>CCNURCA:54416-TEMPUS-1-2013-1-BE-TEMPUS-JPCR</a:t>
            </a:r>
            <a:endParaRPr lang="sr-Latn-RS" altLang="sr-Latn-RS" sz="2400" b="1" dirty="0">
              <a:solidFill>
                <a:srgbClr val="0070C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8840"/>
            <a:ext cx="6400800" cy="2088232"/>
          </a:xfrm>
        </p:spPr>
        <p:txBody>
          <a:bodyPr/>
          <a:lstStyle/>
          <a:p>
            <a:r>
              <a:rPr lang="sr-Latn-ME" altLang="sr-Latn-RS" sz="3600" b="1" dirty="0" smtClean="0">
                <a:solidFill>
                  <a:srgbClr val="FF0000"/>
                </a:solidFill>
              </a:rPr>
              <a:t>Overview of nursing education in Montenegro-analysis of situation</a:t>
            </a:r>
            <a:endParaRPr lang="sr-Latn-ME" altLang="sr-Latn-RS" b="1" dirty="0">
              <a:solidFill>
                <a:srgbClr val="FF0000"/>
              </a:solidFill>
            </a:endParaRPr>
          </a:p>
          <a:p>
            <a:endParaRPr lang="sr-Latn-ME" altLang="sr-Latn-RS" sz="2800" dirty="0" smtClean="0"/>
          </a:p>
          <a:p>
            <a:r>
              <a:rPr lang="sr-Latn-ME" altLang="sr-Latn-RS" sz="2400" b="1" dirty="0" smtClean="0"/>
              <a:t>Prof. dr Bogdan Ašanin ,Contact person</a:t>
            </a:r>
            <a:endParaRPr lang="sr-Latn-RS" altLang="sr-Latn-RS" sz="2400" b="1" dirty="0"/>
          </a:p>
        </p:txBody>
      </p:sp>
    </p:spTree>
    <p:extLst>
      <p:ext uri="{BB962C8B-B14F-4D97-AF65-F5344CB8AC3E}">
        <p14:creationId xmlns:p14="http://schemas.microsoft.com/office/powerpoint/2010/main" val="484148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SCHOOL OF NURSING</a:t>
            </a:r>
            <a:br>
              <a:rPr lang="en-US" dirty="0"/>
            </a:br>
            <a:r>
              <a:rPr lang="en-US" dirty="0"/>
              <a:t>(BACHELOR DEGREE)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295400" y="2262981"/>
          <a:ext cx="6553200" cy="2987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54680"/>
                <a:gridCol w="354330"/>
                <a:gridCol w="354965"/>
                <a:gridCol w="354965"/>
                <a:gridCol w="685800"/>
                <a:gridCol w="344170"/>
                <a:gridCol w="344805"/>
                <a:gridCol w="344805"/>
                <a:gridCol w="61468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COURS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L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P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ECTS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L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P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S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ECTS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INTRODUC.TO MED.AND HEALTH CARE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6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10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ANATOMY WITH HISTOLOGY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7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FIRST AID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HUMAN GENETICS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SOCIOLOGY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ENGLISH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MULTIDISCIPLINARY INTESIVE HEALTH CARE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4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9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PHYSIOLOGY AND BIOCHEMISTRY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7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HYGIENE AND HEALTH EDUCATION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5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SOCIAL MEDICINE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MEDICAL ETHICS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2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 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TOTAL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30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10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</a:rPr>
                        <a:t>1</a:t>
                      </a:r>
                      <a:endParaRPr lang="sr-Latn-M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</a:rPr>
                        <a:t>30</a:t>
                      </a:r>
                      <a:endParaRPr lang="sr-Latn-M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87624" y="1628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r-Latn-R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FIRST YEAR</a:t>
            </a:r>
            <a:endParaRPr kumimoji="0" lang="sr-Latn-ME" altLang="sr-Latn-R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r-Latn-R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 – Lectures</a:t>
            </a:r>
            <a:endParaRPr kumimoji="0" lang="sr-Latn-ME" altLang="sr-Latn-R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r-Latn-R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 – Practical</a:t>
            </a:r>
            <a:endParaRPr kumimoji="0" lang="sr-Latn-ME" altLang="sr-Latn-R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r-Latn-R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 – Seminars </a:t>
            </a:r>
            <a:endParaRPr kumimoji="0" lang="en-US" altLang="sr-Latn-R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62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/>
              <a:t>SECOND YEAR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50006" y="1584802"/>
          <a:ext cx="6043987" cy="45460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09547"/>
                <a:gridCol w="326797"/>
                <a:gridCol w="327383"/>
                <a:gridCol w="327383"/>
                <a:gridCol w="632510"/>
                <a:gridCol w="317426"/>
                <a:gridCol w="318012"/>
                <a:gridCol w="318012"/>
                <a:gridCol w="566917"/>
              </a:tblGrid>
              <a:tr h="196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COURS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L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P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ECTS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L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P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ECTS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39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MICROBIOLOGY IMMUNOLOGY , INFECTIOUS DISEASES I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7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39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NUTRITION AND MEDICAL NUTRITION THERAPY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7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39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PHARMACOLOGY AND TOXICOLOGY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6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39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PATHOLOGY AND PATHOPHYSIOLOGY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5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39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MEDICAL STATISTICS AND INFORMATICS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ENGLISH II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39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PROPEDEUTICS AND HEALTH CARE IN CLINICAL PRACTICE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4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7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39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GERIATRICS AND OLD PATIENTS CARE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4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6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39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PEDIATRICS AND CARE FOR HEALTHY AND SICK CHILD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5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MEDICAL PSYCHOLOGY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4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39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ENVIRONMENT PROTECTION AND PROTECTION AT WORKPLACE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EPIDEMIOLOGY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TOTAL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14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30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</a:rPr>
                        <a:t>30</a:t>
                      </a:r>
                      <a:endParaRPr lang="sr-Latn-M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251" marR="6325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636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/>
              <a:t>THIRD YEAR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23266" y="1340962"/>
          <a:ext cx="5897467" cy="4648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39013"/>
                <a:gridCol w="318875"/>
                <a:gridCol w="319446"/>
                <a:gridCol w="319446"/>
                <a:gridCol w="617177"/>
                <a:gridCol w="309731"/>
                <a:gridCol w="310303"/>
                <a:gridCol w="310303"/>
                <a:gridCol w="553173"/>
              </a:tblGrid>
              <a:tr h="192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COURS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L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P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ECTS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L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P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ECTS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356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INTERNAL MEDICINE AND CARE FOR INTERNIST PATIENTS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4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6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356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SURGERY AND CARE OF SURGICAL PATIENTS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4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6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356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FAMILY MED. AND PRIMARY PROTECTION AND FAMILY CARE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4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6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356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GYNAECOLOGY AND OBSTETRICS AND WOMEN CARE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356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COMMUN.SKILLS AND ORGANIZ.AND MANAG.IN HEALTH CARE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356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PSYCHIATRY AND THE CARE FOR PSYCHIATRIC PATIENTS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192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MEDICAL REHABILITATION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356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ELECTIVES-INTER. MED. AND CARE FOR INTER.PATIENTS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19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356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ELECTIVES-SURGERY AND CARE FOR SURGICAL PATIENTS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19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356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ELECTIVES-PED.AND CARE FOR HEAL. AND SICK CHILD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19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356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ELECTIVES-GYNECOLOGY AND OBSTERICS AND WOMAN CARE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19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192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INFECTIOUS DISEASES WITH CARE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19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21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192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FINAL EXAM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9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  <a:tr h="192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TOTAL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19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0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30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11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19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 </a:t>
                      </a:r>
                      <a:endParaRPr lang="sr-Latn-M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</a:rPr>
                        <a:t>30</a:t>
                      </a:r>
                      <a:endParaRPr lang="sr-Latn-M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580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100" b="1" dirty="0" smtClean="0">
                <a:solidFill>
                  <a:srgbClr val="C00000"/>
                </a:solidFill>
              </a:rPr>
              <a:t>High level Nursing Education</a:t>
            </a:r>
            <a:br>
              <a:rPr lang="en-US" sz="3100" b="1" dirty="0" smtClean="0">
                <a:solidFill>
                  <a:srgbClr val="C00000"/>
                </a:solidFill>
              </a:rPr>
            </a:br>
            <a:r>
              <a:rPr lang="en-US" sz="3100" b="1" dirty="0" smtClean="0">
                <a:solidFill>
                  <a:srgbClr val="C00000"/>
                </a:solidFill>
              </a:rPr>
              <a:t>Condition for admission and outline of training:</a:t>
            </a:r>
            <a:endParaRPr lang="sr-Latn-ME" sz="31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Student can be admitted  to these programmes after  </a:t>
            </a:r>
            <a:r>
              <a:rPr lang="en-US" b="1" dirty="0" smtClean="0"/>
              <a:t>complete</a:t>
            </a:r>
            <a:r>
              <a:rPr lang="en-US" dirty="0" smtClean="0"/>
              <a:t> a </a:t>
            </a:r>
            <a:r>
              <a:rPr lang="en-US" b="1" dirty="0" smtClean="0"/>
              <a:t>secondary  school of nursing</a:t>
            </a:r>
            <a:r>
              <a:rPr lang="en-US" dirty="0" smtClean="0"/>
              <a:t> education  or </a:t>
            </a:r>
            <a:r>
              <a:rPr lang="en-US" b="1" dirty="0" smtClean="0"/>
              <a:t>grammar school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obtained title is </a:t>
            </a:r>
            <a:r>
              <a:rPr lang="en-US" b="1" dirty="0" smtClean="0">
                <a:solidFill>
                  <a:srgbClr val="0070C0"/>
                </a:solidFill>
              </a:rPr>
              <a:t>Bachelor nurse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general term </a:t>
            </a:r>
            <a:r>
              <a:rPr lang="en-US" b="1" dirty="0" smtClean="0"/>
              <a:t>the content of the curriculum </a:t>
            </a:r>
            <a:r>
              <a:rPr lang="en-US" dirty="0" smtClean="0"/>
              <a:t>is </a:t>
            </a:r>
            <a:r>
              <a:rPr lang="en-US" b="1" dirty="0" smtClean="0"/>
              <a:t>in accordance </a:t>
            </a:r>
            <a:r>
              <a:rPr lang="en-US" dirty="0" smtClean="0"/>
              <a:t>with the subject of the training </a:t>
            </a:r>
            <a:r>
              <a:rPr lang="en-US" dirty="0" err="1" smtClean="0"/>
              <a:t>programme</a:t>
            </a:r>
            <a:r>
              <a:rPr lang="en-US" dirty="0" smtClean="0"/>
              <a:t> presented in  </a:t>
            </a:r>
            <a:r>
              <a:rPr lang="en-US" b="1" dirty="0" smtClean="0"/>
              <a:t>Directive 2005/38EC </a:t>
            </a:r>
            <a:r>
              <a:rPr lang="en-US" b="1" dirty="0" smtClean="0">
                <a:solidFill>
                  <a:srgbClr val="0070C0"/>
                </a:solidFill>
              </a:rPr>
              <a:t>but not in amount of hours  for training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Some subjects</a:t>
            </a:r>
            <a:r>
              <a:rPr lang="en-US" dirty="0" smtClean="0"/>
              <a:t> are </a:t>
            </a:r>
            <a:r>
              <a:rPr lang="en-US" b="1" dirty="0" smtClean="0"/>
              <a:t>very general </a:t>
            </a:r>
            <a:r>
              <a:rPr lang="en-US" dirty="0" smtClean="0"/>
              <a:t>and they  </a:t>
            </a:r>
            <a:r>
              <a:rPr lang="en-US" b="1" dirty="0" smtClean="0"/>
              <a:t>do not seem to focus on nursing.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89627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The organization of training courses</a:t>
            </a:r>
            <a:endParaRPr lang="sr-Latn-ME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70C0"/>
                </a:solidFill>
              </a:rPr>
              <a:t>curriculum for the secondary level </a:t>
            </a:r>
            <a:r>
              <a:rPr lang="en-US" dirty="0" smtClean="0"/>
              <a:t>studies is </a:t>
            </a:r>
            <a:r>
              <a:rPr lang="en-US" b="1" dirty="0" smtClean="0"/>
              <a:t>approved</a:t>
            </a:r>
            <a:r>
              <a:rPr lang="en-US" dirty="0" smtClean="0"/>
              <a:t> by the Ministry of Education and sport and  is compulsory in all school.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For  the  high level </a:t>
            </a:r>
            <a:r>
              <a:rPr lang="en-US" dirty="0" smtClean="0"/>
              <a:t>, the curriculum  is </a:t>
            </a:r>
            <a:r>
              <a:rPr lang="en-US" b="1" dirty="0" smtClean="0"/>
              <a:t>approved by </a:t>
            </a:r>
            <a:r>
              <a:rPr lang="en-US" dirty="0" smtClean="0"/>
              <a:t>Faculty’s Teaching Council, Senate and Managing Board of University and National High Education Council  at The Government of Montenegro.</a:t>
            </a:r>
          </a:p>
        </p:txBody>
      </p:sp>
    </p:spTree>
    <p:extLst>
      <p:ext uri="{BB962C8B-B14F-4D97-AF65-F5344CB8AC3E}">
        <p14:creationId xmlns:p14="http://schemas.microsoft.com/office/powerpoint/2010/main" val="2468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Level of qualification of the supervisors of clinical training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500" b="1" dirty="0">
                <a:solidFill>
                  <a:srgbClr val="00B0F0"/>
                </a:solidFill>
              </a:rPr>
              <a:t>In secondary level </a:t>
            </a:r>
            <a:r>
              <a:rPr lang="en-US" sz="2500" dirty="0">
                <a:solidFill>
                  <a:prstClr val="black"/>
                </a:solidFill>
              </a:rPr>
              <a:t>the </a:t>
            </a:r>
            <a:r>
              <a:rPr lang="en-US" sz="2500" b="1" dirty="0">
                <a:solidFill>
                  <a:prstClr val="black"/>
                </a:solidFill>
              </a:rPr>
              <a:t>theoretical part </a:t>
            </a:r>
            <a:r>
              <a:rPr lang="en-US" sz="2500" dirty="0">
                <a:solidFill>
                  <a:prstClr val="black"/>
                </a:solidFill>
              </a:rPr>
              <a:t>is taught by </a:t>
            </a:r>
            <a:r>
              <a:rPr lang="en-US" sz="2500" dirty="0">
                <a:solidFill>
                  <a:srgbClr val="FF0000"/>
                </a:solidFill>
              </a:rPr>
              <a:t>medical doctors</a:t>
            </a:r>
            <a:r>
              <a:rPr lang="en-US" sz="2500" dirty="0">
                <a:solidFill>
                  <a:prstClr val="black"/>
                </a:solidFill>
              </a:rPr>
              <a:t> and </a:t>
            </a:r>
            <a:r>
              <a:rPr lang="en-US" sz="2500" dirty="0">
                <a:solidFill>
                  <a:srgbClr val="FF0000"/>
                </a:solidFill>
              </a:rPr>
              <a:t>nurse graduate of the higher level of education </a:t>
            </a:r>
            <a:r>
              <a:rPr lang="en-US" sz="2500" dirty="0">
                <a:solidFill>
                  <a:prstClr val="black"/>
                </a:solidFill>
              </a:rPr>
              <a:t>who have been educated in the teaching methodology. </a:t>
            </a:r>
            <a:endParaRPr lang="en-US" sz="2500" dirty="0" smtClean="0">
              <a:solidFill>
                <a:prstClr val="black"/>
              </a:solidFill>
            </a:endParaRPr>
          </a:p>
          <a:p>
            <a:pPr lvl="0"/>
            <a:r>
              <a:rPr lang="en-US" sz="2500" b="1" dirty="0" smtClean="0"/>
              <a:t>In </a:t>
            </a:r>
            <a:r>
              <a:rPr lang="en-US" sz="2500" b="1" dirty="0"/>
              <a:t>the clinical area</a:t>
            </a:r>
            <a:r>
              <a:rPr lang="en-US" sz="2500" dirty="0">
                <a:solidFill>
                  <a:prstClr val="black"/>
                </a:solidFill>
              </a:rPr>
              <a:t>, students are supervised by mentors who are also </a:t>
            </a:r>
            <a:r>
              <a:rPr lang="en-US" sz="2500" dirty="0">
                <a:solidFill>
                  <a:srgbClr val="FF0000"/>
                </a:solidFill>
              </a:rPr>
              <a:t>nurse graduate of the higher level </a:t>
            </a:r>
            <a:r>
              <a:rPr lang="en-US" sz="2500" dirty="0">
                <a:solidFill>
                  <a:prstClr val="black"/>
                </a:solidFill>
              </a:rPr>
              <a:t>of education  but who are not specialized in the area of practice.</a:t>
            </a:r>
          </a:p>
          <a:p>
            <a:pPr marL="0" indent="0">
              <a:buNone/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195233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Level of qualification of the supervisors of clinical training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300" b="1" dirty="0">
                <a:solidFill>
                  <a:srgbClr val="00B0F0"/>
                </a:solidFill>
              </a:rPr>
              <a:t>In high level of education </a:t>
            </a:r>
            <a:r>
              <a:rPr lang="en-US" sz="2300" dirty="0">
                <a:solidFill>
                  <a:prstClr val="black"/>
                </a:solidFill>
              </a:rPr>
              <a:t>the </a:t>
            </a:r>
            <a:r>
              <a:rPr lang="en-US" sz="2300" b="1" dirty="0">
                <a:solidFill>
                  <a:prstClr val="black"/>
                </a:solidFill>
              </a:rPr>
              <a:t>theoretical part  </a:t>
            </a:r>
            <a:r>
              <a:rPr lang="en-US" sz="2300" dirty="0">
                <a:solidFill>
                  <a:prstClr val="black"/>
                </a:solidFill>
              </a:rPr>
              <a:t>is taught by </a:t>
            </a:r>
            <a:r>
              <a:rPr lang="en-US" sz="2300" dirty="0">
                <a:solidFill>
                  <a:srgbClr val="FF0000"/>
                </a:solidFill>
              </a:rPr>
              <a:t>professors of medical faculty </a:t>
            </a:r>
            <a:r>
              <a:rPr lang="en-US" sz="2300" dirty="0">
                <a:solidFill>
                  <a:prstClr val="black"/>
                </a:solidFill>
              </a:rPr>
              <a:t>and  by and </a:t>
            </a:r>
            <a:r>
              <a:rPr lang="en-US" sz="2300" dirty="0">
                <a:solidFill>
                  <a:srgbClr val="FF0000"/>
                </a:solidFill>
              </a:rPr>
              <a:t>nurse graduate of the higher level of education </a:t>
            </a:r>
            <a:r>
              <a:rPr lang="en-US" sz="2300" dirty="0">
                <a:solidFill>
                  <a:prstClr val="black"/>
                </a:solidFill>
              </a:rPr>
              <a:t>who have been educated in the teaching methodology. </a:t>
            </a:r>
            <a:r>
              <a:rPr lang="en-US" sz="2300" dirty="0" smtClean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en-US" sz="2300" dirty="0" smtClean="0">
                <a:solidFill>
                  <a:prstClr val="black"/>
                </a:solidFill>
              </a:rPr>
              <a:t> </a:t>
            </a:r>
            <a:r>
              <a:rPr lang="en-US" sz="2300" dirty="0">
                <a:solidFill>
                  <a:prstClr val="black"/>
                </a:solidFill>
              </a:rPr>
              <a:t>In the </a:t>
            </a:r>
            <a:r>
              <a:rPr lang="en-US" sz="2300" b="1" dirty="0">
                <a:solidFill>
                  <a:prstClr val="black"/>
                </a:solidFill>
              </a:rPr>
              <a:t>clinical area</a:t>
            </a:r>
            <a:r>
              <a:rPr lang="en-US" sz="2300" dirty="0">
                <a:solidFill>
                  <a:prstClr val="black"/>
                </a:solidFill>
              </a:rPr>
              <a:t>, students are supervised by mentors who are </a:t>
            </a:r>
            <a:r>
              <a:rPr lang="en-US" sz="2300" dirty="0">
                <a:solidFill>
                  <a:srgbClr val="FF0000"/>
                </a:solidFill>
              </a:rPr>
              <a:t>medical doctors </a:t>
            </a:r>
            <a:r>
              <a:rPr lang="en-US" sz="2300" dirty="0">
                <a:solidFill>
                  <a:prstClr val="black"/>
                </a:solidFill>
              </a:rPr>
              <a:t>and   also </a:t>
            </a:r>
            <a:r>
              <a:rPr lang="en-US" sz="2300" dirty="0">
                <a:solidFill>
                  <a:srgbClr val="FF0000"/>
                </a:solidFill>
              </a:rPr>
              <a:t>nurse graduate of the higher level of education</a:t>
            </a:r>
            <a:r>
              <a:rPr lang="en-US" sz="2300" dirty="0">
                <a:solidFill>
                  <a:prstClr val="black"/>
                </a:solidFill>
              </a:rPr>
              <a:t>  but who are not specialized in the area of practice.</a:t>
            </a:r>
          </a:p>
          <a:p>
            <a:pPr marL="0" indent="0">
              <a:buNone/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235208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800" b="1" dirty="0" smtClean="0">
                <a:solidFill>
                  <a:srgbClr val="C00000"/>
                </a:solidFill>
              </a:rPr>
              <a:t>Method of training courses</a:t>
            </a:r>
            <a:endParaRPr lang="sr-Latn-ME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Students have </a:t>
            </a:r>
            <a:r>
              <a:rPr lang="en-US" b="1" dirty="0" smtClean="0"/>
              <a:t>final written  </a:t>
            </a:r>
            <a:r>
              <a:rPr lang="en-US" dirty="0" smtClean="0"/>
              <a:t>or </a:t>
            </a:r>
            <a:r>
              <a:rPr lang="en-US" b="1" dirty="0" smtClean="0"/>
              <a:t>oral exam </a:t>
            </a:r>
            <a:r>
              <a:rPr lang="en-US" dirty="0" smtClean="0"/>
              <a:t>on each subject and  continuous of practical work.. </a:t>
            </a:r>
          </a:p>
          <a:p>
            <a:r>
              <a:rPr lang="en-US" dirty="0" smtClean="0"/>
              <a:t>Students of high education level  are also asked to present thesis</a:t>
            </a:r>
            <a:r>
              <a:rPr lang="sr-Latn-ME" b="1" dirty="0" smtClean="0">
                <a:solidFill>
                  <a:srgbClr val="0070C0"/>
                </a:solidFill>
              </a:rPr>
              <a:t>(Diploma work</a:t>
            </a:r>
            <a:r>
              <a:rPr lang="sr-Latn-ME" dirty="0" smtClean="0"/>
              <a:t>)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Student also need to pass </a:t>
            </a:r>
            <a:r>
              <a:rPr lang="en-US" b="1" dirty="0" smtClean="0">
                <a:solidFill>
                  <a:srgbClr val="0070C0"/>
                </a:solidFill>
              </a:rPr>
              <a:t>state  final exams  </a:t>
            </a:r>
            <a:r>
              <a:rPr lang="en-US" dirty="0" smtClean="0"/>
              <a:t>required by the Professional body as a requirement  for registration.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Qualification obtained </a:t>
            </a:r>
            <a:r>
              <a:rPr lang="en-US" dirty="0" smtClean="0"/>
              <a:t>at the completion of training: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nurse-medical technician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High nurse-Bachelor degree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93838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800" b="1" dirty="0" smtClean="0">
                <a:solidFill>
                  <a:srgbClr val="C00000"/>
                </a:solidFill>
              </a:rPr>
              <a:t>Post-graduate specialization training</a:t>
            </a:r>
            <a:endParaRPr lang="sr-Latn-ME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is </a:t>
            </a:r>
            <a:r>
              <a:rPr lang="en-US" b="1" dirty="0" smtClean="0"/>
              <a:t>no post-graduate specialization </a:t>
            </a:r>
            <a:r>
              <a:rPr lang="en-US" dirty="0" smtClean="0"/>
              <a:t>training system in a hospital based training by system or any other system.</a:t>
            </a:r>
          </a:p>
          <a:p>
            <a:r>
              <a:rPr lang="en-US" dirty="0" smtClean="0"/>
              <a:t> However, </a:t>
            </a:r>
            <a:r>
              <a:rPr lang="en-US" b="1" dirty="0" smtClean="0">
                <a:solidFill>
                  <a:srgbClr val="00B0F0"/>
                </a:solidFill>
              </a:rPr>
              <a:t>there a plans to start this  kind of specialization</a:t>
            </a:r>
            <a:r>
              <a:rPr lang="en-US" dirty="0" smtClean="0"/>
              <a:t> in area like child care, care of patients in ICU , care of psychiatric patients, care of surgical patients,  care of pediatric surgical patients, care of oncology patients, operating nurses and others.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22247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800" b="1" dirty="0" smtClean="0">
                <a:solidFill>
                  <a:srgbClr val="C00000"/>
                </a:solidFill>
              </a:rPr>
              <a:t>Internship period</a:t>
            </a:r>
            <a:endParaRPr lang="sr-Latn-ME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The internship  </a:t>
            </a:r>
            <a:r>
              <a:rPr lang="en-US" dirty="0" smtClean="0"/>
              <a:t>is work </a:t>
            </a:r>
            <a:r>
              <a:rPr lang="en-US" b="1" dirty="0" smtClean="0"/>
              <a:t>under supervision </a:t>
            </a:r>
            <a:r>
              <a:rPr lang="en-US" dirty="0" smtClean="0"/>
              <a:t>by which health care worker is trained for independent work within his/her profession.</a:t>
            </a:r>
          </a:p>
          <a:p>
            <a:r>
              <a:rPr lang="en-US" dirty="0" smtClean="0"/>
              <a:t> The </a:t>
            </a:r>
            <a:r>
              <a:rPr lang="en-US" b="1" dirty="0" smtClean="0"/>
              <a:t>internship is undertaken </a:t>
            </a:r>
            <a:r>
              <a:rPr lang="en-US" dirty="0" smtClean="0"/>
              <a:t>after the </a:t>
            </a:r>
            <a:r>
              <a:rPr lang="en-US" b="1" dirty="0" smtClean="0"/>
              <a:t>completion </a:t>
            </a:r>
            <a:r>
              <a:rPr lang="en-US" dirty="0" smtClean="0"/>
              <a:t>of the nursing studies of </a:t>
            </a:r>
            <a:r>
              <a:rPr lang="en-US" b="1" dirty="0" smtClean="0"/>
              <a:t>both levels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This period lasts for a </a:t>
            </a:r>
            <a:r>
              <a:rPr lang="en-US" b="1" dirty="0" smtClean="0">
                <a:solidFill>
                  <a:srgbClr val="00B0F0"/>
                </a:solidFill>
              </a:rPr>
              <a:t>one year for high level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B0F0"/>
                </a:solidFill>
              </a:rPr>
              <a:t>6 month for secondary level </a:t>
            </a:r>
            <a:r>
              <a:rPr lang="en-US" dirty="0" smtClean="0"/>
              <a:t>and it is placed in several clinical areas and primary health care settings.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32077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648071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The profession of nurses in Montenegro</a:t>
            </a:r>
            <a:endParaRPr lang="sr-Latn-ME" sz="28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24744"/>
            <a:ext cx="6400800" cy="5184576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sr-Latn-ME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Montenegro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according to the law, license and accreditation, provides the following types of diplomas:</a:t>
            </a:r>
          </a:p>
          <a:p>
            <a:pPr algn="l"/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diploma of the undergraduate applied studies – after completion of three-year study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i.e. 180 ECTS credits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en-US" sz="3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diploma of the undergraduate academic studies 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after completion of study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which lasts at least three years, i.e. at least 180 ECTS credits, i.e. number of credits of the enrolled study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	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diploma of the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specialistic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studies – after completion of study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lasting up to one year, i.e. up to 60 ECTS credits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sr-Latn-ME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applied and academic)</a:t>
            </a:r>
            <a:endParaRPr lang="en-US" sz="3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	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diploma of the applied postgraduate studies – after completion of study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lasting up to two years, i.e. up to 120 ECTS credits; title of Master of </a:t>
            </a:r>
            <a:r>
              <a:rPr lang="sr-Latn-ME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applied 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 </a:t>
            </a:r>
          </a:p>
          <a:p>
            <a:pPr algn="l"/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	diploma of the </a:t>
            </a:r>
            <a:r>
              <a:rPr lang="en-US" sz="3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 title of Master of science 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after completion of study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lasting up to two years, which together with the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academic undergraduate studies lasts at least five years, i.e. at least 300 ECTS credits total;</a:t>
            </a:r>
          </a:p>
          <a:p>
            <a:pPr algn="l"/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	diploma of </a:t>
            </a:r>
            <a:r>
              <a:rPr lang="en-US" sz="3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academic title of PhD 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after completion of study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lasting three years, i.e. 180 ECTS credits.</a:t>
            </a:r>
          </a:p>
          <a:p>
            <a:pPr algn="l"/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Specialization in area of medicine sciences are organized according to the special Law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sr-Latn-M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06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800" b="1" dirty="0" smtClean="0">
                <a:solidFill>
                  <a:srgbClr val="C00000"/>
                </a:solidFill>
              </a:rPr>
              <a:t>Continuing education</a:t>
            </a:r>
            <a:endParaRPr lang="sr-Latn-ME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According  to the Nursing Act  and few more documents  nurses in Montenegro </a:t>
            </a:r>
            <a:r>
              <a:rPr lang="en-US" b="1" dirty="0" smtClean="0">
                <a:solidFill>
                  <a:srgbClr val="00B0F0"/>
                </a:solidFill>
              </a:rPr>
              <a:t>need  conduct continue education. </a:t>
            </a:r>
          </a:p>
          <a:p>
            <a:r>
              <a:rPr lang="en-US" dirty="0" smtClean="0"/>
              <a:t>It </a:t>
            </a:r>
            <a:r>
              <a:rPr lang="en-US" b="1" dirty="0" smtClean="0"/>
              <a:t>is organized  </a:t>
            </a:r>
            <a:r>
              <a:rPr lang="en-US" dirty="0" smtClean="0"/>
              <a:t>in form </a:t>
            </a:r>
            <a:r>
              <a:rPr lang="en-US" b="1" dirty="0" smtClean="0"/>
              <a:t>of professional gathering </a:t>
            </a:r>
            <a:r>
              <a:rPr lang="en-US" dirty="0" smtClean="0"/>
              <a:t>(congresses, symposium and  conference), seminars, conventions, courses, study tour with mentors, publications(a technical article in a magazine, authors papers, coauthors papers, chapter bin book) in the area of nursing profession.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40186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800" b="1" dirty="0" smtClean="0">
                <a:solidFill>
                  <a:srgbClr val="C00000"/>
                </a:solidFill>
              </a:rPr>
              <a:t>Conclusions:Overall assessment</a:t>
            </a:r>
            <a:endParaRPr lang="sr-Latn-ME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education of the nurses at the </a:t>
            </a:r>
            <a:r>
              <a:rPr lang="en-US" b="1" dirty="0" smtClean="0">
                <a:solidFill>
                  <a:srgbClr val="C00000"/>
                </a:solidFill>
              </a:rPr>
              <a:t>lover level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F0"/>
                </a:solidFill>
              </a:rPr>
              <a:t>does not meet  the requirements of Directive 2005/36/EC  for the nurses responsible  for the general care</a:t>
            </a:r>
            <a:r>
              <a:rPr lang="en-US" dirty="0" smtClean="0"/>
              <a:t>. Nurses  graduated from this type of education </a:t>
            </a:r>
            <a:r>
              <a:rPr lang="en-US" b="1" dirty="0" smtClean="0"/>
              <a:t>need to upgrade  their knowledge and skill up to the minimum level that is required by the European Directives.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8524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2800" b="1" dirty="0">
                <a:solidFill>
                  <a:srgbClr val="C00000"/>
                </a:solidFill>
              </a:rPr>
              <a:t>Conclusions:Overall assessment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000" dirty="0">
                <a:solidFill>
                  <a:prstClr val="black"/>
                </a:solidFill>
              </a:rPr>
              <a:t>The education of nurses at </a:t>
            </a:r>
            <a:r>
              <a:rPr lang="en-US" sz="3000" b="1" dirty="0">
                <a:solidFill>
                  <a:srgbClr val="C00000"/>
                </a:solidFill>
              </a:rPr>
              <a:t>the high level </a:t>
            </a:r>
            <a:r>
              <a:rPr lang="en-US" sz="3000" b="1" dirty="0">
                <a:solidFill>
                  <a:prstClr val="black"/>
                </a:solidFill>
              </a:rPr>
              <a:t>presents limitations </a:t>
            </a:r>
            <a:r>
              <a:rPr lang="en-US" sz="3000" dirty="0">
                <a:solidFill>
                  <a:prstClr val="black"/>
                </a:solidFill>
              </a:rPr>
              <a:t>as regards the  </a:t>
            </a:r>
            <a:r>
              <a:rPr lang="en-US" sz="3000" b="1" dirty="0">
                <a:solidFill>
                  <a:prstClr val="black"/>
                </a:solidFill>
              </a:rPr>
              <a:t>content of the theoretical part </a:t>
            </a:r>
            <a:r>
              <a:rPr lang="en-US" sz="3000" dirty="0">
                <a:solidFill>
                  <a:prstClr val="black"/>
                </a:solidFill>
              </a:rPr>
              <a:t>of education and </a:t>
            </a:r>
            <a:r>
              <a:rPr lang="en-US" sz="3000" b="1" dirty="0">
                <a:solidFill>
                  <a:prstClr val="black"/>
                </a:solidFill>
              </a:rPr>
              <a:t>especially </a:t>
            </a:r>
            <a:r>
              <a:rPr lang="en-US" sz="3000" dirty="0">
                <a:solidFill>
                  <a:prstClr val="black"/>
                </a:solidFill>
              </a:rPr>
              <a:t>as regard </a:t>
            </a:r>
            <a:r>
              <a:rPr lang="en-US" sz="3000" b="1" dirty="0">
                <a:solidFill>
                  <a:prstClr val="black"/>
                </a:solidFill>
              </a:rPr>
              <a:t>total number of hours requirement</a:t>
            </a:r>
          </a:p>
          <a:p>
            <a:pPr lvl="0"/>
            <a:endParaRPr lang="sr-Latn-ME" sz="3000" dirty="0">
              <a:solidFill>
                <a:prstClr val="black"/>
              </a:solidFill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116562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800" b="1" dirty="0" smtClean="0">
                <a:solidFill>
                  <a:srgbClr val="C00000"/>
                </a:solidFill>
              </a:rPr>
              <a:t>Recommendation:</a:t>
            </a:r>
            <a:endParaRPr lang="sr-Latn-ME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secondary level education </a:t>
            </a:r>
            <a:r>
              <a:rPr lang="en-US" dirty="0" smtClean="0"/>
              <a:t>of nurses cannot be considered as “nurses”. In case that Ministry of Education and sport insists to keep this level, they need  to consider the ratio of “qualified nurses”(not secondary level ) to hospital beds.</a:t>
            </a:r>
          </a:p>
          <a:p>
            <a:r>
              <a:rPr lang="en-US" dirty="0" smtClean="0"/>
              <a:t>To </a:t>
            </a:r>
            <a:r>
              <a:rPr lang="en-US" b="1" dirty="0" smtClean="0">
                <a:solidFill>
                  <a:srgbClr val="C00000"/>
                </a:solidFill>
              </a:rPr>
              <a:t>develop of high level </a:t>
            </a:r>
            <a:r>
              <a:rPr lang="en-US" dirty="0" smtClean="0"/>
              <a:t>of education  so as to </a:t>
            </a:r>
            <a:r>
              <a:rPr lang="en-US" b="1" dirty="0" smtClean="0"/>
              <a:t>reach the minimum  standards required  </a:t>
            </a:r>
            <a:r>
              <a:rPr lang="en-US" dirty="0" smtClean="0"/>
              <a:t>by the Directive 2005/36/EC </a:t>
            </a:r>
            <a:r>
              <a:rPr lang="en-US" b="1" dirty="0" smtClean="0"/>
              <a:t>for the nurses responsible  for the general care. </a:t>
            </a:r>
            <a:endParaRPr lang="sr-Latn-ME" b="1" dirty="0"/>
          </a:p>
        </p:txBody>
      </p:sp>
    </p:spTree>
    <p:extLst>
      <p:ext uri="{BB962C8B-B14F-4D97-AF65-F5344CB8AC3E}">
        <p14:creationId xmlns:p14="http://schemas.microsoft.com/office/powerpoint/2010/main" val="16026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>
                <a:solidFill>
                  <a:srgbClr val="C00000"/>
                </a:solidFill>
              </a:rPr>
              <a:t>Main Conclusion</a:t>
            </a:r>
            <a:endParaRPr lang="sr-Latn-M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is reason why we applied for this Tempus project, and we are very content because we got it, because we would like upgrade our </a:t>
            </a:r>
            <a:r>
              <a:rPr lang="en-US" b="1" dirty="0" smtClean="0"/>
              <a:t>program</a:t>
            </a:r>
            <a:r>
              <a:rPr lang="sr-Latn-ME" b="1" dirty="0" smtClean="0"/>
              <a:t>  of nursing</a:t>
            </a:r>
            <a:r>
              <a:rPr lang="en-US" b="1" dirty="0" smtClean="0"/>
              <a:t> </a:t>
            </a:r>
            <a:r>
              <a:rPr lang="en-US" dirty="0"/>
              <a:t>a with help of EU partners and other partners from Western  Balkan countries  which  participate in this project.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624346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6600" dirty="0" smtClean="0">
                <a:solidFill>
                  <a:srgbClr val="0070C0"/>
                </a:solidFill>
              </a:rPr>
              <a:t>*</a:t>
            </a:r>
            <a:endParaRPr lang="sr-Latn-ME" sz="6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6600" b="1" dirty="0" smtClean="0">
                <a:solidFill>
                  <a:srgbClr val="0070C0"/>
                </a:solidFill>
              </a:rPr>
              <a:t>Thank you very much  for your attention!</a:t>
            </a:r>
            <a:endParaRPr lang="sr-Latn-ME" sz="6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221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601"/>
            <a:ext cx="8229600" cy="5184775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 Montgenegro have 625 266 inhabitans</a:t>
            </a:r>
          </a:p>
          <a:p>
            <a:pPr marL="0" indent="0">
              <a:buNone/>
            </a:pPr>
            <a:r>
              <a:rPr lang="sr-Latn-ME" dirty="0" smtClean="0"/>
              <a:t> Doctors of Medicine  1350  or 2,16 per 1000 inh</a:t>
            </a:r>
          </a:p>
          <a:p>
            <a:pPr marL="0" indent="0">
              <a:buNone/>
            </a:pPr>
            <a:r>
              <a:rPr lang="sr-Latn-ME" dirty="0" smtClean="0"/>
              <a:t>Medical Nurse: 3600</a:t>
            </a:r>
          </a:p>
          <a:p>
            <a:pPr marL="0" indent="0">
              <a:buNone/>
            </a:pPr>
            <a:r>
              <a:rPr lang="sr-Latn-ME" dirty="0" smtClean="0"/>
              <a:t>We need 450-700</a:t>
            </a:r>
          </a:p>
          <a:p>
            <a:pPr marL="0" indent="0">
              <a:buNone/>
            </a:pPr>
            <a:r>
              <a:rPr lang="sr-Latn-ME" dirty="0" smtClean="0"/>
              <a:t>High </a:t>
            </a:r>
            <a:r>
              <a:rPr lang="sr-Latn-ME" dirty="0"/>
              <a:t>medical </a:t>
            </a:r>
            <a:r>
              <a:rPr lang="sr-Latn-ME" dirty="0" smtClean="0"/>
              <a:t>nurses</a:t>
            </a:r>
          </a:p>
          <a:p>
            <a:pPr marL="0" indent="0">
              <a:buNone/>
            </a:pPr>
            <a:r>
              <a:rPr lang="sr-Latn-ME" dirty="0" smtClean="0"/>
              <a:t>(</a:t>
            </a:r>
            <a:r>
              <a:rPr lang="sr-Latn-ME" dirty="0"/>
              <a:t>Bachelor </a:t>
            </a:r>
            <a:r>
              <a:rPr lang="sr-Latn-ME" dirty="0" smtClean="0"/>
              <a:t>degree)</a:t>
            </a:r>
          </a:p>
          <a:p>
            <a:pPr marL="0" indent="0">
              <a:buNone/>
            </a:pPr>
            <a:r>
              <a:rPr lang="sr-Latn-ME" dirty="0" smtClean="0"/>
              <a:t>(15-20% of all nurses)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827088"/>
          </a:xfrm>
        </p:spPr>
        <p:txBody>
          <a:bodyPr/>
          <a:lstStyle/>
          <a:p>
            <a:r>
              <a:rPr lang="sr-Latn-ME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Employment</a:t>
            </a:r>
            <a:endParaRPr lang="sr-Latn-ME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811756"/>
            <a:ext cx="3024336" cy="332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5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Basic nursing education in Montenegro</a:t>
            </a:r>
            <a:endParaRPr lang="sr-Latn-ME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Nursing education in Montenegro  starting with the </a:t>
            </a:r>
            <a:r>
              <a:rPr lang="en-US" b="1" dirty="0" smtClean="0">
                <a:solidFill>
                  <a:srgbClr val="0070C0"/>
                </a:solidFill>
              </a:rPr>
              <a:t>first school  of nursing  founded  </a:t>
            </a:r>
            <a:r>
              <a:rPr lang="sr-Latn-ME" b="1" dirty="0" smtClean="0">
                <a:solidFill>
                  <a:srgbClr val="FF0000"/>
                </a:solidFill>
              </a:rPr>
              <a:t>1946</a:t>
            </a:r>
            <a:r>
              <a:rPr lang="en-US" dirty="0" smtClean="0"/>
              <a:t>  in</a:t>
            </a:r>
            <a:r>
              <a:rPr lang="sr-Latn-ME" dirty="0" smtClean="0"/>
              <a:t> Cetinje(capital  town of Montenegro)</a:t>
            </a:r>
            <a:r>
              <a:rPr lang="en-US" dirty="0" smtClean="0"/>
              <a:t>  for assistant nurses and expanding all over the country  the following  years.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At present </a:t>
            </a:r>
            <a:r>
              <a:rPr lang="en-US" dirty="0" smtClean="0"/>
              <a:t>in Montenegro there are </a:t>
            </a:r>
            <a:r>
              <a:rPr lang="sr-Latn-ME" b="1" dirty="0">
                <a:solidFill>
                  <a:srgbClr val="FF0000"/>
                </a:solidFill>
              </a:rPr>
              <a:t>6</a:t>
            </a:r>
            <a:r>
              <a:rPr lang="en-US" b="1" dirty="0" smtClean="0">
                <a:solidFill>
                  <a:srgbClr val="FF0000"/>
                </a:solidFill>
              </a:rPr>
              <a:t> secondary medical school</a:t>
            </a:r>
            <a:r>
              <a:rPr lang="sr-Latn-ME" b="1" dirty="0" smtClean="0">
                <a:solidFill>
                  <a:srgbClr val="FF0000"/>
                </a:solidFill>
              </a:rPr>
              <a:t>s</a:t>
            </a:r>
            <a:r>
              <a:rPr lang="sr-Latn-ME" dirty="0" smtClean="0"/>
              <a:t>(with about </a:t>
            </a:r>
            <a:r>
              <a:rPr lang="sr-Latn-ME" b="1" dirty="0" smtClean="0">
                <a:solidFill>
                  <a:srgbClr val="0070C0"/>
                </a:solidFill>
              </a:rPr>
              <a:t>2500 pupils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sr-Latn-ME" dirty="0" smtClean="0"/>
              <a:t>(e.y. 300 finished)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1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High  Medical School(Bachelor </a:t>
            </a:r>
            <a:r>
              <a:rPr lang="en-US" dirty="0" smtClean="0"/>
              <a:t>degree)  as </a:t>
            </a:r>
            <a:r>
              <a:rPr lang="en-US" b="1" dirty="0" smtClean="0">
                <a:solidFill>
                  <a:srgbClr val="0070C0"/>
                </a:solidFill>
              </a:rPr>
              <a:t>applied </a:t>
            </a:r>
            <a:r>
              <a:rPr lang="en-US" b="1" dirty="0" err="1" smtClean="0">
                <a:solidFill>
                  <a:srgbClr val="0070C0"/>
                </a:solidFill>
              </a:rPr>
              <a:t>programme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n-US" dirty="0" smtClean="0"/>
              <a:t>in frame </a:t>
            </a:r>
            <a:r>
              <a:rPr lang="sr-Latn-ME" dirty="0" smtClean="0"/>
              <a:t> of</a:t>
            </a:r>
            <a:r>
              <a:rPr lang="en-US" dirty="0" smtClean="0"/>
              <a:t> Medical faculty</a:t>
            </a:r>
            <a:r>
              <a:rPr lang="sr-Latn-ME" dirty="0" smtClean="0"/>
              <a:t>(with </a:t>
            </a:r>
            <a:r>
              <a:rPr lang="sr-Latn-ME" b="1" dirty="0" smtClean="0">
                <a:solidFill>
                  <a:srgbClr val="0070C0"/>
                </a:solidFill>
              </a:rPr>
              <a:t>220 students</a:t>
            </a:r>
            <a:r>
              <a:rPr lang="sr-Latn-ME" dirty="0" smtClean="0"/>
              <a:t>)</a:t>
            </a:r>
            <a:endParaRPr lang="en-US" dirty="0" smtClean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54354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Basic nursing education in Montenegro</a:t>
            </a:r>
            <a:endParaRPr lang="sr-Latn-ME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</a:t>
            </a:r>
            <a:r>
              <a:rPr lang="en-US" dirty="0" smtClean="0"/>
              <a:t> </a:t>
            </a:r>
            <a:r>
              <a:rPr lang="en-US" dirty="0"/>
              <a:t>number  of nurses  employed </a:t>
            </a:r>
            <a:r>
              <a:rPr lang="en-US" dirty="0" smtClean="0"/>
              <a:t> </a:t>
            </a:r>
            <a:r>
              <a:rPr lang="en-US" dirty="0"/>
              <a:t>in Montenegro  is </a:t>
            </a:r>
            <a:r>
              <a:rPr lang="sr-Latn-ME" dirty="0"/>
              <a:t> </a:t>
            </a:r>
            <a:r>
              <a:rPr lang="sr-Latn-ME" dirty="0" smtClean="0">
                <a:solidFill>
                  <a:srgbClr val="FF0000"/>
                </a:solidFill>
              </a:rPr>
              <a:t>about 3600</a:t>
            </a:r>
            <a:r>
              <a:rPr lang="sr-Latn-ME" dirty="0" smtClean="0"/>
              <a:t>.(Total-about 4500)</a:t>
            </a:r>
          </a:p>
          <a:p>
            <a:r>
              <a:rPr lang="en-US" dirty="0" smtClean="0"/>
              <a:t> </a:t>
            </a:r>
            <a:r>
              <a:rPr lang="sr-Latn-ME" dirty="0" smtClean="0">
                <a:solidFill>
                  <a:srgbClr val="FF0000"/>
                </a:solidFill>
              </a:rPr>
              <a:t>90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r>
              <a:rPr lang="en-US" dirty="0" smtClean="0"/>
              <a:t>  </a:t>
            </a:r>
            <a:r>
              <a:rPr lang="en-US" dirty="0"/>
              <a:t>holding a </a:t>
            </a:r>
            <a:r>
              <a:rPr lang="en-US" b="1" dirty="0">
                <a:solidFill>
                  <a:srgbClr val="0070C0"/>
                </a:solidFill>
              </a:rPr>
              <a:t>secondary school </a:t>
            </a:r>
            <a:r>
              <a:rPr lang="en-US" dirty="0"/>
              <a:t>qualification 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rest</a:t>
            </a:r>
            <a:r>
              <a:rPr lang="sr-Latn-ME" dirty="0" smtClean="0"/>
              <a:t> are</a:t>
            </a:r>
            <a:r>
              <a:rPr lang="en-US" dirty="0" smtClean="0"/>
              <a:t>  </a:t>
            </a:r>
            <a:r>
              <a:rPr lang="en-US" b="1" dirty="0">
                <a:solidFill>
                  <a:srgbClr val="C00000"/>
                </a:solidFill>
              </a:rPr>
              <a:t>postsecondary school </a:t>
            </a:r>
            <a:r>
              <a:rPr lang="en-US" b="1" dirty="0" smtClean="0">
                <a:solidFill>
                  <a:srgbClr val="C00000"/>
                </a:solidFill>
              </a:rPr>
              <a:t>qualification</a:t>
            </a:r>
            <a:r>
              <a:rPr lang="sr-Latn-ME" dirty="0" smtClean="0"/>
              <a:t>: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-</a:t>
            </a:r>
            <a:r>
              <a:rPr lang="sr-Latn-ME" dirty="0" smtClean="0">
                <a:solidFill>
                  <a:srgbClr val="FF0000"/>
                </a:solidFill>
              </a:rPr>
              <a:t>5-6% </a:t>
            </a:r>
            <a:r>
              <a:rPr lang="en-US" b="1" dirty="0" smtClean="0">
                <a:solidFill>
                  <a:srgbClr val="0070C0"/>
                </a:solidFill>
              </a:rPr>
              <a:t>h</a:t>
            </a:r>
            <a:r>
              <a:rPr lang="sr-Latn-ME" b="1" dirty="0" smtClean="0">
                <a:solidFill>
                  <a:srgbClr val="0070C0"/>
                </a:solidFill>
              </a:rPr>
              <a:t>igher level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(with diploma –higher medical </a:t>
            </a:r>
            <a:r>
              <a:rPr lang="en-US" dirty="0"/>
              <a:t>nurse-medical </a:t>
            </a:r>
            <a:r>
              <a:rPr lang="en-US" dirty="0" smtClean="0"/>
              <a:t>technician</a:t>
            </a:r>
            <a:r>
              <a:rPr lang="sr-Latn-ME" dirty="0" smtClean="0"/>
              <a:t>-about 170-200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sr-Latn-ME" dirty="0" smtClean="0"/>
              <a:t>-</a:t>
            </a:r>
            <a:r>
              <a:rPr lang="sr-Latn-ME" dirty="0" smtClean="0">
                <a:solidFill>
                  <a:srgbClr val="FF0000"/>
                </a:solidFill>
              </a:rPr>
              <a:t>2-3% </a:t>
            </a:r>
            <a:r>
              <a:rPr lang="sr-Latn-ME" b="1" dirty="0" smtClean="0">
                <a:solidFill>
                  <a:srgbClr val="0070C0"/>
                </a:solidFill>
              </a:rPr>
              <a:t>high level </a:t>
            </a:r>
            <a:r>
              <a:rPr lang="sr-Latn-ME" dirty="0" smtClean="0"/>
              <a:t>(</a:t>
            </a:r>
            <a:r>
              <a:rPr lang="sr-Latn-ME" b="1" dirty="0" smtClean="0">
                <a:solidFill>
                  <a:srgbClr val="0070C0"/>
                </a:solidFill>
              </a:rPr>
              <a:t>Bachelor degree</a:t>
            </a:r>
            <a:r>
              <a:rPr lang="sr-Latn-ME" dirty="0" smtClean="0"/>
              <a:t>-about 70-90)</a:t>
            </a:r>
            <a:r>
              <a:rPr lang="en-US" dirty="0" smtClean="0"/>
              <a:t>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559495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>
                <a:solidFill>
                  <a:srgbClr val="C00000"/>
                </a:solidFill>
              </a:rPr>
              <a:t>Basic nursing education in Montenegro</a:t>
            </a:r>
            <a:r>
              <a:rPr lang="en-US" dirty="0" smtClean="0"/>
              <a:t/>
            </a:r>
            <a:br>
              <a:rPr lang="en-US" dirty="0" smtClean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ME" dirty="0" smtClean="0"/>
          </a:p>
          <a:p>
            <a:r>
              <a:rPr lang="en-US" dirty="0" smtClean="0"/>
              <a:t>However, </a:t>
            </a:r>
            <a:r>
              <a:rPr lang="en-US" b="1" dirty="0" smtClean="0"/>
              <a:t>Article 31 </a:t>
            </a:r>
            <a:r>
              <a:rPr lang="en-US" b="1" dirty="0" smtClean="0">
                <a:solidFill>
                  <a:srgbClr val="FF0000"/>
                </a:solidFill>
              </a:rPr>
              <a:t>for the training of nurses  responsible for general care</a:t>
            </a:r>
            <a:r>
              <a:rPr lang="en-US" dirty="0" smtClean="0"/>
              <a:t> of</a:t>
            </a:r>
            <a:r>
              <a:rPr lang="en-US" b="1" dirty="0" smtClean="0"/>
              <a:t> Directive 2005/36/EC </a:t>
            </a:r>
            <a:r>
              <a:rPr lang="en-US" b="1" dirty="0" smtClean="0">
                <a:solidFill>
                  <a:srgbClr val="00B0F0"/>
                </a:solidFill>
              </a:rPr>
              <a:t>provides  for one level  nurse </a:t>
            </a:r>
            <a:r>
              <a:rPr lang="en-US" dirty="0" smtClean="0"/>
              <a:t>and nursing education  should include the </a:t>
            </a:r>
            <a:r>
              <a:rPr lang="en-US" b="1" dirty="0" smtClean="0">
                <a:solidFill>
                  <a:srgbClr val="FF0000"/>
                </a:solidFill>
              </a:rPr>
              <a:t>minimum  standards </a:t>
            </a:r>
            <a:r>
              <a:rPr lang="en-US" dirty="0" smtClean="0"/>
              <a:t>as they are described  in Article 31, </a:t>
            </a:r>
            <a:r>
              <a:rPr lang="en-US" dirty="0" smtClean="0">
                <a:solidFill>
                  <a:srgbClr val="0070C0"/>
                </a:solidFill>
              </a:rPr>
              <a:t>regardless of level of  professionals</a:t>
            </a:r>
            <a:r>
              <a:rPr lang="sr-Latn-ME" dirty="0" smtClean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37049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sz="3100" dirty="0" smtClean="0"/>
              <a:t/>
            </a:r>
            <a:br>
              <a:rPr lang="sr-Latn-ME" sz="3100" dirty="0" smtClean="0"/>
            </a:br>
            <a:r>
              <a:rPr lang="en-US" sz="3100" b="1" dirty="0" smtClean="0">
                <a:solidFill>
                  <a:srgbClr val="C00000"/>
                </a:solidFill>
              </a:rPr>
              <a:t>Secondary school nursing education</a:t>
            </a:r>
            <a:br>
              <a:rPr lang="en-US" sz="3100" b="1" dirty="0" smtClean="0">
                <a:solidFill>
                  <a:srgbClr val="C00000"/>
                </a:solidFill>
              </a:rPr>
            </a:br>
            <a:r>
              <a:rPr lang="en-US" sz="3100" b="1" dirty="0" smtClean="0">
                <a:solidFill>
                  <a:srgbClr val="C00000"/>
                </a:solidFill>
              </a:rPr>
              <a:t>Condition for admission and outline of training</a:t>
            </a:r>
            <a:r>
              <a:rPr lang="en-US" dirty="0" smtClean="0"/>
              <a:t/>
            </a:r>
            <a:br>
              <a:rPr lang="en-US" dirty="0" smtClean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Enrolment criteria </a:t>
            </a:r>
            <a:r>
              <a:rPr lang="en-US" dirty="0" smtClean="0"/>
              <a:t>in </a:t>
            </a:r>
            <a:r>
              <a:rPr lang="en-US" b="1" dirty="0" smtClean="0">
                <a:solidFill>
                  <a:srgbClr val="0070C0"/>
                </a:solidFill>
              </a:rPr>
              <a:t>secondary  nursing school  </a:t>
            </a:r>
            <a:r>
              <a:rPr lang="en-US" dirty="0" smtClean="0"/>
              <a:t>are prescribed in Ministry of Education and Sport  and include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9 years </a:t>
            </a:r>
            <a:r>
              <a:rPr lang="en-US" dirty="0" smtClean="0"/>
              <a:t>of competition of </a:t>
            </a:r>
            <a:r>
              <a:rPr lang="en-US" b="1" dirty="0" smtClean="0"/>
              <a:t>primary school education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health certificate </a:t>
            </a:r>
            <a:r>
              <a:rPr lang="en-US" dirty="0" smtClean="0"/>
              <a:t>and </a:t>
            </a:r>
            <a:r>
              <a:rPr lang="en-US" b="1" dirty="0" smtClean="0"/>
              <a:t>certificate</a:t>
            </a:r>
            <a:r>
              <a:rPr lang="en-US" dirty="0" smtClean="0"/>
              <a:t> of Montenegrin </a:t>
            </a:r>
            <a:r>
              <a:rPr lang="en-US" b="1" dirty="0" smtClean="0"/>
              <a:t>citizenship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Student begin this type,  of training  at the age of 15, after 9 years of  general education </a:t>
            </a:r>
          </a:p>
          <a:p>
            <a:r>
              <a:rPr lang="en-US" dirty="0" smtClean="0"/>
              <a:t>  this program </a:t>
            </a:r>
            <a:r>
              <a:rPr lang="en-US" b="1" dirty="0" smtClean="0">
                <a:solidFill>
                  <a:srgbClr val="0070C0"/>
                </a:solidFill>
              </a:rPr>
              <a:t>does not  meet the 10 year requirement  </a:t>
            </a:r>
            <a:r>
              <a:rPr lang="en-US" dirty="0" smtClean="0"/>
              <a:t>for general education  </a:t>
            </a:r>
            <a:r>
              <a:rPr lang="en-US" b="1" dirty="0" smtClean="0">
                <a:solidFill>
                  <a:srgbClr val="0070C0"/>
                </a:solidFill>
              </a:rPr>
              <a:t>of Article  31. of the Directive</a:t>
            </a:r>
            <a:r>
              <a:rPr lang="en-US" dirty="0" smtClean="0"/>
              <a:t>.( Admission  to trying for nurses responsible for general care shall be  contingent upon completion  of general education of 10 years)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72473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Secondary school nursing education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Condition for admission and outline of training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endParaRPr lang="sr-Latn-ME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Training</a:t>
            </a:r>
            <a:r>
              <a:rPr lang="en-US" dirty="0" smtClean="0"/>
              <a:t> lasts for </a:t>
            </a:r>
            <a:r>
              <a:rPr lang="en-US" b="1" dirty="0" smtClean="0">
                <a:solidFill>
                  <a:srgbClr val="C00000"/>
                </a:solidFill>
              </a:rPr>
              <a:t>4 years </a:t>
            </a:r>
            <a:endParaRPr lang="sr-Latn-ME" b="1" dirty="0" smtClean="0">
              <a:solidFill>
                <a:srgbClr val="C00000"/>
              </a:solidFill>
            </a:endParaRPr>
          </a:p>
          <a:p>
            <a:r>
              <a:rPr lang="sr-Latn-ME" b="1" dirty="0" smtClean="0">
                <a:solidFill>
                  <a:srgbClr val="0070C0"/>
                </a:solidFill>
              </a:rPr>
              <a:t>C</a:t>
            </a:r>
            <a:r>
              <a:rPr lang="en-US" b="1" dirty="0" err="1" smtClean="0">
                <a:solidFill>
                  <a:srgbClr val="0070C0"/>
                </a:solidFill>
              </a:rPr>
              <a:t>urriculum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contains </a:t>
            </a:r>
            <a:r>
              <a:rPr lang="sr-Latn-ME" dirty="0" smtClean="0"/>
              <a:t>:</a:t>
            </a:r>
          </a:p>
          <a:p>
            <a:pPr marL="0" indent="0">
              <a:buNone/>
            </a:pPr>
            <a:r>
              <a:rPr lang="sr-Latn-ME" dirty="0" smtClean="0"/>
              <a:t>- In </a:t>
            </a:r>
            <a:r>
              <a:rPr lang="sr-Latn-ME" b="1" dirty="0" smtClean="0">
                <a:solidFill>
                  <a:srgbClr val="00B0F0"/>
                </a:solidFill>
              </a:rPr>
              <a:t>first two years </a:t>
            </a:r>
            <a:r>
              <a:rPr lang="en-US" b="1" dirty="0" smtClean="0"/>
              <a:t>subjects of general education like</a:t>
            </a:r>
            <a:r>
              <a:rPr lang="en-US" dirty="0" smtClean="0"/>
              <a:t> Montenegrin and other languages according Constitution of Montenegro, foreign language , Latin , mathematics, history, geography, physical education and others.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/>
              <a:t>-</a:t>
            </a:r>
            <a:r>
              <a:rPr lang="en-US" dirty="0" smtClean="0"/>
              <a:t> </a:t>
            </a:r>
            <a:r>
              <a:rPr lang="sr-Latn-ME" dirty="0" smtClean="0"/>
              <a:t>d</a:t>
            </a:r>
            <a:r>
              <a:rPr lang="sr-Latn-ME" dirty="0"/>
              <a:t>u</a:t>
            </a:r>
            <a:r>
              <a:rPr lang="en-US" dirty="0" smtClean="0"/>
              <a:t>ring the </a:t>
            </a:r>
            <a:r>
              <a:rPr lang="en-US" b="1" dirty="0" smtClean="0">
                <a:solidFill>
                  <a:srgbClr val="00B0F0"/>
                </a:solidFill>
              </a:rPr>
              <a:t>last two years  several </a:t>
            </a:r>
            <a:r>
              <a:rPr lang="en-US" b="1" dirty="0" smtClean="0">
                <a:solidFill>
                  <a:srgbClr val="0070C0"/>
                </a:solidFill>
              </a:rPr>
              <a:t>nursing subjects  </a:t>
            </a:r>
            <a:r>
              <a:rPr lang="en-US" dirty="0" smtClean="0"/>
              <a:t>are introduced as well  as psychology , clinical medicine, pathology and others.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75297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Secondary school nursing education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C00000"/>
                </a:solidFill>
              </a:rPr>
              <a:t>Condition for admission and outline of training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sr-Latn-ME" sz="2500" dirty="0">
              <a:solidFill>
                <a:prstClr val="black"/>
              </a:solidFill>
            </a:endParaRPr>
          </a:p>
          <a:p>
            <a:pPr lvl="0"/>
            <a:r>
              <a:rPr lang="en-US" sz="2500" dirty="0" smtClean="0">
                <a:solidFill>
                  <a:prstClr val="black"/>
                </a:solidFill>
              </a:rPr>
              <a:t>The </a:t>
            </a:r>
            <a:r>
              <a:rPr lang="en-US" sz="2500" b="1" dirty="0">
                <a:solidFill>
                  <a:prstClr val="black"/>
                </a:solidFill>
              </a:rPr>
              <a:t>curriculum </a:t>
            </a:r>
            <a:r>
              <a:rPr lang="en-US" sz="2500" dirty="0">
                <a:solidFill>
                  <a:prstClr val="black"/>
                </a:solidFill>
              </a:rPr>
              <a:t>also contains </a:t>
            </a:r>
            <a:r>
              <a:rPr lang="en-US" sz="2500" b="1" dirty="0">
                <a:solidFill>
                  <a:prstClr val="black"/>
                </a:solidFill>
              </a:rPr>
              <a:t>practical training  under supervision </a:t>
            </a:r>
            <a:r>
              <a:rPr lang="en-US" sz="2500" dirty="0">
                <a:solidFill>
                  <a:prstClr val="black"/>
                </a:solidFill>
              </a:rPr>
              <a:t> in </a:t>
            </a:r>
            <a:r>
              <a:rPr lang="en-US" sz="2500" b="1" dirty="0">
                <a:solidFill>
                  <a:prstClr val="black"/>
                </a:solidFill>
              </a:rPr>
              <a:t>hospital</a:t>
            </a:r>
            <a:r>
              <a:rPr lang="en-US" sz="2500" dirty="0">
                <a:solidFill>
                  <a:prstClr val="black"/>
                </a:solidFill>
              </a:rPr>
              <a:t> during the</a:t>
            </a:r>
            <a:r>
              <a:rPr lang="en-US" sz="2500" b="1" dirty="0">
                <a:solidFill>
                  <a:prstClr val="black"/>
                </a:solidFill>
              </a:rPr>
              <a:t> summer</a:t>
            </a:r>
            <a:r>
              <a:rPr lang="en-US" sz="2500" dirty="0">
                <a:solidFill>
                  <a:prstClr val="black"/>
                </a:solidFill>
              </a:rPr>
              <a:t>. </a:t>
            </a:r>
            <a:endParaRPr lang="sr-Latn-ME" sz="2500" dirty="0" smtClean="0">
              <a:solidFill>
                <a:prstClr val="black"/>
              </a:solidFill>
            </a:endParaRPr>
          </a:p>
          <a:p>
            <a:pPr lvl="0"/>
            <a:r>
              <a:rPr lang="en-US" sz="2500" b="1" dirty="0" smtClean="0">
                <a:solidFill>
                  <a:srgbClr val="0070C0"/>
                </a:solidFill>
              </a:rPr>
              <a:t>Training </a:t>
            </a:r>
            <a:r>
              <a:rPr lang="en-US" sz="2500" dirty="0">
                <a:solidFill>
                  <a:prstClr val="black"/>
                </a:solidFill>
              </a:rPr>
              <a:t>is organized in a </a:t>
            </a:r>
            <a:r>
              <a:rPr lang="en-US" sz="2500" b="1" dirty="0">
                <a:solidFill>
                  <a:srgbClr val="0070C0"/>
                </a:solidFill>
              </a:rPr>
              <a:t>theoretical  element  in school </a:t>
            </a:r>
            <a:r>
              <a:rPr lang="en-US" sz="2500" b="1" dirty="0">
                <a:solidFill>
                  <a:prstClr val="black"/>
                </a:solidFill>
              </a:rPr>
              <a:t>classrooms </a:t>
            </a:r>
            <a:r>
              <a:rPr lang="en-US" sz="2500" dirty="0">
                <a:solidFill>
                  <a:prstClr val="black"/>
                </a:solidFill>
              </a:rPr>
              <a:t>, in </a:t>
            </a:r>
            <a:r>
              <a:rPr lang="en-US" sz="2500" b="1" dirty="0">
                <a:solidFill>
                  <a:prstClr val="black"/>
                </a:solidFill>
              </a:rPr>
              <a:t>school laboratories </a:t>
            </a:r>
            <a:r>
              <a:rPr lang="en-US" sz="2500" dirty="0">
                <a:solidFill>
                  <a:prstClr val="black"/>
                </a:solidFill>
              </a:rPr>
              <a:t>and it is also  consists  of </a:t>
            </a:r>
            <a:r>
              <a:rPr lang="en-US" sz="2500" b="1" dirty="0">
                <a:solidFill>
                  <a:prstClr val="black"/>
                </a:solidFill>
              </a:rPr>
              <a:t>practical component</a:t>
            </a:r>
            <a:r>
              <a:rPr lang="en-US" sz="2500" dirty="0">
                <a:solidFill>
                  <a:prstClr val="black"/>
                </a:solidFill>
              </a:rPr>
              <a:t>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534719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</TotalTime>
  <Words>1605</Words>
  <Application>Microsoft Office PowerPoint</Application>
  <PresentationFormat>Diavoorstelling (4:3)</PresentationFormat>
  <Paragraphs>476</Paragraphs>
  <Slides>25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25</vt:i4>
      </vt:variant>
    </vt:vector>
  </HeadingPairs>
  <TitlesOfParts>
    <vt:vector size="28" baseType="lpstr">
      <vt:lpstr>Office Theme</vt:lpstr>
      <vt:lpstr>Presentation1</vt:lpstr>
      <vt:lpstr>Default Design</vt:lpstr>
      <vt:lpstr>UNIVERSITY OF MONTENEGRO  CCNURCA:54416-TEMPUS-1-2013-1-BE-TEMPUS-JPCR</vt:lpstr>
      <vt:lpstr>The profession of nurses in Montenegro</vt:lpstr>
      <vt:lpstr>Employment</vt:lpstr>
      <vt:lpstr>Basic nursing education in Montenegro</vt:lpstr>
      <vt:lpstr>Basic nursing education in Montenegro</vt:lpstr>
      <vt:lpstr> Basic nursing education in Montenegro </vt:lpstr>
      <vt:lpstr> Secondary school nursing education Condition for admission and outline of training </vt:lpstr>
      <vt:lpstr>Secondary school nursing education Condition for admission and outline of training </vt:lpstr>
      <vt:lpstr>Secondary school nursing education Condition for admission and outline of training</vt:lpstr>
      <vt:lpstr>SCHOOL OF NURSING (BACHELOR DEGREE)</vt:lpstr>
      <vt:lpstr>SECOND YEAR</vt:lpstr>
      <vt:lpstr>THIRD YEAR</vt:lpstr>
      <vt:lpstr> High level Nursing Education Condition for admission and outline of training:</vt:lpstr>
      <vt:lpstr>The organization of training courses</vt:lpstr>
      <vt:lpstr>Level of qualification of the supervisors of clinical training</vt:lpstr>
      <vt:lpstr>Level of qualification of the supervisors of clinical training</vt:lpstr>
      <vt:lpstr>Method of training courses</vt:lpstr>
      <vt:lpstr>Post-graduate specialization training</vt:lpstr>
      <vt:lpstr>Internship period</vt:lpstr>
      <vt:lpstr>Continuing education</vt:lpstr>
      <vt:lpstr>Conclusions:Overall assessment</vt:lpstr>
      <vt:lpstr>Conclusions:Overall assessment</vt:lpstr>
      <vt:lpstr>Recommendation:</vt:lpstr>
      <vt:lpstr>Main Conclusion</vt:lpstr>
      <vt:lpstr>*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profession of nurses in Montenegro</dc:title>
  <dc:creator>User</dc:creator>
  <cp:lastModifiedBy>Willem vanden Berg</cp:lastModifiedBy>
  <cp:revision>49</cp:revision>
  <dcterms:created xsi:type="dcterms:W3CDTF">2014-01-18T14:02:31Z</dcterms:created>
  <dcterms:modified xsi:type="dcterms:W3CDTF">2014-02-28T15:03:35Z</dcterms:modified>
</cp:coreProperties>
</file>