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77" r:id="rId4"/>
    <p:sldId id="258" r:id="rId5"/>
    <p:sldId id="259" r:id="rId6"/>
    <p:sldId id="269" r:id="rId7"/>
    <p:sldId id="270" r:id="rId8"/>
    <p:sldId id="271" r:id="rId9"/>
    <p:sldId id="273" r:id="rId10"/>
    <p:sldId id="274" r:id="rId11"/>
    <p:sldId id="272" r:id="rId12"/>
    <p:sldId id="276" r:id="rId13"/>
    <p:sldId id="275" r:id="rId14"/>
    <p:sldId id="264" r:id="rId15"/>
    <p:sldId id="266" r:id="rId16"/>
    <p:sldId id="27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bana.Demirxhiu"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F6C32D-207F-4C04-A53D-666901F8DA2F}" type="datetimeFigureOut">
              <a:rPr lang="en-US" smtClean="0"/>
              <a:pPr/>
              <a:t>3/3/2014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E99201-3FBF-47F2-A40C-501420B8BB1F}" type="slidenum">
              <a:rPr lang="en-US" smtClean="0"/>
              <a:pPr/>
              <a:t>‹nr.›</a:t>
            </a:fld>
            <a:endParaRPr lang="en-US"/>
          </a:p>
        </p:txBody>
      </p:sp>
    </p:spTree>
    <p:extLst>
      <p:ext uri="{BB962C8B-B14F-4D97-AF65-F5344CB8AC3E}">
        <p14:creationId xmlns:p14="http://schemas.microsoft.com/office/powerpoint/2010/main" val="340610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BEF79-392A-4083-9F63-CFB992100373}"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BEF79-392A-4083-9F63-CFB992100373}" type="datetimeFigureOut">
              <a:rPr lang="en-US" smtClean="0"/>
              <a:pPr/>
              <a:t>3/3/2014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4BEF79-392A-4083-9F63-CFB992100373}" type="datetimeFigureOut">
              <a:rPr lang="en-US" smtClean="0"/>
              <a:pPr/>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4BEF79-392A-4083-9F63-CFB992100373}" type="datetimeFigureOut">
              <a:rPr lang="en-US" smtClean="0"/>
              <a:pPr/>
              <a:t>3/3/2014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4BEF79-392A-4083-9F63-CFB992100373}" type="datetimeFigureOut">
              <a:rPr lang="en-US" smtClean="0"/>
              <a:pPr/>
              <a:t>3/3/2014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BEF79-392A-4083-9F63-CFB992100373}" type="datetimeFigureOut">
              <a:rPr lang="en-US" smtClean="0"/>
              <a:pPr/>
              <a:t>3/3/2014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BEF79-392A-4083-9F63-CFB992100373}" type="datetimeFigureOut">
              <a:rPr lang="en-US" smtClean="0"/>
              <a:pPr/>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BEF79-392A-4083-9F63-CFB992100373}" type="datetimeFigureOut">
              <a:rPr lang="en-US" smtClean="0"/>
              <a:pPr/>
              <a:t>3/3/2014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4EB44-B93B-4CF6-A38D-E5D2269C2677}"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BEF79-392A-4083-9F63-CFB992100373}" type="datetimeFigureOut">
              <a:rPr lang="en-US" smtClean="0"/>
              <a:pPr/>
              <a:t>3/3/2014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4EB44-B93B-4CF6-A38D-E5D2269C2677}"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n.org/Depts/Cartographic/map/profile/albania.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590800"/>
          </a:xfrm>
        </p:spPr>
        <p:txBody>
          <a:bodyPr>
            <a:normAutofit/>
          </a:bodyPr>
          <a:lstStyle/>
          <a:p>
            <a:r>
              <a:rPr lang="en-US" b="1" dirty="0"/>
              <a:t>Overview of nursing education in </a:t>
            </a:r>
            <a:r>
              <a:rPr lang="en-US" b="1" dirty="0" smtClean="0"/>
              <a:t>Albania - analysis </a:t>
            </a:r>
            <a:r>
              <a:rPr lang="en-US" b="1" dirty="0"/>
              <a:t>of</a:t>
            </a:r>
            <a:br>
              <a:rPr lang="en-US" b="1" dirty="0"/>
            </a:br>
            <a:r>
              <a:rPr lang="en-US" b="1" dirty="0"/>
              <a:t>situation </a:t>
            </a:r>
            <a:endParaRPr lang="en-US" dirty="0"/>
          </a:p>
        </p:txBody>
      </p:sp>
      <p:sp>
        <p:nvSpPr>
          <p:cNvPr id="3" name="Subtitle 2"/>
          <p:cNvSpPr>
            <a:spLocks noGrp="1"/>
          </p:cNvSpPr>
          <p:nvPr>
            <p:ph type="subTitle" idx="1"/>
          </p:nvPr>
        </p:nvSpPr>
        <p:spPr/>
        <p:txBody>
          <a:bodyPr>
            <a:normAutofit fontScale="85000" lnSpcReduction="20000"/>
          </a:bodyPr>
          <a:lstStyle/>
          <a:p>
            <a:r>
              <a:rPr lang="en-US" sz="2400" dirty="0" err="1" smtClean="0"/>
              <a:t>Albana</a:t>
            </a:r>
            <a:r>
              <a:rPr lang="en-US" sz="2400" dirty="0" smtClean="0"/>
              <a:t> </a:t>
            </a:r>
            <a:r>
              <a:rPr lang="en-US" sz="2400" dirty="0" err="1" smtClean="0"/>
              <a:t>Muca</a:t>
            </a:r>
            <a:r>
              <a:rPr lang="en-US" sz="2400" dirty="0" smtClean="0"/>
              <a:t> </a:t>
            </a:r>
          </a:p>
          <a:p>
            <a:r>
              <a:rPr lang="en-US" sz="2400" dirty="0" smtClean="0"/>
              <a:t>Specialist </a:t>
            </a:r>
          </a:p>
          <a:p>
            <a:r>
              <a:rPr lang="en-US" sz="2400" dirty="0" smtClean="0"/>
              <a:t>Administrate Hospital Sector</a:t>
            </a:r>
          </a:p>
          <a:p>
            <a:r>
              <a:rPr lang="en-US" sz="2400" dirty="0" smtClean="0"/>
              <a:t>Administrate </a:t>
            </a:r>
            <a:r>
              <a:rPr lang="en-US" sz="2400" smtClean="0"/>
              <a:t>Hospital Directory </a:t>
            </a:r>
            <a:endParaRPr lang="en-US" sz="2400" dirty="0" smtClean="0"/>
          </a:p>
          <a:p>
            <a:r>
              <a:rPr lang="en-US" sz="2400" dirty="0" smtClean="0"/>
              <a:t>MOH</a:t>
            </a:r>
            <a:r>
              <a:rPr lang="en-US" dirty="0" smtClean="0"/>
              <a:t> </a:t>
            </a:r>
            <a:endParaRPr lang="en-US"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00B050"/>
                </a:solidFill>
              </a:rPr>
              <a:t>Higher education institutions that offer nursing degrees             (MES,2010)</a:t>
            </a:r>
            <a:endParaRPr lang="en-US" sz="3200" dirty="0"/>
          </a:p>
        </p:txBody>
      </p:sp>
      <p:graphicFrame>
        <p:nvGraphicFramePr>
          <p:cNvPr id="4" name="Content Placeholder 3"/>
          <p:cNvGraphicFramePr>
            <a:graphicFrameLocks noGrp="1"/>
          </p:cNvGraphicFramePr>
          <p:nvPr>
            <p:ph idx="1"/>
          </p:nvPr>
        </p:nvGraphicFramePr>
        <p:xfrm>
          <a:off x="304800" y="1447800"/>
          <a:ext cx="8229600" cy="4998720"/>
        </p:xfrm>
        <a:graphic>
          <a:graphicData uri="http://schemas.openxmlformats.org/drawingml/2006/table">
            <a:tbl>
              <a:tblPr firstRow="1" bandRow="1">
                <a:tableStyleId>{5C22544A-7EE6-4342-B048-85BDC9FD1C3A}</a:tableStyleId>
              </a:tblPr>
              <a:tblGrid>
                <a:gridCol w="4114800"/>
                <a:gridCol w="4114800"/>
              </a:tblGrid>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                Private Institutions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Nursing and its related fields </a:t>
                      </a:r>
                      <a:endParaRPr lang="en-US" dirty="0" smtClean="0">
                        <a:solidFill>
                          <a:schemeClr val="tx1"/>
                        </a:solidFill>
                      </a:endParaRPr>
                    </a:p>
                    <a:p>
                      <a:endParaRPr lang="en-US" dirty="0"/>
                    </a:p>
                  </a:txBody>
                  <a:tcPr/>
                </a:tc>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Medikadent</a:t>
                      </a:r>
                      <a:r>
                        <a:rPr lang="en-US" sz="1800" kern="1200" dirty="0" smtClean="0">
                          <a:solidFill>
                            <a:schemeClr val="dk1"/>
                          </a:solidFill>
                          <a:latin typeface="+mn-lt"/>
                          <a:ea typeface="+mn-ea"/>
                          <a:cs typeface="+mn-cs"/>
                        </a:rPr>
                        <a:t>” University</a:t>
                      </a:r>
                    </a:p>
                    <a:p>
                      <a:endParaRPr lang="en-US" dirty="0"/>
                    </a:p>
                  </a:txBody>
                  <a:tcPr/>
                </a:tc>
                <a:tc>
                  <a:txBody>
                    <a:bodyPr/>
                    <a:lstStyle/>
                    <a:p>
                      <a:r>
                        <a:rPr lang="en-US" sz="1800" kern="1200" dirty="0" smtClean="0">
                          <a:solidFill>
                            <a:schemeClr val="dk1"/>
                          </a:solidFill>
                          <a:latin typeface="+mn-lt"/>
                          <a:ea typeface="+mn-ea"/>
                          <a:cs typeface="+mn-cs"/>
                        </a:rPr>
                        <a:t>General nursing</a:t>
                      </a:r>
                      <a:endParaRPr lang="en-US" dirty="0"/>
                    </a:p>
                  </a:txBody>
                  <a:tcPr/>
                </a:tc>
              </a:tr>
              <a:tr h="370840">
                <a:tc>
                  <a:txBody>
                    <a:bodyPr/>
                    <a:lstStyle/>
                    <a:p>
                      <a:r>
                        <a:rPr lang="en-US" sz="1800" kern="1200" dirty="0" smtClean="0">
                          <a:solidFill>
                            <a:schemeClr val="dk1"/>
                          </a:solidFill>
                          <a:latin typeface="+mn-lt"/>
                          <a:ea typeface="+mn-ea"/>
                          <a:cs typeface="+mn-cs"/>
                        </a:rPr>
                        <a:t>Our lady of Good Counsel” University (UZKM) -   Branch in </a:t>
                      </a:r>
                      <a:r>
                        <a:rPr lang="en-US" sz="1800" kern="1200" dirty="0" err="1" smtClean="0">
                          <a:solidFill>
                            <a:schemeClr val="dk1"/>
                          </a:solidFill>
                          <a:latin typeface="+mn-lt"/>
                          <a:ea typeface="+mn-ea"/>
                          <a:cs typeface="+mn-cs"/>
                        </a:rPr>
                        <a:t>Elbasan</a:t>
                      </a:r>
                      <a:r>
                        <a:rPr lang="en-US" sz="1800" kern="1200" dirty="0" smtClean="0">
                          <a:solidFill>
                            <a:schemeClr val="dk1"/>
                          </a:solidFill>
                          <a:latin typeface="+mn-lt"/>
                          <a:ea typeface="+mn-ea"/>
                          <a:cs typeface="+mn-cs"/>
                        </a:rPr>
                        <a:t> </a:t>
                      </a:r>
                      <a:endParaRPr lang="en-US" b="1" dirty="0"/>
                    </a:p>
                  </a:txBody>
                  <a:tcPr/>
                </a:tc>
                <a:tc>
                  <a:txBody>
                    <a:bodyPr/>
                    <a:lstStyle/>
                    <a:p>
                      <a:r>
                        <a:rPr lang="en-US" sz="1800" kern="1200" dirty="0" smtClean="0">
                          <a:solidFill>
                            <a:schemeClr val="dk1"/>
                          </a:solidFill>
                          <a:latin typeface="+mn-lt"/>
                          <a:ea typeface="+mn-ea"/>
                          <a:cs typeface="+mn-cs"/>
                        </a:rPr>
                        <a:t>General nursing ;  Physiotherapy</a:t>
                      </a:r>
                      <a:endParaRPr lang="en-US" dirty="0"/>
                    </a:p>
                  </a:txBody>
                  <a:tcPr/>
                </a:tc>
              </a:tr>
              <a:tr h="518160">
                <a:tc>
                  <a:txBody>
                    <a:bodyPr/>
                    <a:lstStyle/>
                    <a:p>
                      <a:r>
                        <a:rPr lang="en-US" sz="1800" kern="1200" dirty="0" smtClean="0">
                          <a:solidFill>
                            <a:schemeClr val="dk1"/>
                          </a:solidFill>
                          <a:latin typeface="+mn-lt"/>
                          <a:ea typeface="+mn-ea"/>
                          <a:cs typeface="+mn-cs"/>
                        </a:rPr>
                        <a:t>Kristal University </a:t>
                      </a:r>
                      <a:endParaRPr lang="en-US" dirty="0"/>
                    </a:p>
                  </a:txBody>
                  <a:tcPr/>
                </a:tc>
                <a:tc>
                  <a:txBody>
                    <a:bodyPr/>
                    <a:lstStyle/>
                    <a:p>
                      <a:r>
                        <a:rPr lang="en-US" sz="1800" kern="1200" dirty="0" smtClean="0">
                          <a:solidFill>
                            <a:schemeClr val="dk1"/>
                          </a:solidFill>
                          <a:latin typeface="+mn-lt"/>
                          <a:ea typeface="+mn-ea"/>
                          <a:cs typeface="+mn-cs"/>
                        </a:rPr>
                        <a:t>General nursing; Laboratory</a:t>
                      </a:r>
                      <a:endParaRPr lang="en-US" dirty="0"/>
                    </a:p>
                  </a:txBody>
                  <a:tcPr/>
                </a:tc>
              </a:tr>
              <a:tr h="370840">
                <a:tc>
                  <a:txBody>
                    <a:bodyPr/>
                    <a:lstStyle/>
                    <a:p>
                      <a:pPr marL="0" marR="0" algn="just">
                        <a:lnSpc>
                          <a:spcPct val="115000"/>
                        </a:lnSpc>
                        <a:spcBef>
                          <a:spcPts val="0"/>
                        </a:spcBef>
                        <a:spcAft>
                          <a:spcPts val="0"/>
                        </a:spcAft>
                      </a:pPr>
                      <a:r>
                        <a:rPr lang="en-US" sz="1800" b="0" dirty="0">
                          <a:solidFill>
                            <a:schemeClr val="tx1"/>
                          </a:solidFill>
                          <a:latin typeface="Calibri"/>
                          <a:ea typeface="Calibri"/>
                          <a:cs typeface="Times New Roman"/>
                        </a:rPr>
                        <a:t>American University of Tirana (UAT)</a:t>
                      </a:r>
                    </a:p>
                  </a:txBody>
                  <a:tcPr marL="68580" marR="68580" marT="0" marB="0"/>
                </a:tc>
                <a:tc>
                  <a:txBody>
                    <a:bodyPr/>
                    <a:lstStyle/>
                    <a:p>
                      <a:r>
                        <a:rPr lang="en-US" sz="1800" kern="1200" dirty="0" smtClean="0">
                          <a:solidFill>
                            <a:schemeClr val="dk1"/>
                          </a:solidFill>
                          <a:latin typeface="+mn-lt"/>
                          <a:ea typeface="+mn-ea"/>
                          <a:cs typeface="+mn-cs"/>
                        </a:rPr>
                        <a:t>General nursing ; Physiotherapy</a:t>
                      </a:r>
                    </a:p>
                    <a:p>
                      <a:r>
                        <a:rPr lang="en-US" sz="1800" kern="1200" dirty="0" smtClean="0">
                          <a:solidFill>
                            <a:schemeClr val="dk1"/>
                          </a:solidFill>
                          <a:latin typeface="+mn-lt"/>
                          <a:ea typeface="+mn-ea"/>
                          <a:cs typeface="+mn-cs"/>
                        </a:rPr>
                        <a:t>Laboratory Technician ; Medical Imaging</a:t>
                      </a:r>
                      <a:endParaRPr lang="en-US" dirty="0"/>
                    </a:p>
                  </a:txBody>
                  <a:tcPr/>
                </a:tc>
              </a:tr>
              <a:tr h="370840">
                <a:tc>
                  <a:txBody>
                    <a:bodyPr/>
                    <a:lstStyle/>
                    <a:p>
                      <a:r>
                        <a:rPr lang="en-US" sz="1800" kern="1200" dirty="0" err="1" smtClean="0">
                          <a:solidFill>
                            <a:schemeClr val="dk1"/>
                          </a:solidFill>
                          <a:latin typeface="+mn-lt"/>
                          <a:ea typeface="+mn-ea"/>
                          <a:cs typeface="+mn-cs"/>
                        </a:rPr>
                        <a:t>Aldent</a:t>
                      </a:r>
                      <a:r>
                        <a:rPr lang="en-US" sz="1800" kern="1200" dirty="0" smtClean="0">
                          <a:solidFill>
                            <a:schemeClr val="dk1"/>
                          </a:solidFill>
                          <a:latin typeface="+mn-lt"/>
                          <a:ea typeface="+mn-ea"/>
                          <a:cs typeface="+mn-cs"/>
                        </a:rPr>
                        <a:t> University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r h="370840">
                <a:tc>
                  <a:txBody>
                    <a:bodyPr/>
                    <a:lstStyle/>
                    <a:p>
                      <a:r>
                        <a:rPr lang="en-US" sz="1800" kern="1200" dirty="0" smtClean="0">
                          <a:solidFill>
                            <a:schemeClr val="dk1"/>
                          </a:solidFill>
                          <a:latin typeface="+mn-lt"/>
                          <a:ea typeface="+mn-ea"/>
                          <a:cs typeface="+mn-cs"/>
                        </a:rPr>
                        <a:t>“Queen Geraldine ” University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r h="370840">
                <a:tc>
                  <a:txBody>
                    <a:bodyPr/>
                    <a:lstStyle/>
                    <a:p>
                      <a:r>
                        <a:rPr lang="en-US" sz="1800" kern="1200" dirty="0" smtClean="0">
                          <a:solidFill>
                            <a:schemeClr val="dk1"/>
                          </a:solidFill>
                          <a:latin typeface="+mn-lt"/>
                          <a:ea typeface="+mn-ea"/>
                          <a:cs typeface="+mn-cs"/>
                        </a:rPr>
                        <a:t>Planetary University of Tirana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fontScale="90000"/>
          </a:bodyPr>
          <a:lstStyle/>
          <a:p>
            <a:pPr lvl="0"/>
            <a:r>
              <a:rPr lang="en-US" sz="3600" dirty="0" smtClean="0">
                <a:solidFill>
                  <a:srgbClr val="00B050"/>
                </a:solidFill>
              </a:rPr>
              <a:t>Education of Nurses/ Hours/ Accreditation/</a:t>
            </a:r>
            <a:r>
              <a:rPr lang="en-US" sz="3600" dirty="0" smtClean="0"/>
              <a:t> </a:t>
            </a:r>
            <a:r>
              <a:rPr lang="en-US" sz="3600" dirty="0" smtClean="0">
                <a:solidFill>
                  <a:srgbClr val="00B050"/>
                </a:solidFill>
              </a:rPr>
              <a:t>Enrollment </a:t>
            </a:r>
            <a:r>
              <a:rPr lang="en-US" sz="2800" dirty="0" smtClean="0">
                <a:solidFill>
                  <a:srgbClr val="00B050"/>
                </a:solidFill>
              </a:rPr>
              <a:t/>
            </a:r>
            <a:br>
              <a:rPr lang="en-US" sz="2800" dirty="0" smtClean="0">
                <a:solidFill>
                  <a:srgbClr val="00B050"/>
                </a:solidFill>
              </a:rPr>
            </a:br>
            <a:endParaRPr lang="en-US" sz="3200" dirty="0">
              <a:solidFill>
                <a:srgbClr val="00B050"/>
              </a:solidFill>
            </a:endParaRPr>
          </a:p>
        </p:txBody>
      </p:sp>
      <p:sp>
        <p:nvSpPr>
          <p:cNvPr id="3" name="Content Placeholder 2"/>
          <p:cNvSpPr>
            <a:spLocks noGrp="1"/>
          </p:cNvSpPr>
          <p:nvPr>
            <p:ph idx="1"/>
          </p:nvPr>
        </p:nvSpPr>
        <p:spPr>
          <a:xfrm>
            <a:off x="3962400" y="990600"/>
            <a:ext cx="4953000" cy="5486400"/>
          </a:xfrm>
        </p:spPr>
        <p:txBody>
          <a:bodyPr>
            <a:normAutofit/>
          </a:bodyPr>
          <a:lstStyle/>
          <a:p>
            <a:r>
              <a:rPr lang="en-US" sz="2400" dirty="0" smtClean="0">
                <a:latin typeface="Arial Narrow" pitchFamily="34" charset="0"/>
              </a:rPr>
              <a:t>The first level degree in General nursing is 3 academic years, which is translated into 4500-5500 academic hours, including the hours in class, self-study and the professional practice.</a:t>
            </a:r>
          </a:p>
          <a:p>
            <a:r>
              <a:rPr lang="en-US" sz="2400" dirty="0" smtClean="0">
                <a:latin typeface="Arial Narrow" pitchFamily="34" charset="0"/>
              </a:rPr>
              <a:t>Based on the General Nursing programs of 11 accredited universities (7 public and 4 private (2010). The total number of the modules that are taught in these programs is 56, of which 18 (32%) are the same in all programs. </a:t>
            </a:r>
          </a:p>
          <a:p>
            <a:r>
              <a:rPr lang="en-US" sz="2400" dirty="0" smtClean="0">
                <a:latin typeface="Arial Narrow" pitchFamily="34" charset="0"/>
              </a:rPr>
              <a:t>More </a:t>
            </a:r>
            <a:r>
              <a:rPr lang="en-US" sz="2400" dirty="0">
                <a:latin typeface="Arial Narrow" pitchFamily="34" charset="0"/>
              </a:rPr>
              <a:t>than half of the students (60%) enrolled in public nursing schools belong to the University of </a:t>
            </a:r>
            <a:r>
              <a:rPr lang="en-US" sz="2400" dirty="0" smtClean="0">
                <a:latin typeface="Arial Narrow" pitchFamily="34" charset="0"/>
              </a:rPr>
              <a:t>Tirana . </a:t>
            </a:r>
            <a:endParaRPr lang="en-US" sz="2400" dirty="0">
              <a:latin typeface="Arial Narrow" pitchFamily="34" charset="0"/>
            </a:endParaRPr>
          </a:p>
          <a:p>
            <a:endParaRPr lang="en-US" sz="2800" dirty="0" smtClean="0">
              <a:latin typeface="Arial Narrow" pitchFamily="34" charset="0"/>
            </a:endParaRPr>
          </a:p>
        </p:txBody>
      </p:sp>
      <p:graphicFrame>
        <p:nvGraphicFramePr>
          <p:cNvPr id="5" name="Table 4"/>
          <p:cNvGraphicFramePr>
            <a:graphicFrameLocks noGrp="1"/>
          </p:cNvGraphicFramePr>
          <p:nvPr/>
        </p:nvGraphicFramePr>
        <p:xfrm>
          <a:off x="228600" y="1066800"/>
          <a:ext cx="3581400" cy="4800602"/>
        </p:xfrm>
        <a:graphic>
          <a:graphicData uri="http://schemas.openxmlformats.org/drawingml/2006/table">
            <a:tbl>
              <a:tblPr firstRow="1" bandRow="1">
                <a:tableStyleId>{5C22544A-7EE6-4342-B048-85BDC9FD1C3A}</a:tableStyleId>
              </a:tblPr>
              <a:tblGrid>
                <a:gridCol w="1146048"/>
                <a:gridCol w="1317078"/>
                <a:gridCol w="1118274"/>
              </a:tblGrid>
              <a:tr h="909214">
                <a:tc>
                  <a:txBody>
                    <a:bodyPr/>
                    <a:lstStyle/>
                    <a:p>
                      <a:r>
                        <a:rPr lang="en-US" dirty="0" smtClean="0"/>
                        <a:t>University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mn-lt"/>
                          <a:ea typeface="+mn-ea"/>
                          <a:cs typeface="+mn-cs"/>
                        </a:rPr>
                        <a:t>Hours’ distribution</a:t>
                      </a:r>
                    </a:p>
                    <a:p>
                      <a:endParaRPr lang="en-US" sz="1600" dirty="0"/>
                    </a:p>
                  </a:txBody>
                  <a:tcPr/>
                </a:tc>
                <a:tc>
                  <a:txBody>
                    <a:bodyPr/>
                    <a:lstStyle/>
                    <a:p>
                      <a:endParaRPr lang="en-US" sz="1600" dirty="0"/>
                    </a:p>
                  </a:txBody>
                  <a:tcPr/>
                </a:tc>
              </a:tr>
              <a:tr h="736030">
                <a:tc>
                  <a:txBody>
                    <a:bodyPr/>
                    <a:lstStyle/>
                    <a:p>
                      <a:pPr marL="0" marR="0" algn="just">
                        <a:lnSpc>
                          <a:spcPts val="1200"/>
                        </a:lnSpc>
                        <a:spcBef>
                          <a:spcPts val="0"/>
                        </a:spcBef>
                        <a:spcAft>
                          <a:spcPts val="1000"/>
                        </a:spcAft>
                      </a:pPr>
                      <a:r>
                        <a:rPr lang="en-US" sz="1600" b="1" dirty="0" smtClean="0">
                          <a:latin typeface="Calibri"/>
                          <a:ea typeface="Calibri"/>
                          <a:cs typeface="Times New Roman"/>
                        </a:rPr>
                        <a:t>University</a:t>
                      </a:r>
                    </a:p>
                    <a:p>
                      <a:pPr marL="0" marR="0" algn="just">
                        <a:lnSpc>
                          <a:spcPts val="1200"/>
                        </a:lnSpc>
                        <a:spcBef>
                          <a:spcPts val="0"/>
                        </a:spcBef>
                        <a:spcAft>
                          <a:spcPts val="1000"/>
                        </a:spcAft>
                      </a:pPr>
                      <a:r>
                        <a:rPr lang="en-US" sz="1600" b="1" dirty="0" smtClean="0">
                          <a:latin typeface="Calibri"/>
                          <a:ea typeface="Calibri"/>
                          <a:cs typeface="Times New Roman"/>
                        </a:rPr>
                        <a:t>Public &amp;  Private </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b="1" dirty="0">
                          <a:latin typeface="Calibri"/>
                          <a:ea typeface="Calibri"/>
                          <a:cs typeface="Times New Roman"/>
                        </a:rPr>
                        <a:t>Total Academic Hours </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b="1" dirty="0">
                          <a:latin typeface="Calibri"/>
                          <a:ea typeface="Calibri"/>
                          <a:cs typeface="Times New Roman"/>
                        </a:rPr>
                        <a:t>Classroom hours </a:t>
                      </a:r>
                      <a:endParaRPr lang="en-US" sz="1600" dirty="0">
                        <a:latin typeface="Calibri"/>
                        <a:ea typeface="Calibri"/>
                        <a:cs typeface="Times New Roman"/>
                      </a:endParaRPr>
                    </a:p>
                  </a:txBody>
                  <a:tcPr marL="68580" marR="68580" marT="0" marB="0"/>
                </a:tc>
              </a:tr>
              <a:tr h="525893">
                <a:tc>
                  <a:txBody>
                    <a:bodyPr/>
                    <a:lstStyle/>
                    <a:p>
                      <a:pPr marL="0" marR="0" algn="just">
                        <a:lnSpc>
                          <a:spcPts val="1200"/>
                        </a:lnSpc>
                        <a:spcBef>
                          <a:spcPts val="0"/>
                        </a:spcBef>
                        <a:spcAft>
                          <a:spcPts val="1000"/>
                        </a:spcAft>
                      </a:pPr>
                      <a:r>
                        <a:rPr lang="en-US" sz="1600" dirty="0" err="1">
                          <a:latin typeface="Calibri"/>
                          <a:ea typeface="Calibri"/>
                          <a:cs typeface="Times New Roman"/>
                        </a:rPr>
                        <a:t>Tiranë</a:t>
                      </a:r>
                      <a:r>
                        <a:rPr lang="en-US" sz="1600" dirty="0">
                          <a:latin typeface="Calibri"/>
                          <a:ea typeface="Calibri"/>
                          <a:cs typeface="Times New Roman"/>
                        </a:rPr>
                        <a:t> </a:t>
                      </a:r>
                      <a:r>
                        <a:rPr lang="en-US" sz="1600" dirty="0" smtClean="0">
                          <a:latin typeface="Calibri"/>
                          <a:ea typeface="Calibri"/>
                          <a:cs typeface="Times New Roman"/>
                        </a:rPr>
                        <a:t> (Public)</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4500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2172</a:t>
                      </a:r>
                    </a:p>
                  </a:txBody>
                  <a:tcPr marL="68580" marR="68580" marT="0" marB="0"/>
                </a:tc>
              </a:tr>
              <a:tr h="525893">
                <a:tc>
                  <a:txBody>
                    <a:bodyPr/>
                    <a:lstStyle/>
                    <a:p>
                      <a:pPr marL="0" marR="0" algn="just">
                        <a:lnSpc>
                          <a:spcPts val="1200"/>
                        </a:lnSpc>
                        <a:spcBef>
                          <a:spcPts val="0"/>
                        </a:spcBef>
                        <a:spcAft>
                          <a:spcPts val="1000"/>
                        </a:spcAft>
                      </a:pPr>
                      <a:r>
                        <a:rPr lang="en-US" sz="1600" dirty="0" err="1">
                          <a:latin typeface="Calibri"/>
                          <a:ea typeface="Calibri"/>
                          <a:cs typeface="Times New Roman"/>
                        </a:rPr>
                        <a:t>Vlorë</a:t>
                      </a:r>
                      <a:r>
                        <a:rPr lang="en-US" sz="1600" dirty="0">
                          <a:latin typeface="Calibri"/>
                          <a:ea typeface="Calibri"/>
                          <a:cs typeface="Times New Roman"/>
                        </a:rPr>
                        <a:t> </a:t>
                      </a:r>
                      <a:r>
                        <a:rPr lang="en-US" sz="1600" dirty="0" smtClean="0">
                          <a:latin typeface="Calibri"/>
                          <a:ea typeface="Calibri"/>
                          <a:cs typeface="Times New Roman"/>
                        </a:rPr>
                        <a:t>    (Public)</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a:latin typeface="Calibri"/>
                          <a:ea typeface="Calibri"/>
                          <a:cs typeface="Times New Roman"/>
                        </a:rPr>
                        <a:t>4500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1800-2250</a:t>
                      </a:r>
                    </a:p>
                  </a:txBody>
                  <a:tcPr marL="68580" marR="68580" marT="0" marB="0"/>
                </a:tc>
              </a:tr>
              <a:tr h="525893">
                <a:tc>
                  <a:txBody>
                    <a:bodyPr/>
                    <a:lstStyle/>
                    <a:p>
                      <a:pPr marL="0" marR="0" algn="just">
                        <a:lnSpc>
                          <a:spcPts val="1200"/>
                        </a:lnSpc>
                        <a:spcBef>
                          <a:spcPts val="0"/>
                        </a:spcBef>
                        <a:spcAft>
                          <a:spcPts val="1000"/>
                        </a:spcAft>
                      </a:pPr>
                      <a:r>
                        <a:rPr lang="en-US" sz="1600" dirty="0" err="1">
                          <a:latin typeface="Calibri"/>
                          <a:ea typeface="Calibri"/>
                          <a:cs typeface="Times New Roman"/>
                        </a:rPr>
                        <a:t>Shkodër</a:t>
                      </a:r>
                      <a:r>
                        <a:rPr lang="en-US" sz="1600" dirty="0">
                          <a:latin typeface="Calibri"/>
                          <a:ea typeface="Calibri"/>
                          <a:cs typeface="Times New Roman"/>
                        </a:rPr>
                        <a:t> </a:t>
                      </a:r>
                      <a:r>
                        <a:rPr lang="en-US" sz="1600" dirty="0" smtClean="0">
                          <a:latin typeface="Calibri"/>
                          <a:ea typeface="Calibri"/>
                          <a:cs typeface="Times New Roman"/>
                        </a:rPr>
                        <a:t>(Public)</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0"/>
                        </a:spcAft>
                      </a:pPr>
                      <a:r>
                        <a:rPr lang="en-US" sz="1600">
                          <a:latin typeface="Calibri"/>
                          <a:ea typeface="Calibri"/>
                          <a:cs typeface="Times New Roman"/>
                        </a:rPr>
                        <a:t>4500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2014</a:t>
                      </a:r>
                    </a:p>
                  </a:txBody>
                  <a:tcPr marL="68580" marR="68580" marT="0" marB="0"/>
                </a:tc>
              </a:tr>
              <a:tr h="525893">
                <a:tc>
                  <a:txBody>
                    <a:bodyPr/>
                    <a:lstStyle/>
                    <a:p>
                      <a:pPr marL="0" marR="0" algn="just">
                        <a:lnSpc>
                          <a:spcPts val="1200"/>
                        </a:lnSpc>
                        <a:spcBef>
                          <a:spcPts val="0"/>
                        </a:spcBef>
                        <a:spcAft>
                          <a:spcPts val="1000"/>
                        </a:spcAft>
                      </a:pPr>
                      <a:r>
                        <a:rPr lang="en-US" sz="1600" dirty="0" smtClean="0">
                          <a:latin typeface="Calibri"/>
                          <a:ea typeface="Calibri"/>
                          <a:cs typeface="Times New Roman"/>
                        </a:rPr>
                        <a:t>UZKM</a:t>
                      </a:r>
                      <a:r>
                        <a:rPr lang="en-US" sz="1600" baseline="0" dirty="0" smtClean="0">
                          <a:latin typeface="Calibri"/>
                          <a:ea typeface="Calibri"/>
                          <a:cs typeface="Times New Roman"/>
                        </a:rPr>
                        <a:t> (Privet)</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a:latin typeface="Calibri"/>
                          <a:ea typeface="Calibri"/>
                          <a:cs typeface="Times New Roman"/>
                        </a:rPr>
                        <a:t>5355</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1820</a:t>
                      </a:r>
                    </a:p>
                  </a:txBody>
                  <a:tcPr marL="68580" marR="68580" marT="0" marB="0"/>
                </a:tc>
              </a:tr>
              <a:tr h="525893">
                <a:tc>
                  <a:txBody>
                    <a:bodyPr/>
                    <a:lstStyle/>
                    <a:p>
                      <a:pPr marL="0" marR="0" algn="just">
                        <a:lnSpc>
                          <a:spcPts val="1200"/>
                        </a:lnSpc>
                        <a:spcBef>
                          <a:spcPts val="0"/>
                        </a:spcBef>
                        <a:spcAft>
                          <a:spcPts val="1000"/>
                        </a:spcAft>
                      </a:pPr>
                      <a:r>
                        <a:rPr lang="en-US" sz="1600" dirty="0">
                          <a:latin typeface="Calibri"/>
                          <a:ea typeface="Calibri"/>
                          <a:cs typeface="Times New Roman"/>
                        </a:rPr>
                        <a:t>Kristal </a:t>
                      </a:r>
                      <a:r>
                        <a:rPr lang="en-US" sz="1600" dirty="0" smtClean="0">
                          <a:latin typeface="Calibri"/>
                          <a:ea typeface="Calibri"/>
                          <a:cs typeface="Times New Roman"/>
                        </a:rPr>
                        <a:t>(Privet)</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5509</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2142</a:t>
                      </a:r>
                    </a:p>
                  </a:txBody>
                  <a:tcPr marL="68580" marR="68580" marT="0" marB="0"/>
                </a:tc>
              </a:tr>
              <a:tr h="525893">
                <a:tc>
                  <a:txBody>
                    <a:bodyPr/>
                    <a:lstStyle/>
                    <a:p>
                      <a:pPr marL="0" marR="0" algn="just">
                        <a:lnSpc>
                          <a:spcPts val="1200"/>
                        </a:lnSpc>
                        <a:spcBef>
                          <a:spcPts val="0"/>
                        </a:spcBef>
                        <a:spcAft>
                          <a:spcPts val="1000"/>
                        </a:spcAft>
                      </a:pPr>
                      <a:r>
                        <a:rPr lang="en-US" sz="1600" dirty="0" smtClean="0">
                          <a:latin typeface="Calibri"/>
                          <a:ea typeface="Calibri"/>
                          <a:cs typeface="Times New Roman"/>
                        </a:rPr>
                        <a:t>UAT  (privet)</a:t>
                      </a:r>
                      <a:endParaRPr lang="en-US" sz="1600" dirty="0">
                        <a:latin typeface="Calibri"/>
                        <a:ea typeface="Calibri"/>
                        <a:cs typeface="Times New Roman"/>
                      </a:endParaRPr>
                    </a:p>
                  </a:txBody>
                  <a:tcPr marL="68580" marR="68580" marT="0" marB="0"/>
                </a:tc>
                <a:tc>
                  <a:txBody>
                    <a:bodyPr/>
                    <a:lstStyle/>
                    <a:p>
                      <a:pPr marL="0" marR="0" algn="just">
                        <a:lnSpc>
                          <a:spcPts val="1200"/>
                        </a:lnSpc>
                        <a:spcBef>
                          <a:spcPts val="0"/>
                        </a:spcBef>
                        <a:spcAft>
                          <a:spcPts val="1000"/>
                        </a:spcAft>
                      </a:pPr>
                      <a:r>
                        <a:rPr lang="en-US" sz="1600">
                          <a:latin typeface="Calibri"/>
                          <a:ea typeface="Calibri"/>
                          <a:cs typeface="Times New Roman"/>
                        </a:rPr>
                        <a:t>4470</a:t>
                      </a:r>
                    </a:p>
                  </a:txBody>
                  <a:tcPr marL="68580" marR="68580" marT="0" marB="0"/>
                </a:tc>
                <a:tc>
                  <a:txBody>
                    <a:bodyPr/>
                    <a:lstStyle/>
                    <a:p>
                      <a:pPr marL="0" marR="0" algn="just">
                        <a:lnSpc>
                          <a:spcPts val="1200"/>
                        </a:lnSpc>
                        <a:spcBef>
                          <a:spcPts val="0"/>
                        </a:spcBef>
                        <a:spcAft>
                          <a:spcPts val="1000"/>
                        </a:spcAft>
                      </a:pPr>
                      <a:r>
                        <a:rPr lang="en-US" sz="1600" dirty="0">
                          <a:latin typeface="Calibri"/>
                          <a:ea typeface="Calibri"/>
                          <a:cs typeface="Times New Roman"/>
                        </a:rPr>
                        <a:t>2580</a:t>
                      </a: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3200" dirty="0">
                <a:solidFill>
                  <a:srgbClr val="00B050"/>
                </a:solidFill>
              </a:rPr>
              <a:t>Number of graduates with a nursing degree from Public </a:t>
            </a:r>
            <a:r>
              <a:rPr lang="en-US" sz="3200" dirty="0" smtClean="0">
                <a:solidFill>
                  <a:srgbClr val="00B050"/>
                </a:solidFill>
              </a:rPr>
              <a:t>Universities     ( INSTAT)   </a:t>
            </a:r>
            <a:r>
              <a:rPr lang="en-US" sz="2800" dirty="0" smtClean="0"/>
              <a:t> </a:t>
            </a:r>
            <a:endParaRPr lang="en-US" sz="3200" dirty="0">
              <a:solidFill>
                <a:srgbClr val="00B050"/>
              </a:solidFill>
            </a:endParaRPr>
          </a:p>
        </p:txBody>
      </p:sp>
      <p:graphicFrame>
        <p:nvGraphicFramePr>
          <p:cNvPr id="4" name="Content Placeholder 3"/>
          <p:cNvGraphicFramePr>
            <a:graphicFrameLocks noGrp="1"/>
          </p:cNvGraphicFramePr>
          <p:nvPr>
            <p:ph idx="1"/>
          </p:nvPr>
        </p:nvGraphicFramePr>
        <p:xfrm>
          <a:off x="381000" y="1278255"/>
          <a:ext cx="5029200" cy="5147310"/>
        </p:xfrm>
        <a:graphic>
          <a:graphicData uri="http://schemas.openxmlformats.org/drawingml/2006/table">
            <a:tbl>
              <a:tblPr firstRow="1" bandRow="1">
                <a:tableStyleId>{5C22544A-7EE6-4342-B048-85BDC9FD1C3A}</a:tableStyleId>
              </a:tblPr>
              <a:tblGrid>
                <a:gridCol w="1918741"/>
                <a:gridCol w="824459"/>
                <a:gridCol w="762000"/>
                <a:gridCol w="762000"/>
                <a:gridCol w="762000"/>
              </a:tblGrid>
              <a:tr h="370840">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University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1998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2002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2006 </a:t>
                      </a:r>
                      <a:endParaRPr lang="en-US" sz="2000" dirty="0">
                        <a:solidFill>
                          <a:schemeClr val="tx1"/>
                        </a:solidFill>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2010 </a:t>
                      </a:r>
                      <a:endParaRPr lang="en-US" sz="2000" dirty="0">
                        <a:solidFill>
                          <a:schemeClr val="tx1"/>
                        </a:solidFill>
                        <a:latin typeface="Calibri"/>
                        <a:ea typeface="Calibri"/>
                        <a:cs typeface="Times New Roman"/>
                      </a:endParaRPr>
                    </a:p>
                  </a:txBody>
                  <a:tcPr/>
                </a:tc>
              </a:tr>
              <a:tr h="370840">
                <a:tc>
                  <a:txBody>
                    <a:bodyPr/>
                    <a:lstStyle/>
                    <a:p>
                      <a:pPr marL="0" marR="0" algn="just">
                        <a:lnSpc>
                          <a:spcPct val="115000"/>
                        </a:lnSpc>
                        <a:spcBef>
                          <a:spcPts val="0"/>
                        </a:spcBef>
                        <a:spcAft>
                          <a:spcPts val="1000"/>
                        </a:spcAft>
                      </a:pPr>
                      <a:r>
                        <a:rPr lang="en-US" sz="2000" kern="1200" dirty="0" smtClean="0">
                          <a:solidFill>
                            <a:schemeClr val="dk1"/>
                          </a:solidFill>
                          <a:latin typeface="+mn-lt"/>
                          <a:ea typeface="+mn-ea"/>
                          <a:cs typeface="+mn-cs"/>
                        </a:rPr>
                        <a:t>University of Tirana</a:t>
                      </a:r>
                      <a:endParaRPr lang="en-US" sz="2000" dirty="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70</a:t>
                      </a:r>
                    </a:p>
                  </a:txBody>
                  <a:tcPr/>
                </a:tc>
                <a:tc>
                  <a:txBody>
                    <a:bodyPr/>
                    <a:lstStyle/>
                    <a:p>
                      <a:pPr marL="0" marR="0" algn="just">
                        <a:lnSpc>
                          <a:spcPct val="115000"/>
                        </a:lnSpc>
                        <a:spcBef>
                          <a:spcPts val="0"/>
                        </a:spcBef>
                        <a:spcAft>
                          <a:spcPts val="1000"/>
                        </a:spcAft>
                      </a:pPr>
                      <a:r>
                        <a:rPr lang="en-US" sz="2000" dirty="0">
                          <a:latin typeface="Calibri"/>
                          <a:ea typeface="Calibri"/>
                          <a:cs typeface="Times New Roman"/>
                        </a:rPr>
                        <a:t>108</a:t>
                      </a:r>
                    </a:p>
                  </a:txBody>
                  <a:tcPr marL="9525" marR="9525" marT="9525" marB="0"/>
                </a:tc>
                <a:tc>
                  <a:txBody>
                    <a:bodyPr/>
                    <a:lstStyle/>
                    <a:p>
                      <a:pPr marL="0" marR="0" algn="just">
                        <a:lnSpc>
                          <a:spcPct val="115000"/>
                        </a:lnSpc>
                        <a:spcBef>
                          <a:spcPts val="0"/>
                        </a:spcBef>
                        <a:spcAft>
                          <a:spcPts val="1000"/>
                        </a:spcAft>
                      </a:pPr>
                      <a:r>
                        <a:rPr lang="en-US" sz="2000" dirty="0">
                          <a:latin typeface="Calibri"/>
                          <a:ea typeface="Calibri"/>
                          <a:cs typeface="Times New Roman"/>
                        </a:rPr>
                        <a:t>173</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218</a:t>
                      </a:r>
                    </a:p>
                  </a:txBody>
                  <a:tcPr marL="9525" marR="9525" marT="9525" marB="0" anchor="b"/>
                </a:tc>
              </a:tr>
              <a:tr h="370840">
                <a:tc>
                  <a:txBody>
                    <a:bodyPr/>
                    <a:lstStyle/>
                    <a:p>
                      <a:pPr marL="0" marR="0" algn="just">
                        <a:lnSpc>
                          <a:spcPct val="115000"/>
                        </a:lnSpc>
                        <a:spcBef>
                          <a:spcPts val="0"/>
                        </a:spcBef>
                        <a:spcAft>
                          <a:spcPts val="1000"/>
                        </a:spcAft>
                      </a:pPr>
                      <a:r>
                        <a:rPr lang="en-US" sz="2000" kern="1200" dirty="0" smtClean="0">
                          <a:solidFill>
                            <a:schemeClr val="dk1"/>
                          </a:solidFill>
                          <a:latin typeface="+mn-lt"/>
                          <a:ea typeface="+mn-ea"/>
                          <a:cs typeface="+mn-cs"/>
                        </a:rPr>
                        <a:t>University of </a:t>
                      </a:r>
                      <a:r>
                        <a:rPr lang="en-US" sz="2000" kern="1200" dirty="0" err="1" smtClean="0">
                          <a:solidFill>
                            <a:schemeClr val="dk1"/>
                          </a:solidFill>
                          <a:latin typeface="+mn-lt"/>
                          <a:ea typeface="+mn-ea"/>
                          <a:cs typeface="+mn-cs"/>
                        </a:rPr>
                        <a:t>Elbasan</a:t>
                      </a:r>
                      <a:r>
                        <a:rPr lang="en-US" sz="2000" kern="1200" dirty="0" smtClean="0">
                          <a:solidFill>
                            <a:schemeClr val="dk1"/>
                          </a:solidFill>
                          <a:latin typeface="+mn-lt"/>
                          <a:ea typeface="+mn-ea"/>
                          <a:cs typeface="+mn-cs"/>
                        </a:rPr>
                        <a:t> (2002) </a:t>
                      </a:r>
                      <a:endParaRPr lang="en-US" sz="2000" dirty="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marL="9525" marR="9525" marT="9525" marB="0"/>
                </a:tc>
                <a:tc>
                  <a:txBody>
                    <a:bodyPr/>
                    <a:lstStyle/>
                    <a:p>
                      <a:pPr marL="0" marR="0" algn="just">
                        <a:lnSpc>
                          <a:spcPct val="115000"/>
                        </a:lnSpc>
                        <a:spcBef>
                          <a:spcPts val="0"/>
                        </a:spcBef>
                        <a:spcAft>
                          <a:spcPts val="1000"/>
                        </a:spcAft>
                      </a:pPr>
                      <a:r>
                        <a:rPr lang="en-US" sz="2000" dirty="0">
                          <a:latin typeface="Calibri"/>
                          <a:ea typeface="Calibri"/>
                          <a:cs typeface="Times New Roman"/>
                        </a:rPr>
                        <a:t>156</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153</a:t>
                      </a:r>
                    </a:p>
                  </a:txBody>
                  <a:tcPr/>
                </a:tc>
              </a:tr>
              <a:tr h="370840">
                <a:tc>
                  <a:txBody>
                    <a:bodyPr/>
                    <a:lstStyle/>
                    <a:p>
                      <a:pPr marL="0" marR="0" algn="just">
                        <a:lnSpc>
                          <a:spcPct val="115000"/>
                        </a:lnSpc>
                        <a:spcBef>
                          <a:spcPts val="0"/>
                        </a:spcBef>
                        <a:spcAft>
                          <a:spcPts val="1000"/>
                        </a:spcAft>
                      </a:pPr>
                      <a:r>
                        <a:rPr lang="en-US" sz="2000">
                          <a:latin typeface="Calibri"/>
                          <a:ea typeface="Calibri"/>
                          <a:cs typeface="Times New Roman"/>
                        </a:rPr>
                        <a:t>University of Shkodra (2003) </a:t>
                      </a:r>
                    </a:p>
                  </a:txBody>
                  <a:tcPr marL="9525" marR="9525" marT="9525" marB="0" anchor="b"/>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marL="9525" marR="9525" marT="9525" marB="0"/>
                </a:tc>
                <a:tc>
                  <a:txBody>
                    <a:bodyPr/>
                    <a:lstStyle/>
                    <a:p>
                      <a:pPr marL="0" marR="0" algn="just">
                        <a:lnSpc>
                          <a:spcPct val="115000"/>
                        </a:lnSpc>
                        <a:spcBef>
                          <a:spcPts val="0"/>
                        </a:spcBef>
                        <a:spcAft>
                          <a:spcPts val="1000"/>
                        </a:spcAft>
                      </a:pPr>
                      <a:r>
                        <a:rPr lang="en-US" sz="2000">
                          <a:latin typeface="Calibri"/>
                          <a:ea typeface="Calibri"/>
                          <a:cs typeface="Times New Roman"/>
                        </a:rPr>
                        <a:t>90</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188</a:t>
                      </a:r>
                    </a:p>
                  </a:txBody>
                  <a:tcPr/>
                </a:tc>
              </a:tr>
              <a:tr h="370840">
                <a:tc>
                  <a:txBody>
                    <a:bodyPr/>
                    <a:lstStyle/>
                    <a:p>
                      <a:pPr marL="0" marR="0" algn="just">
                        <a:lnSpc>
                          <a:spcPct val="115000"/>
                        </a:lnSpc>
                        <a:spcBef>
                          <a:spcPts val="0"/>
                        </a:spcBef>
                        <a:spcAft>
                          <a:spcPts val="1000"/>
                        </a:spcAft>
                      </a:pPr>
                      <a:r>
                        <a:rPr lang="en-US" sz="2000">
                          <a:latin typeface="Calibri"/>
                          <a:ea typeface="Calibri"/>
                          <a:cs typeface="Times New Roman"/>
                        </a:rPr>
                        <a:t>University of Gjirokastra (1999) </a:t>
                      </a:r>
                    </a:p>
                  </a:txBody>
                  <a:tcPr marL="9525" marR="9525" marT="9525" marB="0" anchor="b"/>
                </a:tc>
                <a:tc>
                  <a:txBody>
                    <a:bodyPr/>
                    <a:lstStyle/>
                    <a:p>
                      <a:pPr marL="0" marR="0" algn="just">
                        <a:lnSpc>
                          <a:spcPct val="115000"/>
                        </a:lnSpc>
                        <a:spcBef>
                          <a:spcPts val="0"/>
                        </a:spcBef>
                        <a:spcAft>
                          <a:spcPts val="1000"/>
                        </a:spcAft>
                      </a:pPr>
                      <a:endParaRPr lang="en-US" sz="2000">
                        <a:latin typeface="Calibri"/>
                        <a:ea typeface="Calibri"/>
                        <a:cs typeface="Times New Roman"/>
                      </a:endParaRPr>
                    </a:p>
                  </a:txBody>
                  <a:tcPr/>
                </a:tc>
                <a:tc>
                  <a:txBody>
                    <a:bodyPr/>
                    <a:lstStyle/>
                    <a:p>
                      <a:pPr marL="0" marR="0" algn="just">
                        <a:lnSpc>
                          <a:spcPct val="115000"/>
                        </a:lnSpc>
                        <a:spcBef>
                          <a:spcPts val="0"/>
                        </a:spcBef>
                        <a:spcAft>
                          <a:spcPts val="1000"/>
                        </a:spcAft>
                      </a:pPr>
                      <a:r>
                        <a:rPr lang="en-US" sz="2000">
                          <a:latin typeface="Calibri"/>
                          <a:ea typeface="Calibri"/>
                          <a:cs typeface="Times New Roman"/>
                        </a:rPr>
                        <a:t>30</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66</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88</a:t>
                      </a:r>
                    </a:p>
                  </a:txBody>
                  <a:tcPr/>
                </a:tc>
              </a:tr>
              <a:tr h="370840">
                <a:tc>
                  <a:txBody>
                    <a:bodyPr/>
                    <a:lstStyle/>
                    <a:p>
                      <a:pPr marL="0" marR="0" algn="just">
                        <a:lnSpc>
                          <a:spcPct val="115000"/>
                        </a:lnSpc>
                        <a:spcBef>
                          <a:spcPts val="0"/>
                        </a:spcBef>
                        <a:spcAft>
                          <a:spcPts val="1000"/>
                        </a:spcAft>
                      </a:pPr>
                      <a:r>
                        <a:rPr lang="en-US" sz="2000">
                          <a:latin typeface="Calibri"/>
                          <a:ea typeface="Calibri"/>
                          <a:cs typeface="Times New Roman"/>
                        </a:rPr>
                        <a:t>University of Korça</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54</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112</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90</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128</a:t>
                      </a:r>
                    </a:p>
                  </a:txBody>
                  <a:tcPr/>
                </a:tc>
              </a:tr>
              <a:tr h="370840">
                <a:tc>
                  <a:txBody>
                    <a:bodyPr/>
                    <a:lstStyle/>
                    <a:p>
                      <a:pPr marL="0" marR="0" algn="just">
                        <a:lnSpc>
                          <a:spcPct val="115000"/>
                        </a:lnSpc>
                        <a:spcBef>
                          <a:spcPts val="0"/>
                        </a:spcBef>
                        <a:spcAft>
                          <a:spcPts val="1000"/>
                        </a:spcAft>
                      </a:pPr>
                      <a:r>
                        <a:rPr lang="en-US" sz="2000" dirty="0" smtClean="0">
                          <a:latin typeface="Calibri"/>
                          <a:ea typeface="Calibri"/>
                          <a:cs typeface="Times New Roman"/>
                        </a:rPr>
                        <a:t>University of </a:t>
                      </a:r>
                      <a:r>
                        <a:rPr lang="en-US" sz="2000" dirty="0" err="1" smtClean="0">
                          <a:latin typeface="Calibri"/>
                          <a:ea typeface="Calibri"/>
                          <a:cs typeface="Times New Roman"/>
                        </a:rPr>
                        <a:t>Vlora</a:t>
                      </a:r>
                      <a:endParaRPr lang="en-US" sz="2000" dirty="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44</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132</a:t>
                      </a:r>
                    </a:p>
                  </a:txBody>
                  <a:tcPr marL="9525" marR="9525" marT="9525" marB="0" anchor="b"/>
                </a:tc>
                <a:tc>
                  <a:txBody>
                    <a:bodyPr/>
                    <a:lstStyle/>
                    <a:p>
                      <a:pPr marL="0" marR="0" algn="just">
                        <a:lnSpc>
                          <a:spcPct val="115000"/>
                        </a:lnSpc>
                        <a:spcBef>
                          <a:spcPts val="0"/>
                        </a:spcBef>
                        <a:spcAft>
                          <a:spcPts val="1000"/>
                        </a:spcAft>
                      </a:pPr>
                      <a:r>
                        <a:rPr lang="en-US" sz="2000">
                          <a:latin typeface="Calibri"/>
                          <a:ea typeface="Calibri"/>
                          <a:cs typeface="Times New Roman"/>
                        </a:rPr>
                        <a:t>96</a:t>
                      </a:r>
                    </a:p>
                  </a:txBody>
                  <a:tcPr marL="9525" marR="9525" marT="9525" marB="0" anchor="b"/>
                </a:tc>
                <a:tc>
                  <a:txBody>
                    <a:bodyPr/>
                    <a:lstStyle/>
                    <a:p>
                      <a:pPr marL="0" marR="0" algn="just">
                        <a:lnSpc>
                          <a:spcPct val="115000"/>
                        </a:lnSpc>
                        <a:spcBef>
                          <a:spcPts val="0"/>
                        </a:spcBef>
                        <a:spcAft>
                          <a:spcPts val="1000"/>
                        </a:spcAft>
                      </a:pPr>
                      <a:r>
                        <a:rPr lang="en-US" sz="2000" dirty="0">
                          <a:latin typeface="Calibri"/>
                          <a:ea typeface="Calibri"/>
                          <a:cs typeface="Times New Roman"/>
                        </a:rPr>
                        <a:t>339</a:t>
                      </a:r>
                    </a:p>
                  </a:txBody>
                  <a:tcPr/>
                </a:tc>
              </a:tr>
              <a:tr h="370840">
                <a:tc>
                  <a:txBody>
                    <a:bodyPr/>
                    <a:lstStyle/>
                    <a:p>
                      <a:pPr marL="0" marR="0" algn="just">
                        <a:lnSpc>
                          <a:spcPct val="115000"/>
                        </a:lnSpc>
                        <a:spcBef>
                          <a:spcPts val="0"/>
                        </a:spcBef>
                        <a:spcAft>
                          <a:spcPts val="1000"/>
                        </a:spcAft>
                      </a:pPr>
                      <a:r>
                        <a:rPr lang="en-US" sz="2000" b="1">
                          <a:latin typeface="Calibri"/>
                          <a:ea typeface="Calibri"/>
                          <a:cs typeface="Times New Roman"/>
                        </a:rPr>
                        <a:t>Total</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a:latin typeface="Calibri"/>
                          <a:ea typeface="Calibri"/>
                          <a:cs typeface="Times New Roman"/>
                        </a:rPr>
                        <a:t>168</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a:latin typeface="Calibri"/>
                          <a:ea typeface="Calibri"/>
                          <a:cs typeface="Times New Roman"/>
                        </a:rPr>
                        <a:t>382</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a:latin typeface="Calibri"/>
                          <a:ea typeface="Calibri"/>
                          <a:cs typeface="Times New Roman"/>
                        </a:rPr>
                        <a:t>671</a:t>
                      </a:r>
                      <a:endParaRPr lang="en-US" sz="2000">
                        <a:latin typeface="Calibri"/>
                        <a:ea typeface="Calibri"/>
                        <a:cs typeface="Times New Roman"/>
                      </a:endParaRPr>
                    </a:p>
                  </a:txBody>
                  <a:tcPr marL="9525" marR="9525" marT="9525" marB="0" anchor="b"/>
                </a:tc>
                <a:tc>
                  <a:txBody>
                    <a:bodyPr/>
                    <a:lstStyle/>
                    <a:p>
                      <a:pPr marL="0" marR="0" algn="just">
                        <a:lnSpc>
                          <a:spcPct val="115000"/>
                        </a:lnSpc>
                        <a:spcBef>
                          <a:spcPts val="0"/>
                        </a:spcBef>
                        <a:spcAft>
                          <a:spcPts val="1000"/>
                        </a:spcAft>
                      </a:pPr>
                      <a:r>
                        <a:rPr lang="en-US" sz="2000" b="1" dirty="0">
                          <a:latin typeface="Calibri"/>
                          <a:ea typeface="Calibri"/>
                          <a:cs typeface="Times New Roman"/>
                        </a:rPr>
                        <a:t>1144</a:t>
                      </a:r>
                      <a:endParaRPr lang="en-US" sz="2000" dirty="0">
                        <a:latin typeface="Calibri"/>
                        <a:ea typeface="Calibri"/>
                        <a:cs typeface="Times New Roman"/>
                      </a:endParaRPr>
                    </a:p>
                  </a:txBody>
                  <a:tcPr/>
                </a:tc>
              </a:tr>
            </a:tbl>
          </a:graphicData>
        </a:graphic>
      </p:graphicFrame>
      <p:sp>
        <p:nvSpPr>
          <p:cNvPr id="5" name="TextBox 4"/>
          <p:cNvSpPr txBox="1"/>
          <p:nvPr/>
        </p:nvSpPr>
        <p:spPr>
          <a:xfrm>
            <a:off x="5943600" y="1447800"/>
            <a:ext cx="2743200" cy="5078313"/>
          </a:xfrm>
          <a:prstGeom prst="rect">
            <a:avLst/>
          </a:prstGeom>
          <a:noFill/>
        </p:spPr>
        <p:txBody>
          <a:bodyPr wrap="square" rtlCol="0">
            <a:spAutoFit/>
          </a:bodyPr>
          <a:lstStyle/>
          <a:p>
            <a:pPr>
              <a:buFontTx/>
              <a:buChar char="-"/>
            </a:pPr>
            <a:r>
              <a:rPr lang="en-US" dirty="0" smtClean="0"/>
              <a:t>The number of graduates in 2010 is five times higher than the number of graduates in 1998 and </a:t>
            </a:r>
            <a:r>
              <a:rPr lang="en-US" b="1" dirty="0" smtClean="0"/>
              <a:t>the trend of this increase.</a:t>
            </a:r>
          </a:p>
          <a:p>
            <a:pPr>
              <a:buFontTx/>
              <a:buChar char="-"/>
            </a:pPr>
            <a:r>
              <a:rPr lang="en-US" dirty="0" smtClean="0"/>
              <a:t>About </a:t>
            </a:r>
            <a:r>
              <a:rPr lang="en-US" b="1" dirty="0" smtClean="0"/>
              <a:t>94% </a:t>
            </a:r>
            <a:r>
              <a:rPr lang="en-US" dirty="0" smtClean="0"/>
              <a:t>of the nursing </a:t>
            </a:r>
            <a:r>
              <a:rPr lang="en-US" b="1" dirty="0" smtClean="0"/>
              <a:t>graduates </a:t>
            </a:r>
            <a:r>
              <a:rPr lang="en-US" dirty="0" smtClean="0"/>
              <a:t>obtained </a:t>
            </a:r>
            <a:r>
              <a:rPr lang="en-US" b="1" dirty="0" smtClean="0"/>
              <a:t>General nursing diplomas</a:t>
            </a:r>
            <a:r>
              <a:rPr lang="en-US" dirty="0" smtClean="0"/>
              <a:t>, -</a:t>
            </a:r>
            <a:r>
              <a:rPr lang="en-US" b="1" dirty="0" smtClean="0"/>
              <a:t>6% obtained diplomas in Nursing/Midwifery, Physiotherapy, Medical Imaging etc. </a:t>
            </a:r>
          </a:p>
          <a:p>
            <a:pPr>
              <a:buFontTx/>
              <a:buChar char="-"/>
            </a:pPr>
            <a:r>
              <a:rPr lang="en-US" dirty="0" smtClean="0"/>
              <a:t>After General  nursing, the most preferred field is Laboratory Technician, and Speech therapy. </a:t>
            </a:r>
          </a:p>
          <a:p>
            <a:pPr>
              <a:buFontTx/>
              <a:buChar char="-"/>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639762"/>
          </a:xfrm>
        </p:spPr>
        <p:txBody>
          <a:bodyPr>
            <a:normAutofit/>
          </a:bodyPr>
          <a:lstStyle/>
          <a:p>
            <a:r>
              <a:rPr lang="en-US" sz="3200" dirty="0" smtClean="0">
                <a:solidFill>
                  <a:srgbClr val="00B050"/>
                </a:solidFill>
              </a:rPr>
              <a:t>Education of Nurses/ First &amp;  master’ degrees </a:t>
            </a:r>
            <a:endParaRPr lang="en-US" sz="3200" dirty="0"/>
          </a:p>
        </p:txBody>
      </p:sp>
      <p:sp>
        <p:nvSpPr>
          <p:cNvPr id="3" name="Content Placeholder 2"/>
          <p:cNvSpPr>
            <a:spLocks noGrp="1"/>
          </p:cNvSpPr>
          <p:nvPr>
            <p:ph idx="1"/>
          </p:nvPr>
        </p:nvSpPr>
        <p:spPr>
          <a:xfrm>
            <a:off x="0" y="914400"/>
            <a:ext cx="3352800" cy="5211763"/>
          </a:xfrm>
        </p:spPr>
        <p:txBody>
          <a:bodyPr>
            <a:normAutofit fontScale="55000" lnSpcReduction="20000"/>
          </a:bodyPr>
          <a:lstStyle/>
          <a:p>
            <a:r>
              <a:rPr lang="en-US" sz="3600" dirty="0" smtClean="0">
                <a:latin typeface="Arial Narrow" pitchFamily="34" charset="0"/>
              </a:rPr>
              <a:t>Master’s degrees is 1+ 2 = 60ECTS</a:t>
            </a:r>
          </a:p>
          <a:p>
            <a:r>
              <a:rPr lang="en-US" sz="3600" smtClean="0">
                <a:latin typeface="Arial Narrow" pitchFamily="34" charset="0"/>
              </a:rPr>
              <a:t>Doctor is for 3 years. </a:t>
            </a:r>
            <a:endParaRPr lang="en-US" sz="3600" dirty="0" smtClean="0">
              <a:latin typeface="Arial Narrow" pitchFamily="34" charset="0"/>
            </a:endParaRPr>
          </a:p>
          <a:p>
            <a:r>
              <a:rPr lang="en-US" sz="3600" dirty="0" smtClean="0">
                <a:latin typeface="Arial Narrow" pitchFamily="34" charset="0"/>
              </a:rPr>
              <a:t>The academic formation of nurses consists in 6 first level diplomas and 7 master’s diploma, one of which is a scientific master.</a:t>
            </a:r>
            <a:r>
              <a:rPr lang="en-US" sz="3600" i="1" dirty="0" smtClean="0">
                <a:latin typeface="Arial Narrow" pitchFamily="34" charset="0"/>
              </a:rPr>
              <a:t> </a:t>
            </a:r>
          </a:p>
          <a:p>
            <a:pPr>
              <a:buNone/>
            </a:pPr>
            <a:endParaRPr lang="en-US" sz="3600" i="1" dirty="0">
              <a:latin typeface="Arial Narrow" pitchFamily="34" charset="0"/>
            </a:endParaRPr>
          </a:p>
          <a:p>
            <a:pPr>
              <a:buNone/>
            </a:pPr>
            <a:r>
              <a:rPr lang="en-US" sz="3600" i="1" dirty="0">
                <a:latin typeface="Arial Narrow" pitchFamily="34" charset="0"/>
              </a:rPr>
              <a:t>*</a:t>
            </a:r>
            <a:r>
              <a:rPr lang="en-US" sz="3600" i="1" dirty="0" smtClean="0">
                <a:latin typeface="Arial Narrow" pitchFamily="34" charset="0"/>
              </a:rPr>
              <a:t>Nursing surgery, Nursing surgery</a:t>
            </a:r>
            <a:r>
              <a:rPr lang="en-US" sz="3600" dirty="0" smtClean="0">
                <a:latin typeface="Arial Narrow" pitchFamily="34" charset="0"/>
              </a:rPr>
              <a:t> and the </a:t>
            </a:r>
            <a:r>
              <a:rPr lang="en-US" sz="3600" i="1" dirty="0" smtClean="0">
                <a:latin typeface="Arial Narrow" pitchFamily="34" charset="0"/>
              </a:rPr>
              <a:t>Scientific master in nursing sciences</a:t>
            </a:r>
            <a:r>
              <a:rPr lang="en-US" sz="3600" dirty="0" smtClean="0">
                <a:latin typeface="Arial Narrow" pitchFamily="34" charset="0"/>
              </a:rPr>
              <a:t> are still unaccredited and are offered by the ‘Ismail </a:t>
            </a:r>
            <a:r>
              <a:rPr lang="en-US" sz="3600" dirty="0" err="1" smtClean="0">
                <a:latin typeface="Arial Narrow" pitchFamily="34" charset="0"/>
              </a:rPr>
              <a:t>Qemali</a:t>
            </a:r>
            <a:r>
              <a:rPr lang="en-US" sz="3600" dirty="0" smtClean="0">
                <a:latin typeface="Arial Narrow" pitchFamily="34" charset="0"/>
              </a:rPr>
              <a:t>’ University – </a:t>
            </a:r>
            <a:r>
              <a:rPr lang="en-US" sz="3600" dirty="0" err="1" smtClean="0">
                <a:latin typeface="Arial Narrow" pitchFamily="34" charset="0"/>
              </a:rPr>
              <a:t>Vlorë</a:t>
            </a:r>
            <a:r>
              <a:rPr lang="en-US" sz="3600" dirty="0" smtClean="0">
                <a:latin typeface="Arial Narrow" pitchFamily="34" charset="0"/>
              </a:rPr>
              <a:t>.)</a:t>
            </a:r>
          </a:p>
          <a:p>
            <a:endParaRPr lang="en-US" dirty="0"/>
          </a:p>
        </p:txBody>
      </p:sp>
      <p:graphicFrame>
        <p:nvGraphicFramePr>
          <p:cNvPr id="4" name="Table 3"/>
          <p:cNvGraphicFramePr>
            <a:graphicFrameLocks noGrp="1"/>
          </p:cNvGraphicFramePr>
          <p:nvPr/>
        </p:nvGraphicFramePr>
        <p:xfrm>
          <a:off x="3505200" y="1142998"/>
          <a:ext cx="5638800" cy="5410200"/>
        </p:xfrm>
        <a:graphic>
          <a:graphicData uri="http://schemas.openxmlformats.org/drawingml/2006/table">
            <a:tbl>
              <a:tblPr firstRow="1" bandRow="1">
                <a:tableStyleId>{5C22544A-7EE6-4342-B048-85BDC9FD1C3A}</a:tableStyleId>
              </a:tblPr>
              <a:tblGrid>
                <a:gridCol w="2559147"/>
                <a:gridCol w="3079653"/>
              </a:tblGrid>
              <a:tr h="755685">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The first level degrees</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The master’s degrees</a:t>
                      </a:r>
                    </a:p>
                  </a:txBody>
                  <a:tcPr marL="68580" marR="68580" marT="0" marB="0"/>
                </a:tc>
              </a:tr>
              <a:tr h="628629">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General Nursing</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Health management</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Nursing/Midwifery</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Nursing/Midwifery</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Physiotherapy</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Physiotherapy</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Medical Imaging</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Laboratory Technician</a:t>
                      </a:r>
                    </a:p>
                  </a:txBody>
                  <a:tcPr marL="68580" marR="68580" marT="0" marB="0"/>
                </a:tc>
              </a:tr>
              <a:tr h="628629">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Speech Therapy </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Nursing surgery*</a:t>
                      </a:r>
                    </a:p>
                  </a:txBody>
                  <a:tcPr marL="68580" marR="68580" marT="0" marB="0"/>
                </a:tc>
              </a:tr>
              <a:tr h="755685">
                <a:tc>
                  <a:txBody>
                    <a:bodyPr/>
                    <a:lstStyle/>
                    <a:p>
                      <a:pPr marL="0" marR="0" algn="just">
                        <a:lnSpc>
                          <a:spcPct val="115000"/>
                        </a:lnSpc>
                        <a:spcBef>
                          <a:spcPts val="0"/>
                        </a:spcBef>
                        <a:spcAft>
                          <a:spcPts val="1000"/>
                        </a:spcAft>
                      </a:pPr>
                      <a:r>
                        <a:rPr lang="en-US" sz="2000" b="1">
                          <a:solidFill>
                            <a:schemeClr val="tx1"/>
                          </a:solidFill>
                          <a:latin typeface="Calibri"/>
                          <a:ea typeface="Calibri"/>
                          <a:cs typeface="Times New Roman"/>
                        </a:rPr>
                        <a:t>Laboratory Technician</a:t>
                      </a: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Nursing surgery*</a:t>
                      </a:r>
                    </a:p>
                  </a:txBody>
                  <a:tcPr marL="68580" marR="68580" marT="0" marB="0"/>
                </a:tc>
              </a:tr>
              <a:tr h="755685">
                <a:tc>
                  <a:txBody>
                    <a:bodyPr/>
                    <a:lstStyle/>
                    <a:p>
                      <a:pPr marL="457200" marR="0" algn="just">
                        <a:lnSpc>
                          <a:spcPct val="115000"/>
                        </a:lnSpc>
                        <a:spcBef>
                          <a:spcPts val="0"/>
                        </a:spcBef>
                        <a:spcAft>
                          <a:spcPts val="1000"/>
                        </a:spcAft>
                      </a:pPr>
                      <a:endParaRPr lang="en-US" sz="2000" b="1">
                        <a:solidFill>
                          <a:schemeClr val="tx1"/>
                        </a:solidFill>
                        <a:latin typeface="Calibri"/>
                        <a:ea typeface="Calibri"/>
                        <a:cs typeface="Times New Roman"/>
                      </a:endParaRPr>
                    </a:p>
                  </a:txBody>
                  <a:tcPr marL="68580" marR="68580" marT="0" marB="0"/>
                </a:tc>
                <a:tc>
                  <a:txBody>
                    <a:bodyPr/>
                    <a:lstStyle/>
                    <a:p>
                      <a:pPr marL="0" marR="0" algn="just">
                        <a:lnSpc>
                          <a:spcPct val="115000"/>
                        </a:lnSpc>
                        <a:spcBef>
                          <a:spcPts val="0"/>
                        </a:spcBef>
                        <a:spcAft>
                          <a:spcPts val="1000"/>
                        </a:spcAft>
                      </a:pPr>
                      <a:r>
                        <a:rPr lang="en-US" sz="2000" b="1" dirty="0">
                          <a:solidFill>
                            <a:schemeClr val="tx1"/>
                          </a:solidFill>
                          <a:latin typeface="Calibri"/>
                          <a:ea typeface="Calibri"/>
                          <a:cs typeface="Times New Roman"/>
                        </a:rPr>
                        <a:t>Scientific master is nursing sciences* </a:t>
                      </a: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sz="3200" dirty="0" smtClean="0">
                <a:solidFill>
                  <a:srgbClr val="00B050"/>
                </a:solidFill>
              </a:rPr>
              <a:t>Health and education system reforms; their impact on nursing  job market</a:t>
            </a:r>
            <a:endParaRPr lang="en-US" sz="3200" dirty="0">
              <a:solidFill>
                <a:srgbClr val="00B050"/>
              </a:solidFill>
            </a:endParaRPr>
          </a:p>
        </p:txBody>
      </p:sp>
      <p:sp>
        <p:nvSpPr>
          <p:cNvPr id="3" name="Content Placeholder 2"/>
          <p:cNvSpPr>
            <a:spLocks noGrp="1"/>
          </p:cNvSpPr>
          <p:nvPr>
            <p:ph idx="1"/>
          </p:nvPr>
        </p:nvSpPr>
        <p:spPr>
          <a:xfrm>
            <a:off x="0" y="1066800"/>
            <a:ext cx="8915400" cy="5486400"/>
          </a:xfrm>
        </p:spPr>
        <p:txBody>
          <a:bodyPr>
            <a:noAutofit/>
          </a:bodyPr>
          <a:lstStyle/>
          <a:p>
            <a:r>
              <a:rPr lang="en-US" sz="2800" dirty="0" smtClean="0">
                <a:latin typeface="Arial Narrow" pitchFamily="34" charset="0"/>
              </a:rPr>
              <a:t>Bologna system, (2003 – process in 1999)</a:t>
            </a:r>
          </a:p>
          <a:p>
            <a:r>
              <a:rPr lang="en-US" sz="2800" dirty="0" smtClean="0">
                <a:latin typeface="Arial Narrow" pitchFamily="34" charset="0"/>
              </a:rPr>
              <a:t>Law on Higher Education (2010),</a:t>
            </a:r>
            <a:endParaRPr lang="en-US" sz="2800" dirty="0" smtClean="0">
              <a:solidFill>
                <a:schemeClr val="accent6">
                  <a:lumMod val="50000"/>
                </a:schemeClr>
              </a:solidFill>
              <a:latin typeface="Arial Narrow" pitchFamily="34" charset="0"/>
            </a:endParaRPr>
          </a:p>
          <a:p>
            <a:r>
              <a:rPr lang="en-US" sz="2800" dirty="0" smtClean="0">
                <a:latin typeface="Arial Narrow" pitchFamily="34" charset="0"/>
              </a:rPr>
              <a:t>Law for the Nursing Order (2007) -The Statute and the Ethical Deontological Code of Nurses, Midwives and Physiotherapists, (2008).                      Change in procedures in licensing.              </a:t>
            </a:r>
          </a:p>
          <a:p>
            <a:r>
              <a:rPr lang="en-US" sz="2800" dirty="0" smtClean="0">
                <a:latin typeface="Arial Narrow" pitchFamily="34" charset="0"/>
              </a:rPr>
              <a:t>Ministry of Education and Science compiled the Law on Regulated Professions( 2010), which: </a:t>
            </a:r>
          </a:p>
          <a:p>
            <a:pPr>
              <a:buNone/>
            </a:pPr>
            <a:r>
              <a:rPr lang="en-US" sz="2800" dirty="0" smtClean="0">
                <a:latin typeface="Arial Narrow" pitchFamily="34" charset="0"/>
              </a:rPr>
              <a:t> - All nurses, midwives, and physiotherapists , laboratory technician graduated after May 2010, in order to gain the right to exercise their profession should pass a state exam. </a:t>
            </a:r>
          </a:p>
          <a:p>
            <a:pPr>
              <a:buNone/>
            </a:pPr>
            <a:r>
              <a:rPr lang="en-US" sz="2800" dirty="0">
                <a:latin typeface="Arial Narrow" pitchFamily="34" charset="0"/>
              </a:rPr>
              <a:t> </a:t>
            </a:r>
            <a:r>
              <a:rPr lang="en-US" sz="2800" dirty="0" smtClean="0">
                <a:latin typeface="Arial Narrow" pitchFamily="34" charset="0"/>
              </a:rPr>
              <a:t>  </a:t>
            </a:r>
          </a:p>
          <a:p>
            <a:pPr>
              <a:buNone/>
            </a:pPr>
            <a:endParaRPr lang="en-US" sz="2800" dirty="0">
              <a:latin typeface="Arial Narrow"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Continuing  professional development </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a:xfrm>
            <a:off x="685800" y="1295401"/>
            <a:ext cx="8001000" cy="4571999"/>
          </a:xfrm>
        </p:spPr>
        <p:txBody>
          <a:bodyPr>
            <a:normAutofit fontScale="77500" lnSpcReduction="20000"/>
          </a:bodyPr>
          <a:lstStyle/>
          <a:p>
            <a:r>
              <a:rPr lang="en-US" dirty="0" smtClean="0"/>
              <a:t>Until 2010 Nurses  was not involved  in first phase of the recertification program due to the following difficulties:</a:t>
            </a:r>
          </a:p>
          <a:p>
            <a:pPr lvl="0"/>
            <a:r>
              <a:rPr lang="en-US" dirty="0" smtClean="0"/>
              <a:t>The great number of professionals in this category</a:t>
            </a:r>
          </a:p>
          <a:p>
            <a:pPr lvl="0"/>
            <a:r>
              <a:rPr lang="en-US" dirty="0" smtClean="0"/>
              <a:t>The lack of a detailed database of all nurses registered in the health sector</a:t>
            </a:r>
          </a:p>
          <a:p>
            <a:pPr lvl="0"/>
            <a:r>
              <a:rPr lang="en-US" dirty="0" smtClean="0"/>
              <a:t>The differences in basic education of this category.</a:t>
            </a:r>
          </a:p>
          <a:p>
            <a:r>
              <a:rPr lang="en-US" dirty="0" smtClean="0"/>
              <a:t>The lack of continuing education activities offered for this category.</a:t>
            </a:r>
            <a:r>
              <a:rPr lang="en-US" dirty="0"/>
              <a:t> </a:t>
            </a:r>
            <a:endParaRPr lang="en-US" dirty="0" smtClean="0"/>
          </a:p>
          <a:p>
            <a:pPr>
              <a:buNone/>
            </a:pPr>
            <a:r>
              <a:rPr lang="en-US" dirty="0" smtClean="0"/>
              <a:t>- </a:t>
            </a:r>
            <a:r>
              <a:rPr lang="en-US" dirty="0"/>
              <a:t>National Center for Continuing </a:t>
            </a:r>
            <a:r>
              <a:rPr lang="en-US" dirty="0" smtClean="0"/>
              <a:t>Education ( create in 2008) with collaboration MOH, Nursing Order, &amp; </a:t>
            </a:r>
            <a:r>
              <a:rPr lang="en-US" dirty="0" err="1" smtClean="0"/>
              <a:t>Zvicer</a:t>
            </a:r>
            <a:r>
              <a:rPr lang="en-US" dirty="0" smtClean="0"/>
              <a:t> Cooperation start </a:t>
            </a:r>
            <a:r>
              <a:rPr lang="en-US" dirty="0"/>
              <a:t>piloting </a:t>
            </a:r>
            <a:r>
              <a:rPr lang="en-US" dirty="0" smtClean="0"/>
              <a:t>(for three years 2011-2014)  the </a:t>
            </a:r>
            <a:r>
              <a:rPr lang="en-US" dirty="0"/>
              <a:t>implementation of the recertification process for a small number of </a:t>
            </a:r>
            <a:r>
              <a:rPr lang="en-US" dirty="0" smtClean="0"/>
              <a:t>nurses (489). </a:t>
            </a:r>
            <a:endParaRPr lang="en-US" dirty="0"/>
          </a:p>
          <a:p>
            <a:pPr lvl="0"/>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74638"/>
            <a:ext cx="8229600" cy="4830762"/>
          </a:xfrm>
        </p:spPr>
        <p:txBody>
          <a:bodyPr/>
          <a:lstStyle/>
          <a:p>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895600" cy="685800"/>
          </a:xfrm>
        </p:spPr>
        <p:txBody>
          <a:bodyPr>
            <a:normAutofit/>
          </a:bodyPr>
          <a:lstStyle/>
          <a:p>
            <a:r>
              <a:rPr lang="en-US" sz="3200" dirty="0" smtClean="0">
                <a:solidFill>
                  <a:srgbClr val="00B050"/>
                </a:solidFill>
              </a:rPr>
              <a:t>Albania</a:t>
            </a:r>
            <a:endParaRPr lang="en-US" sz="3200" dirty="0">
              <a:solidFill>
                <a:srgbClr val="00B050"/>
              </a:solidFill>
            </a:endParaRPr>
          </a:p>
        </p:txBody>
      </p:sp>
      <p:sp>
        <p:nvSpPr>
          <p:cNvPr id="3" name="Content Placeholder 2"/>
          <p:cNvSpPr>
            <a:spLocks noGrp="1"/>
          </p:cNvSpPr>
          <p:nvPr>
            <p:ph idx="1"/>
          </p:nvPr>
        </p:nvSpPr>
        <p:spPr>
          <a:xfrm>
            <a:off x="2590800" y="457200"/>
            <a:ext cx="6096000" cy="6019800"/>
          </a:xfrm>
        </p:spPr>
        <p:txBody>
          <a:bodyPr>
            <a:noAutofit/>
          </a:bodyPr>
          <a:lstStyle/>
          <a:p>
            <a:r>
              <a:rPr lang="en-US" sz="2400" dirty="0" smtClean="0">
                <a:latin typeface="Arial Narrow" pitchFamily="34" charset="0"/>
              </a:rPr>
              <a:t>Albania is a country in  Southeastern Europe.</a:t>
            </a:r>
          </a:p>
          <a:p>
            <a:endParaRPr lang="en-US" sz="2400" dirty="0" smtClean="0">
              <a:latin typeface="Arial Narrow" pitchFamily="34" charset="0"/>
            </a:endParaRPr>
          </a:p>
          <a:p>
            <a:r>
              <a:rPr lang="en-US" sz="2400" b="1" dirty="0" smtClean="0">
                <a:latin typeface="Arial Narrow" pitchFamily="34" charset="0"/>
              </a:rPr>
              <a:t>The health system in Albania is mainly public</a:t>
            </a:r>
            <a:r>
              <a:rPr lang="en-US" sz="2400" dirty="0" smtClean="0">
                <a:latin typeface="Arial Narrow" pitchFamily="34" charset="0"/>
              </a:rPr>
              <a:t>. </a:t>
            </a:r>
            <a:r>
              <a:rPr lang="en-US" sz="2400" dirty="0" smtClean="0"/>
              <a:t>The state provides the most of services offered to the population as in the field of promotion, prevention, diagnosis and treatment. </a:t>
            </a:r>
          </a:p>
          <a:p>
            <a:endParaRPr lang="en-US" sz="2400" dirty="0" smtClean="0"/>
          </a:p>
          <a:p>
            <a:r>
              <a:rPr lang="en-US" sz="2400" dirty="0" smtClean="0"/>
              <a:t>The private sector is still in its infancy and covers the largest pharmaceutical services, dental services and some specialty diagnostic clinics, hospital  which are mainly concentrated in Tirana. </a:t>
            </a:r>
            <a:br>
              <a:rPr lang="en-US" sz="2400" dirty="0" smtClean="0"/>
            </a:br>
            <a:endParaRPr lang="en-US" sz="2400" dirty="0" smtClean="0">
              <a:latin typeface="Arial Narrow" pitchFamily="34" charset="0"/>
            </a:endParaRPr>
          </a:p>
        </p:txBody>
      </p:sp>
      <p:pic>
        <p:nvPicPr>
          <p:cNvPr id="4" name="Picture 8" descr="Albania">
            <a:hlinkClick r:id="rId2"/>
          </p:cNvPr>
          <p:cNvPicPr>
            <a:picLocks noChangeAspect="1" noChangeArrowheads="1"/>
          </p:cNvPicPr>
          <p:nvPr/>
        </p:nvPicPr>
        <p:blipFill>
          <a:blip r:embed="rId3" cstate="print"/>
          <a:srcRect/>
          <a:stretch>
            <a:fillRect/>
          </a:stretch>
        </p:blipFill>
        <p:spPr bwMode="auto">
          <a:xfrm>
            <a:off x="0" y="1219200"/>
            <a:ext cx="2133600" cy="2971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solidFill>
                  <a:srgbClr val="00B050"/>
                </a:solidFill>
              </a:rPr>
              <a:t>Health System </a:t>
            </a:r>
            <a:endParaRPr lang="en-US" sz="3200" dirty="0">
              <a:solidFill>
                <a:srgbClr val="00B050"/>
              </a:solidFill>
            </a:endParaRPr>
          </a:p>
        </p:txBody>
      </p:sp>
      <p:sp>
        <p:nvSpPr>
          <p:cNvPr id="3" name="Content Placeholder 2"/>
          <p:cNvSpPr>
            <a:spLocks noGrp="1"/>
          </p:cNvSpPr>
          <p:nvPr>
            <p:ph idx="1"/>
          </p:nvPr>
        </p:nvSpPr>
        <p:spPr>
          <a:xfrm>
            <a:off x="381000" y="1295400"/>
            <a:ext cx="8305800" cy="4830763"/>
          </a:xfrm>
        </p:spPr>
        <p:txBody>
          <a:bodyPr>
            <a:normAutofit/>
          </a:bodyPr>
          <a:lstStyle/>
          <a:p>
            <a:r>
              <a:rPr lang="en-US" sz="2800" dirty="0" smtClean="0">
                <a:latin typeface="Arial Narrow" pitchFamily="34" charset="0"/>
              </a:rPr>
              <a:t>MOH plays  the leader role in  public  sector  which is responsible for drafting and policies and strategies of the health system, its the coordination of all stakeholders inside and outside the system. </a:t>
            </a:r>
          </a:p>
          <a:p>
            <a:r>
              <a:rPr lang="en-US" sz="2800" dirty="0" smtClean="0">
                <a:latin typeface="Arial Narrow" pitchFamily="34" charset="0"/>
              </a:rPr>
              <a:t>Diagnostic and curative health service is organized into three levels: primary service, hospital service secondary, and tertiary hospital. </a:t>
            </a:r>
          </a:p>
          <a:p>
            <a:r>
              <a:rPr lang="en-US" sz="2800" dirty="0" smtClean="0">
                <a:latin typeface="Arial Narrow" pitchFamily="34" charset="0"/>
              </a:rPr>
              <a:t>Public health services and promotion offered under the primary health care and supervised and supported by </a:t>
            </a:r>
          </a:p>
          <a:p>
            <a:pPr>
              <a:buNone/>
            </a:pPr>
            <a:r>
              <a:rPr lang="en-US" sz="2800" dirty="0" smtClean="0">
                <a:latin typeface="Arial Narrow" pitchFamily="34" charset="0"/>
              </a:rPr>
              <a:t>     Institute of Public Health (IPH).</a:t>
            </a:r>
            <a:endParaRPr lang="en-US" sz="2800" dirty="0">
              <a:latin typeface="Arial Narrow"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lvl="0"/>
            <a:r>
              <a:rPr lang="en-US" sz="3200" dirty="0">
                <a:solidFill>
                  <a:srgbClr val="00B050"/>
                </a:solidFill>
              </a:rPr>
              <a:t>Nurses in the </a:t>
            </a:r>
            <a:r>
              <a:rPr lang="en-US" sz="3200" dirty="0" smtClean="0">
                <a:solidFill>
                  <a:srgbClr val="00B050"/>
                </a:solidFill>
              </a:rPr>
              <a:t>Health Sector</a:t>
            </a:r>
            <a:r>
              <a:rPr lang="en-US" sz="3200" dirty="0"/>
              <a:t/>
            </a:r>
            <a:br>
              <a:rPr lang="en-US" sz="3200" dirty="0"/>
            </a:br>
            <a:endParaRPr lang="en-US" sz="3200" dirty="0"/>
          </a:p>
        </p:txBody>
      </p:sp>
      <p:sp>
        <p:nvSpPr>
          <p:cNvPr id="3" name="Content Placeholder 2"/>
          <p:cNvSpPr>
            <a:spLocks noGrp="1"/>
          </p:cNvSpPr>
          <p:nvPr>
            <p:ph idx="1"/>
          </p:nvPr>
        </p:nvSpPr>
        <p:spPr>
          <a:xfrm>
            <a:off x="304800" y="1143000"/>
            <a:ext cx="8610600" cy="4983163"/>
          </a:xfrm>
        </p:spPr>
        <p:txBody>
          <a:bodyPr>
            <a:normAutofit lnSpcReduction="10000"/>
          </a:bodyPr>
          <a:lstStyle/>
          <a:p>
            <a:pPr>
              <a:buNone/>
            </a:pPr>
            <a:r>
              <a:rPr lang="en-US" sz="2800" b="1" dirty="0" smtClean="0">
                <a:latin typeface="Arial Narrow" pitchFamily="34" charset="0"/>
              </a:rPr>
              <a:t>Public Health Sector </a:t>
            </a:r>
            <a:r>
              <a:rPr lang="en-US" sz="2800" dirty="0" smtClean="0">
                <a:latin typeface="Arial Narrow" pitchFamily="34" charset="0"/>
              </a:rPr>
              <a:t>:</a:t>
            </a:r>
          </a:p>
          <a:p>
            <a:r>
              <a:rPr lang="en-US" sz="2800" dirty="0" smtClean="0">
                <a:latin typeface="Arial Narrow" pitchFamily="34" charset="0"/>
              </a:rPr>
              <a:t>Total number of Hospital  is 44.( District hospital, Municipality hospital,   University hospital) </a:t>
            </a:r>
          </a:p>
          <a:p>
            <a:r>
              <a:rPr lang="en-US" sz="2800" dirty="0" smtClean="0">
                <a:latin typeface="Arial Narrow" pitchFamily="34" charset="0"/>
              </a:rPr>
              <a:t>Health Center – 421 Health Center in PHC</a:t>
            </a:r>
          </a:p>
          <a:p>
            <a:r>
              <a:rPr lang="en-US" dirty="0" smtClean="0"/>
              <a:t> </a:t>
            </a:r>
            <a:r>
              <a:rPr lang="en-US" sz="2800" dirty="0" smtClean="0">
                <a:latin typeface="Arial Narrow" pitchFamily="34" charset="0"/>
              </a:rPr>
              <a:t>Total number of nurses (2012) is 12847, of which 6660 (IHCI ) nurses work in PHC (Primary Health Care), and 6187 work in secondary healthcare (hospitals). </a:t>
            </a:r>
          </a:p>
          <a:p>
            <a:pPr lvl="0"/>
            <a:r>
              <a:rPr lang="en-US" sz="2800" dirty="0" smtClean="0">
                <a:latin typeface="Arial Narrow" pitchFamily="34" charset="0"/>
              </a:rPr>
              <a:t>Nurses and midwifes represent the largest category of workforce in our system.</a:t>
            </a:r>
            <a:r>
              <a:rPr lang="en-US" sz="2800" dirty="0" smtClean="0"/>
              <a:t> </a:t>
            </a:r>
            <a:r>
              <a:rPr lang="en-US" sz="3000" dirty="0" smtClean="0">
                <a:latin typeface="Arial Narrow" pitchFamily="34" charset="0"/>
              </a:rPr>
              <a:t>The impact and contribution of this category is of vital importance in delivery of health care services, especially at the primary health care.</a:t>
            </a:r>
          </a:p>
          <a:p>
            <a:endParaRPr lang="en-US" sz="3000" dirty="0" smtClean="0">
              <a:latin typeface="Arial Narrow" pitchFamily="34" charset="0"/>
            </a:endParaRP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600" dirty="0" smtClean="0">
                <a:solidFill>
                  <a:srgbClr val="00B050"/>
                </a:solidFill>
              </a:rPr>
              <a:t>GENERAL OVERVIEW</a:t>
            </a:r>
            <a:r>
              <a:rPr lang="en-US" dirty="0" smtClean="0"/>
              <a:t/>
            </a:r>
            <a:br>
              <a:rPr lang="en-US" dirty="0" smtClean="0"/>
            </a:br>
            <a:endParaRPr lang="en-US" dirty="0"/>
          </a:p>
        </p:txBody>
      </p:sp>
      <p:sp>
        <p:nvSpPr>
          <p:cNvPr id="3" name="Content Placeholder 2"/>
          <p:cNvSpPr>
            <a:spLocks noGrp="1"/>
          </p:cNvSpPr>
          <p:nvPr>
            <p:ph idx="1"/>
          </p:nvPr>
        </p:nvSpPr>
        <p:spPr>
          <a:xfrm>
            <a:off x="381000" y="914400"/>
            <a:ext cx="8458200" cy="5410200"/>
          </a:xfrm>
          <a:effectLst>
            <a:glow rad="139700">
              <a:schemeClr val="accent3">
                <a:satMod val="175000"/>
                <a:alpha val="40000"/>
              </a:schemeClr>
            </a:glow>
          </a:effectLst>
        </p:spPr>
        <p:txBody>
          <a:bodyPr>
            <a:normAutofit fontScale="70000" lnSpcReduction="20000"/>
          </a:bodyPr>
          <a:lstStyle/>
          <a:p>
            <a:pPr>
              <a:buNone/>
            </a:pPr>
            <a:r>
              <a:rPr lang="en-US" sz="2800" dirty="0" smtClean="0">
                <a:latin typeface="Arial Narrow" pitchFamily="34" charset="0"/>
              </a:rPr>
              <a:t>Sector of Nursing is create in MOH, May, 1999 Human Resources </a:t>
            </a:r>
            <a:r>
              <a:rPr lang="en-US" sz="2800" dirty="0" err="1" smtClean="0">
                <a:latin typeface="Arial Narrow" pitchFamily="34" charset="0"/>
              </a:rPr>
              <a:t>Dep</a:t>
            </a:r>
            <a:r>
              <a:rPr lang="en-US" sz="2800" dirty="0" smtClean="0">
                <a:latin typeface="Arial Narrow" pitchFamily="34" charset="0"/>
              </a:rPr>
              <a:t>;  AHD</a:t>
            </a:r>
          </a:p>
          <a:p>
            <a:pPr>
              <a:buNone/>
            </a:pPr>
            <a:r>
              <a:rPr lang="en-US" sz="2900" dirty="0" smtClean="0">
                <a:latin typeface="Arial Narrow" pitchFamily="34" charset="0"/>
              </a:rPr>
              <a:t>The goals are:- to p</a:t>
            </a:r>
            <a:r>
              <a:rPr lang="en-US" sz="2900" dirty="0" smtClean="0"/>
              <a:t>rovide a new policies for nursing, -reviews and updates standard nursing  protocols; - national guidelines; - improving the quality of service, quality of care  in hospital and Primary Health Care; -adequate education and training to exercise nursing functions. </a:t>
            </a:r>
          </a:p>
          <a:p>
            <a:pPr>
              <a:buNone/>
            </a:pPr>
            <a:r>
              <a:rPr lang="en-US" sz="2900" dirty="0" smtClean="0"/>
              <a:t>Recognize the vital role of nursing personnel and other health workers for the health and wellbeing of populations.</a:t>
            </a:r>
          </a:p>
          <a:p>
            <a:pPr>
              <a:buNone/>
            </a:pPr>
            <a:endParaRPr lang="en-US" sz="2800" dirty="0" smtClean="0">
              <a:latin typeface="Arial Narrow" pitchFamily="34" charset="0"/>
            </a:endParaRPr>
          </a:p>
          <a:p>
            <a:pPr>
              <a:buNone/>
            </a:pPr>
            <a:r>
              <a:rPr lang="en-US" sz="2800" dirty="0" smtClean="0">
                <a:latin typeface="Arial Narrow" pitchFamily="34" charset="0"/>
              </a:rPr>
              <a:t>The classification of nurses is based on three important factors:</a:t>
            </a:r>
          </a:p>
          <a:p>
            <a:pPr>
              <a:buNone/>
            </a:pPr>
            <a:endParaRPr lang="en-US" sz="2800" dirty="0" smtClean="0">
              <a:latin typeface="Arial Narrow" pitchFamily="34" charset="0"/>
            </a:endParaRPr>
          </a:p>
          <a:p>
            <a:pPr lvl="0"/>
            <a:r>
              <a:rPr lang="en-US" sz="2800" dirty="0" smtClean="0">
                <a:latin typeface="Arial Narrow" pitchFamily="34" charset="0"/>
              </a:rPr>
              <a:t>The significant large number of nurses which is the biggest category of health professionals in Albania.</a:t>
            </a:r>
          </a:p>
          <a:p>
            <a:pPr lvl="0">
              <a:buNone/>
            </a:pPr>
            <a:endParaRPr lang="en-US" sz="2800" dirty="0" smtClean="0">
              <a:latin typeface="Arial Narrow" pitchFamily="34" charset="0"/>
            </a:endParaRPr>
          </a:p>
          <a:p>
            <a:pPr lvl="0"/>
            <a:r>
              <a:rPr lang="en-US" sz="2800" dirty="0" smtClean="0">
                <a:latin typeface="Arial Narrow" pitchFamily="34" charset="0"/>
              </a:rPr>
              <a:t>The noticeable differences in nurses’ basic education during the last three decades.</a:t>
            </a:r>
          </a:p>
          <a:p>
            <a:pPr lvl="0"/>
            <a:endParaRPr lang="en-US" sz="2800" dirty="0" smtClean="0">
              <a:latin typeface="Arial Narrow" pitchFamily="34" charset="0"/>
            </a:endParaRPr>
          </a:p>
          <a:p>
            <a:pPr lvl="0"/>
            <a:r>
              <a:rPr lang="en-US" sz="2800" dirty="0" smtClean="0">
                <a:latin typeface="Arial Narrow" pitchFamily="34" charset="0"/>
              </a:rPr>
              <a:t>The reform-based changes in our health and education system that have influenced directly the formation and job description for this category</a:t>
            </a:r>
            <a:r>
              <a:rPr lang="en-US" dirty="0" smtClean="0"/>
              <a:t>. </a:t>
            </a:r>
          </a:p>
          <a:p>
            <a:endParaRPr lang="en-US" dirty="0"/>
          </a:p>
        </p:txBody>
      </p:sp>
    </p:spTree>
  </p:cSld>
  <p:clrMapOvr>
    <a:masterClrMapping/>
  </p:clrMapOvr>
  <p:transition>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dirty="0" smtClean="0">
                <a:solidFill>
                  <a:srgbClr val="00B050"/>
                </a:solidFill>
              </a:rPr>
              <a:t>Nurses in the Health Sector</a:t>
            </a:r>
            <a:endParaRPr lang="en-US" sz="3200" dirty="0"/>
          </a:p>
        </p:txBody>
      </p:sp>
      <p:graphicFrame>
        <p:nvGraphicFramePr>
          <p:cNvPr id="4" name="Table 3"/>
          <p:cNvGraphicFramePr>
            <a:graphicFrameLocks noGrp="1"/>
          </p:cNvGraphicFramePr>
          <p:nvPr/>
        </p:nvGraphicFramePr>
        <p:xfrm>
          <a:off x="457200" y="1219200"/>
          <a:ext cx="7924800" cy="2362200"/>
        </p:xfrm>
        <a:graphic>
          <a:graphicData uri="http://schemas.openxmlformats.org/drawingml/2006/table">
            <a:tbl>
              <a:tblPr firstRow="1" bandRow="1">
                <a:tableStyleId>{21E4AEA4-8DFA-4A89-87EB-49C32662AFE0}</a:tableStyleId>
              </a:tblPr>
              <a:tblGrid>
                <a:gridCol w="2073780"/>
                <a:gridCol w="1777525"/>
                <a:gridCol w="1954985"/>
                <a:gridCol w="2118510"/>
              </a:tblGrid>
              <a:tr h="457037">
                <a:tc>
                  <a:txBody>
                    <a:bodyPr/>
                    <a:lstStyle/>
                    <a:p>
                      <a:r>
                        <a:rPr lang="en-US" dirty="0" smtClean="0"/>
                        <a:t>YEARS</a:t>
                      </a:r>
                      <a:endParaRPr lang="en-US" dirty="0"/>
                    </a:p>
                  </a:txBody>
                  <a:tcPr/>
                </a:tc>
                <a:tc>
                  <a:txBody>
                    <a:bodyPr/>
                    <a:lstStyle/>
                    <a:p>
                      <a:r>
                        <a:rPr lang="en-US" dirty="0" smtClean="0"/>
                        <a:t>1996</a:t>
                      </a:r>
                      <a:endParaRPr lang="en-US" dirty="0"/>
                    </a:p>
                  </a:txBody>
                  <a:tcPr/>
                </a:tc>
                <a:tc>
                  <a:txBody>
                    <a:bodyPr/>
                    <a:lstStyle/>
                    <a:p>
                      <a:r>
                        <a:rPr lang="en-US" dirty="0" smtClean="0"/>
                        <a:t>2000</a:t>
                      </a:r>
                      <a:endParaRPr lang="en-US" dirty="0"/>
                    </a:p>
                  </a:txBody>
                  <a:tcPr/>
                </a:tc>
                <a:tc>
                  <a:txBody>
                    <a:bodyPr/>
                    <a:lstStyle/>
                    <a:p>
                      <a:r>
                        <a:rPr lang="en-US" dirty="0" smtClean="0"/>
                        <a:t>2009</a:t>
                      </a:r>
                      <a:endParaRPr lang="en-US" dirty="0"/>
                    </a:p>
                  </a:txBody>
                  <a:tcPr/>
                </a:tc>
              </a:tr>
              <a:tr h="609763">
                <a:tc>
                  <a:txBody>
                    <a:bodyPr/>
                    <a:lstStyle/>
                    <a:p>
                      <a:r>
                        <a:rPr lang="en-US" dirty="0" smtClean="0"/>
                        <a:t>PHYSICIANS</a:t>
                      </a:r>
                      <a:endParaRPr lang="en-US" dirty="0"/>
                    </a:p>
                  </a:txBody>
                  <a:tcPr/>
                </a:tc>
                <a:tc>
                  <a:txBody>
                    <a:bodyPr/>
                    <a:lstStyle/>
                    <a:p>
                      <a:r>
                        <a:rPr lang="en-US" dirty="0" smtClean="0"/>
                        <a:t>4,278</a:t>
                      </a:r>
                      <a:endParaRPr lang="en-US" dirty="0"/>
                    </a:p>
                  </a:txBody>
                  <a:tcPr/>
                </a:tc>
                <a:tc>
                  <a:txBody>
                    <a:bodyPr/>
                    <a:lstStyle/>
                    <a:p>
                      <a:r>
                        <a:rPr lang="en-US" dirty="0" smtClean="0"/>
                        <a:t>4,325</a:t>
                      </a:r>
                      <a:endParaRPr lang="en-US" dirty="0"/>
                    </a:p>
                  </a:txBody>
                  <a:tcPr/>
                </a:tc>
                <a:tc>
                  <a:txBody>
                    <a:bodyPr/>
                    <a:lstStyle/>
                    <a:p>
                      <a:r>
                        <a:rPr lang="en-US" dirty="0" smtClean="0"/>
                        <a:t>3,655</a:t>
                      </a:r>
                      <a:endParaRPr lang="en-US" dirty="0"/>
                    </a:p>
                  </a:txBody>
                  <a:tcPr/>
                </a:tc>
              </a:tr>
              <a:tr h="457037">
                <a:tc>
                  <a:txBody>
                    <a:bodyPr/>
                    <a:lstStyle/>
                    <a:p>
                      <a:r>
                        <a:rPr lang="en-US" dirty="0" smtClean="0"/>
                        <a:t>NURSES</a:t>
                      </a:r>
                      <a:endParaRPr lang="en-US" dirty="0"/>
                    </a:p>
                  </a:txBody>
                  <a:tcPr/>
                </a:tc>
                <a:tc>
                  <a:txBody>
                    <a:bodyPr/>
                    <a:lstStyle/>
                    <a:p>
                      <a:r>
                        <a:rPr lang="en-US" dirty="0" smtClean="0"/>
                        <a:t>14,284</a:t>
                      </a:r>
                      <a:endParaRPr lang="en-US" dirty="0"/>
                    </a:p>
                  </a:txBody>
                  <a:tcPr/>
                </a:tc>
                <a:tc>
                  <a:txBody>
                    <a:bodyPr/>
                    <a:lstStyle/>
                    <a:p>
                      <a:r>
                        <a:rPr lang="en-US" dirty="0" smtClean="0"/>
                        <a:t>12,570</a:t>
                      </a:r>
                      <a:endParaRPr lang="en-US" dirty="0"/>
                    </a:p>
                  </a:txBody>
                  <a:tcPr/>
                </a:tc>
                <a:tc>
                  <a:txBody>
                    <a:bodyPr/>
                    <a:lstStyle/>
                    <a:p>
                      <a:r>
                        <a:rPr lang="en-US" dirty="0" smtClean="0"/>
                        <a:t>12, 455</a:t>
                      </a:r>
                      <a:endParaRPr lang="en-US" dirty="0"/>
                    </a:p>
                  </a:txBody>
                  <a:tcPr/>
                </a:tc>
              </a:tr>
              <a:tr h="838363">
                <a:tc>
                  <a:txBody>
                    <a:bodyPr/>
                    <a:lstStyle/>
                    <a:p>
                      <a:r>
                        <a:rPr lang="en-US" dirty="0" smtClean="0"/>
                        <a:t>NURSE/PHYSICIAN</a:t>
                      </a:r>
                      <a:endParaRPr lang="en-US" dirty="0"/>
                    </a:p>
                  </a:txBody>
                  <a:tcPr/>
                </a:tc>
                <a:tc>
                  <a:txBody>
                    <a:bodyPr/>
                    <a:lstStyle/>
                    <a:p>
                      <a:r>
                        <a:rPr lang="en-US" dirty="0" smtClean="0"/>
                        <a:t>3.34</a:t>
                      </a:r>
                      <a:endParaRPr lang="en-US" dirty="0"/>
                    </a:p>
                  </a:txBody>
                  <a:tcPr/>
                </a:tc>
                <a:tc>
                  <a:txBody>
                    <a:bodyPr/>
                    <a:lstStyle/>
                    <a:p>
                      <a:r>
                        <a:rPr lang="en-US" dirty="0" smtClean="0"/>
                        <a:t>2.91</a:t>
                      </a:r>
                      <a:endParaRPr lang="en-US" dirty="0"/>
                    </a:p>
                  </a:txBody>
                  <a:tcPr/>
                </a:tc>
                <a:tc>
                  <a:txBody>
                    <a:bodyPr/>
                    <a:lstStyle/>
                    <a:p>
                      <a:r>
                        <a:rPr lang="en-US" dirty="0" smtClean="0"/>
                        <a:t>3.4</a:t>
                      </a:r>
                      <a:endParaRPr lang="en-US" dirty="0"/>
                    </a:p>
                  </a:txBody>
                  <a:tcPr/>
                </a:tc>
              </a:tr>
            </a:tbl>
          </a:graphicData>
        </a:graphic>
      </p:graphicFrame>
      <p:sp>
        <p:nvSpPr>
          <p:cNvPr id="5" name="Rectangle 4"/>
          <p:cNvSpPr/>
          <p:nvPr/>
        </p:nvSpPr>
        <p:spPr>
          <a:xfrm>
            <a:off x="304800" y="3733801"/>
            <a:ext cx="8458200" cy="3323987"/>
          </a:xfrm>
          <a:prstGeom prst="rect">
            <a:avLst/>
          </a:prstGeom>
        </p:spPr>
        <p:txBody>
          <a:bodyPr wrap="square">
            <a:spAutoFit/>
          </a:bodyPr>
          <a:lstStyle/>
          <a:p>
            <a:r>
              <a:rPr lang="en-US" sz="2400" dirty="0" smtClean="0"/>
              <a:t>-The nurses/physicians ratio in Albania is one of the highest in the region (average ratio 2.5). </a:t>
            </a:r>
          </a:p>
          <a:p>
            <a:r>
              <a:rPr lang="en-US" sz="2400" dirty="0" smtClean="0"/>
              <a:t>-Based on the reforms on health system financing, most nurses are paid by the IHCI, and only a small percentage continue to get paid from the MOH.</a:t>
            </a:r>
          </a:p>
          <a:p>
            <a:r>
              <a:rPr lang="en-US" sz="2400" dirty="0" smtClean="0"/>
              <a:t> -The number of nurses for 10.000 habitants is 14.1  (2011). </a:t>
            </a:r>
          </a:p>
          <a:p>
            <a:r>
              <a:rPr lang="en-US" sz="2400" dirty="0" smtClean="0"/>
              <a:t>-About 90% (nurses, midwives, physicians) are  female in public health sector.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pPr lvl="0"/>
            <a:r>
              <a:rPr lang="en-US" sz="3200" dirty="0" smtClean="0">
                <a:solidFill>
                  <a:srgbClr val="00B050"/>
                </a:solidFill>
              </a:rPr>
              <a:t>Health Sector/ Education of nurses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219200"/>
            <a:ext cx="8382000" cy="4906963"/>
          </a:xfrm>
        </p:spPr>
        <p:txBody>
          <a:bodyPr>
            <a:normAutofit fontScale="85000" lnSpcReduction="10000"/>
          </a:bodyPr>
          <a:lstStyle/>
          <a:p>
            <a:pPr lvl="0">
              <a:buNone/>
            </a:pPr>
            <a:r>
              <a:rPr lang="en-US" sz="2800" b="1" dirty="0" smtClean="0"/>
              <a:t>Nurses  </a:t>
            </a:r>
            <a:r>
              <a:rPr lang="en-US" sz="2800" b="1" dirty="0"/>
              <a:t>based on their professional </a:t>
            </a:r>
            <a:r>
              <a:rPr lang="en-US" sz="2800" b="1" dirty="0" smtClean="0"/>
              <a:t>education during 3 decades</a:t>
            </a:r>
            <a:r>
              <a:rPr lang="en-US" sz="2800" dirty="0" smtClean="0"/>
              <a:t>:</a:t>
            </a:r>
          </a:p>
          <a:p>
            <a:pPr lvl="0">
              <a:buNone/>
            </a:pPr>
            <a:r>
              <a:rPr lang="en-US" sz="2800" dirty="0" smtClean="0"/>
              <a:t> -</a:t>
            </a:r>
            <a:r>
              <a:rPr lang="en-US" sz="2600" dirty="0" smtClean="0"/>
              <a:t>Nurses with a bachelor degree      (1)</a:t>
            </a:r>
          </a:p>
          <a:p>
            <a:pPr lvl="0">
              <a:buNone/>
            </a:pPr>
            <a:r>
              <a:rPr lang="en-US" sz="2600" dirty="0" smtClean="0"/>
              <a:t>- Nurses with High School Degree    (2)</a:t>
            </a:r>
          </a:p>
          <a:p>
            <a:pPr lvl="0">
              <a:buNone/>
            </a:pPr>
            <a:r>
              <a:rPr lang="en-US" sz="2600" dirty="0" smtClean="0"/>
              <a:t>- Nurses with 1-2 year degree, post-high school (medical school,  or general school)    (3)</a:t>
            </a:r>
          </a:p>
          <a:p>
            <a:pPr>
              <a:buNone/>
            </a:pPr>
            <a:r>
              <a:rPr lang="en-US" sz="2600" dirty="0" smtClean="0"/>
              <a:t>-Nurse with 2-3 years , post school 7-8 years(4)(  </a:t>
            </a:r>
            <a:r>
              <a:rPr lang="en-US" sz="1500" dirty="0" smtClean="0">
                <a:latin typeface="Arial Narrow" pitchFamily="34" charset="0"/>
              </a:rPr>
              <a:t>don’t  have </a:t>
            </a:r>
            <a:r>
              <a:rPr lang="en-US" sz="1700" dirty="0" smtClean="0"/>
              <a:t>)</a:t>
            </a:r>
          </a:p>
          <a:p>
            <a:pPr>
              <a:buNone/>
            </a:pPr>
            <a:r>
              <a:rPr lang="en-US" sz="2600" dirty="0" smtClean="0"/>
              <a:t>-Nurses/Assistants </a:t>
            </a:r>
            <a:r>
              <a:rPr lang="en-US" sz="2600" dirty="0"/>
              <a:t>who have attended specialized nursing courses, following high </a:t>
            </a:r>
            <a:r>
              <a:rPr lang="en-US" sz="2600" dirty="0" smtClean="0"/>
              <a:t>school  (5)</a:t>
            </a:r>
          </a:p>
          <a:p>
            <a:pPr lvl="0"/>
            <a:r>
              <a:rPr lang="en-US" sz="2800" dirty="0" smtClean="0"/>
              <a:t>In  Public Health Sector during </a:t>
            </a:r>
            <a:r>
              <a:rPr lang="en-US" sz="2800" b="1" dirty="0" smtClean="0"/>
              <a:t>2006</a:t>
            </a:r>
            <a:r>
              <a:rPr lang="en-US" sz="2800" dirty="0" smtClean="0"/>
              <a:t> </a:t>
            </a:r>
            <a:r>
              <a:rPr lang="en-US" sz="2800" b="1" dirty="0" smtClean="0"/>
              <a:t>nurses with bachelor degree was 7%, </a:t>
            </a:r>
            <a:r>
              <a:rPr lang="en-US" sz="2800" dirty="0" smtClean="0"/>
              <a:t> and </a:t>
            </a:r>
            <a:r>
              <a:rPr lang="en-US" sz="2800" b="1" dirty="0" smtClean="0"/>
              <a:t>2011</a:t>
            </a:r>
            <a:r>
              <a:rPr lang="en-US" sz="2800" dirty="0" smtClean="0"/>
              <a:t> are </a:t>
            </a:r>
            <a:r>
              <a:rPr lang="en-US" sz="2800" b="1" dirty="0" smtClean="0"/>
              <a:t>85% with bachelor degree </a:t>
            </a:r>
            <a:r>
              <a:rPr lang="en-US" sz="2800" dirty="0" smtClean="0"/>
              <a:t>without mentioning other nurses  which are continuing .</a:t>
            </a:r>
          </a:p>
          <a:p>
            <a:pPr lvl="0"/>
            <a:r>
              <a:rPr lang="en-US" sz="2800" dirty="0" smtClean="0"/>
              <a:t>Other nurse (2, 3, 5) are continue the university level  for nurses  in part – time in public; or private faculty of Nurses.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solidFill>
                  <a:srgbClr val="00B050"/>
                </a:solidFill>
              </a:rPr>
              <a:t>Education of Nurses</a:t>
            </a:r>
            <a:endParaRPr lang="en-US" sz="3200" dirty="0">
              <a:solidFill>
                <a:srgbClr val="00B050"/>
              </a:solidFill>
            </a:endParaRPr>
          </a:p>
        </p:txBody>
      </p:sp>
      <p:sp>
        <p:nvSpPr>
          <p:cNvPr id="3" name="Content Placeholder 2"/>
          <p:cNvSpPr>
            <a:spLocks noGrp="1"/>
          </p:cNvSpPr>
          <p:nvPr>
            <p:ph idx="1"/>
          </p:nvPr>
        </p:nvSpPr>
        <p:spPr>
          <a:xfrm>
            <a:off x="4343400" y="838200"/>
            <a:ext cx="4648200" cy="6019800"/>
          </a:xfrm>
        </p:spPr>
        <p:txBody>
          <a:bodyPr>
            <a:noAutofit/>
          </a:bodyPr>
          <a:lstStyle/>
          <a:p>
            <a:pPr algn="ctr"/>
            <a:r>
              <a:rPr lang="en-US" sz="2000" dirty="0" smtClean="0">
                <a:latin typeface="Arial Narrow" pitchFamily="34" charset="0"/>
              </a:rPr>
              <a:t>Since the movement of the mid-90s, Nursing Education in Albania </a:t>
            </a:r>
            <a:r>
              <a:rPr lang="en-US" sz="2000" b="1" dirty="0" smtClean="0">
                <a:latin typeface="Arial Narrow" pitchFamily="34" charset="0"/>
              </a:rPr>
              <a:t>has seen many challenges, especially in university-based programs for initial education (pre-service) practitioners</a:t>
            </a:r>
            <a:r>
              <a:rPr lang="en-US" sz="2000" dirty="0" smtClean="0">
                <a:latin typeface="Arial Narrow" pitchFamily="34" charset="0"/>
              </a:rPr>
              <a:t>. </a:t>
            </a:r>
          </a:p>
          <a:p>
            <a:pPr algn="ctr"/>
            <a:r>
              <a:rPr lang="en-US" sz="2000" dirty="0" smtClean="0">
                <a:latin typeface="Arial Narrow" pitchFamily="34" charset="0"/>
              </a:rPr>
              <a:t>Are amended all undergraduate programs in line with the recommendation has the </a:t>
            </a:r>
            <a:r>
              <a:rPr lang="en-US" sz="2000" b="1" dirty="0" smtClean="0">
                <a:latin typeface="Arial Narrow" pitchFamily="34" charset="0"/>
              </a:rPr>
              <a:t>Bologna process</a:t>
            </a:r>
            <a:r>
              <a:rPr lang="en-US" sz="2000" dirty="0" smtClean="0">
                <a:latin typeface="Arial Narrow" pitchFamily="34" charset="0"/>
              </a:rPr>
              <a:t>, so that </a:t>
            </a:r>
            <a:r>
              <a:rPr lang="en-US" sz="2000" b="1" dirty="0" smtClean="0">
                <a:latin typeface="Arial Narrow" pitchFamily="34" charset="0"/>
              </a:rPr>
              <a:t>degrees "Bachelor" already provided with successful completion of three academic years, each of 60 ECTS.</a:t>
            </a:r>
          </a:p>
          <a:p>
            <a:pPr algn="ctr"/>
            <a:r>
              <a:rPr lang="en-US" sz="2000" dirty="0" smtClean="0">
                <a:latin typeface="Arial Narrow" pitchFamily="34" charset="0"/>
              </a:rPr>
              <a:t> Another influence in nursing education are  </a:t>
            </a:r>
            <a:r>
              <a:rPr lang="en-US" sz="2000" b="1" dirty="0" smtClean="0">
                <a:latin typeface="Arial Narrow" pitchFamily="34" charset="0"/>
              </a:rPr>
              <a:t>private universities </a:t>
            </a:r>
            <a:r>
              <a:rPr lang="en-US" sz="2000" dirty="0" smtClean="0">
                <a:latin typeface="Arial Narrow" pitchFamily="34" charset="0"/>
              </a:rPr>
              <a:t>that offer programs for initial education of nursing students.  </a:t>
            </a:r>
          </a:p>
          <a:p>
            <a:pPr algn="ctr"/>
            <a:r>
              <a:rPr lang="en-US" sz="2000" dirty="0" smtClean="0">
                <a:latin typeface="Arial Narrow" pitchFamily="34" charset="0"/>
              </a:rPr>
              <a:t>In the faculty of Nurses  we </a:t>
            </a:r>
            <a:r>
              <a:rPr lang="en-US" sz="2000" b="1" dirty="0" smtClean="0">
                <a:latin typeface="Arial Narrow" pitchFamily="34" charset="0"/>
              </a:rPr>
              <a:t>have new professional </a:t>
            </a:r>
            <a:r>
              <a:rPr lang="en-US" sz="2000" b="1" dirty="0">
                <a:latin typeface="Arial Narrow" pitchFamily="34" charset="0"/>
              </a:rPr>
              <a:t>profiles such as speech therapists, physical therapists, laboratory technicians</a:t>
            </a:r>
            <a:r>
              <a:rPr lang="en-US" sz="2000" dirty="0">
                <a:latin typeface="Arial Narrow" pitchFamily="34" charset="0"/>
              </a:rPr>
              <a:t>, etc. </a:t>
            </a:r>
          </a:p>
          <a:p>
            <a:pPr algn="ctr"/>
            <a:endParaRPr lang="en-US" sz="2000" dirty="0">
              <a:latin typeface="Arial Narrow" pitchFamily="34" charset="0"/>
            </a:endParaRPr>
          </a:p>
        </p:txBody>
      </p:sp>
      <p:sp>
        <p:nvSpPr>
          <p:cNvPr id="9217" name="Rectangle 1"/>
          <p:cNvSpPr>
            <a:spLocks noChangeArrowheads="1"/>
          </p:cNvSpPr>
          <p:nvPr/>
        </p:nvSpPr>
        <p:spPr bwMode="auto">
          <a:xfrm>
            <a:off x="228600" y="1000475"/>
            <a:ext cx="3810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buFontTx/>
              <a:buChar char="•"/>
              <a:tabLst>
                <a:tab pos="228600" algn="l"/>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rPr>
              <a:t>Since 1994 </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created Higher School of Nursing In Tirana,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rPr>
              <a:t>Korça</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rPr>
              <a:t>Vlora</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and late in </a:t>
            </a:r>
            <a:r>
              <a:rPr lang="en-US" sz="2000" dirty="0" err="1" smtClean="0">
                <a:latin typeface="Arial" pitchFamily="34" charset="0"/>
                <a:ea typeface="Times New Roman" pitchFamily="18" charset="0"/>
              </a:rPr>
              <a:t>Gjirokaster</a:t>
            </a:r>
            <a:r>
              <a:rPr lang="en-US" sz="2000" dirty="0" smtClean="0">
                <a:latin typeface="Arial" pitchFamily="34" charset="0"/>
                <a:ea typeface="Times New Roman" pitchFamily="18" charset="0"/>
              </a:rPr>
              <a:t>, Shkoder </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and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rPr>
              <a:t>Elbasan</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Char char="•"/>
              <a:tabLst>
                <a:tab pos="228600" algn="l"/>
              </a:tabLst>
            </a:pPr>
            <a:endParaRPr kumimoji="0" lang="en-US" sz="2000" b="0" i="0" u="none" strike="noStrike" cap="none" normalizeH="0" baseline="0" dirty="0" smtClean="0">
              <a:ln>
                <a:noFill/>
              </a:ln>
              <a:solidFill>
                <a:schemeClr val="tx1"/>
              </a:solidFill>
              <a:effectLst/>
              <a:latin typeface="Arial" pitchFamily="34" charset="0"/>
            </a:endParaRPr>
          </a:p>
          <a:p>
            <a:pPr lvl="0" algn="ctr" eaLnBrk="0" fontAlgn="base" hangingPunct="0">
              <a:spcBef>
                <a:spcPct val="0"/>
              </a:spcBef>
              <a:spcAft>
                <a:spcPct val="0"/>
              </a:spcAft>
              <a:buFontTx/>
              <a:buChar char="•"/>
              <a:tabLst>
                <a:tab pos="228600" algn="l"/>
              </a:tabLst>
            </a:pPr>
            <a:r>
              <a:rPr lang="en-US" sz="2000" dirty="0" smtClean="0">
                <a:latin typeface="Arial" pitchFamily="34" charset="0"/>
                <a:ea typeface="Times New Roman" pitchFamily="18" charset="0"/>
              </a:rPr>
              <a:t>Higher</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school are covered by Ministry of </a:t>
            </a:r>
            <a:r>
              <a:rPr lang="en-US" sz="2000" dirty="0" smtClean="0">
                <a:latin typeface="Arial" pitchFamily="34" charset="0"/>
                <a:ea typeface="Times New Roman" pitchFamily="18" charset="0"/>
              </a:rPr>
              <a:t>Education </a:t>
            </a:r>
          </a:p>
          <a:p>
            <a:pPr lvl="0" algn="ctr" eaLnBrk="0" fontAlgn="base" hangingPunct="0">
              <a:spcBef>
                <a:spcPct val="0"/>
              </a:spcBef>
              <a:spcAft>
                <a:spcPct val="0"/>
              </a:spcAft>
              <a:tabLst>
                <a:tab pos="2286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And </a:t>
            </a:r>
            <a:r>
              <a:rPr lang="en-US" sz="2000" dirty="0" smtClean="0">
                <a:latin typeface="Arial" pitchFamily="34" charset="0"/>
                <a:ea typeface="Times New Roman" pitchFamily="18" charset="0"/>
              </a:rPr>
              <a:t>Science</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a:t>
            </a:r>
          </a:p>
          <a:p>
            <a:pPr lvl="0" algn="ctr" eaLnBrk="0" fontAlgn="base" hangingPunct="0">
              <a:spcBef>
                <a:spcPct val="0"/>
              </a:spcBef>
              <a:spcAft>
                <a:spcPct val="0"/>
              </a:spcAft>
              <a:tabLst>
                <a:tab pos="228600" algn="l"/>
              </a:tabLst>
            </a:pPr>
            <a:endParaRPr kumimoji="0" lang="en-US" sz="2000" b="0" i="0" u="none" strike="noStrike" cap="none" normalizeH="0" baseline="0" dirty="0" smtClean="0">
              <a:ln>
                <a:noFill/>
              </a:ln>
              <a:solidFill>
                <a:schemeClr val="tx1"/>
              </a:solidFill>
              <a:effectLst/>
              <a:latin typeface="Arial" pitchFamily="34" charset="0"/>
            </a:endParaRPr>
          </a:p>
          <a:p>
            <a:pPr lvl="0" algn="ctr" eaLnBrk="0" fontAlgn="base" hangingPunct="0">
              <a:spcBef>
                <a:spcPct val="0"/>
              </a:spcBef>
              <a:spcAft>
                <a:spcPct val="0"/>
              </a:spcAft>
              <a:buFontTx/>
              <a:buChar char="•"/>
              <a:tabLst>
                <a:tab pos="228600" algn="l"/>
              </a:tabLst>
            </a:pPr>
            <a:r>
              <a:rPr lang="en-US" sz="2000" dirty="0" smtClean="0">
                <a:latin typeface="Arial" pitchFamily="34" charset="0"/>
                <a:ea typeface="Times New Roman" pitchFamily="18" charset="0"/>
              </a:rPr>
              <a:t>Have integrated nurse- teacher in teaching staff, and</a:t>
            </a:r>
            <a:r>
              <a:rPr kumimoji="0" lang="en-US" sz="2000" b="0" i="0" u="none" strike="noStrike" cap="none" normalizeH="0" baseline="0" dirty="0" smtClean="0">
                <a:ln>
                  <a:noFill/>
                </a:ln>
                <a:solidFill>
                  <a:schemeClr val="tx1"/>
                </a:solidFill>
                <a:effectLst/>
                <a:latin typeface="Arial" pitchFamily="34" charset="0"/>
                <a:ea typeface="Times New Roman" pitchFamily="18" charset="0"/>
              </a:rPr>
              <a:t> faculty of Nursing continue to be directed by doctors.</a:t>
            </a:r>
          </a:p>
          <a:p>
            <a:pPr lvl="0" algn="ctr" eaLnBrk="0" fontAlgn="base" hangingPunct="0">
              <a:spcBef>
                <a:spcPct val="0"/>
              </a:spcBef>
              <a:spcAft>
                <a:spcPct val="0"/>
              </a:spcAft>
              <a:buFontTx/>
              <a:buChar char="•"/>
              <a:tabLst>
                <a:tab pos="228600" algn="l"/>
              </a:tabLst>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tab pos="228600" algn="l"/>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rPr>
              <a:t>Nursing schools are using new methods of teaching.</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dirty="0">
                <a:solidFill>
                  <a:srgbClr val="00B050"/>
                </a:solidFill>
              </a:rPr>
              <a:t>Higher education institutions that offer nursing </a:t>
            </a:r>
            <a:r>
              <a:rPr lang="en-US" sz="3200" dirty="0" smtClean="0">
                <a:solidFill>
                  <a:srgbClr val="00B050"/>
                </a:solidFill>
              </a:rPr>
              <a:t>degrees       (2010, Ministry of Education)</a:t>
            </a:r>
            <a:endParaRPr lang="en-US" sz="3200" dirty="0">
              <a:solidFill>
                <a:srgbClr val="00B050"/>
              </a:solidFill>
            </a:endParaRPr>
          </a:p>
        </p:txBody>
      </p:sp>
      <p:graphicFrame>
        <p:nvGraphicFramePr>
          <p:cNvPr id="8" name="Content Placeholder 7"/>
          <p:cNvGraphicFramePr>
            <a:graphicFrameLocks noGrp="1"/>
          </p:cNvGraphicFramePr>
          <p:nvPr>
            <p:ph idx="1"/>
          </p:nvPr>
        </p:nvGraphicFramePr>
        <p:xfrm>
          <a:off x="228601" y="1444854"/>
          <a:ext cx="8915400" cy="5358950"/>
        </p:xfrm>
        <a:graphic>
          <a:graphicData uri="http://schemas.openxmlformats.org/drawingml/2006/table">
            <a:tbl>
              <a:tblPr firstRow="1" bandRow="1">
                <a:tableStyleId>{5C22544A-7EE6-4342-B048-85BDC9FD1C3A}</a:tableStyleId>
              </a:tblPr>
              <a:tblGrid>
                <a:gridCol w="4190999"/>
                <a:gridCol w="4724401"/>
              </a:tblGrid>
              <a:tr h="412687">
                <a:tc>
                  <a:txBody>
                    <a:bodyPr/>
                    <a:lstStyle/>
                    <a:p>
                      <a:r>
                        <a:rPr lang="en-US" dirty="0" smtClean="0">
                          <a:solidFill>
                            <a:schemeClr val="tx1"/>
                          </a:solidFill>
                        </a:rPr>
                        <a:t>              Public  </a:t>
                      </a:r>
                      <a:r>
                        <a:rPr lang="en-US" dirty="0" err="1" smtClean="0">
                          <a:solidFill>
                            <a:schemeClr val="tx1"/>
                          </a:solidFill>
                        </a:rPr>
                        <a:t>Institucionals</a:t>
                      </a:r>
                      <a:endParaRPr lang="en-US" dirty="0">
                        <a:solidFill>
                          <a:schemeClr val="tx1"/>
                        </a:solidFill>
                      </a:endParaRPr>
                    </a:p>
                  </a:txBody>
                  <a:tcPr/>
                </a:tc>
                <a:tc>
                  <a:txBody>
                    <a:bodyPr/>
                    <a:lstStyle/>
                    <a:p>
                      <a:r>
                        <a:rPr lang="en-US" sz="1800" b="1" kern="1200" dirty="0" smtClean="0">
                          <a:solidFill>
                            <a:schemeClr val="tx1"/>
                          </a:solidFill>
                          <a:latin typeface="+mn-lt"/>
                          <a:ea typeface="+mn-ea"/>
                          <a:cs typeface="+mn-cs"/>
                        </a:rPr>
                        <a:t>Nursing and its related fields </a:t>
                      </a:r>
                      <a:endParaRPr lang="en-US" dirty="0">
                        <a:solidFill>
                          <a:schemeClr val="tx1"/>
                        </a:solidFill>
                      </a:endParaRPr>
                    </a:p>
                  </a:txBody>
                  <a:tcPr/>
                </a:tc>
              </a:tr>
              <a:tr h="1038059">
                <a:tc>
                  <a:txBody>
                    <a:bodyPr/>
                    <a:lstStyle/>
                    <a:p>
                      <a:r>
                        <a:rPr lang="en-US" sz="1800" kern="1200" dirty="0" smtClean="0">
                          <a:solidFill>
                            <a:schemeClr val="dk1"/>
                          </a:solidFill>
                          <a:latin typeface="+mn-lt"/>
                          <a:ea typeface="+mn-ea"/>
                          <a:cs typeface="+mn-cs"/>
                        </a:rPr>
                        <a:t>University of Tirana- School of Nursing</a:t>
                      </a:r>
                    </a:p>
                    <a:p>
                      <a:r>
                        <a:rPr lang="en-US" sz="1800" kern="1200" dirty="0" smtClean="0">
                          <a:solidFill>
                            <a:schemeClr val="dk1"/>
                          </a:solidFill>
                          <a:latin typeface="+mn-lt"/>
                          <a:ea typeface="+mn-ea"/>
                          <a:cs typeface="+mn-cs"/>
                        </a:rPr>
                        <a:t> </a:t>
                      </a:r>
                    </a:p>
                    <a:p>
                      <a:r>
                        <a:rPr lang="en-US" sz="1800" kern="1200" dirty="0" smtClean="0">
                          <a:solidFill>
                            <a:schemeClr val="dk1"/>
                          </a:solidFill>
                          <a:latin typeface="+mn-lt"/>
                          <a:ea typeface="+mn-ea"/>
                          <a:cs typeface="+mn-cs"/>
                        </a:rPr>
                        <a:t>Branch in </a:t>
                      </a:r>
                      <a:r>
                        <a:rPr lang="en-US" sz="1800" kern="1200" dirty="0" err="1" smtClean="0">
                          <a:solidFill>
                            <a:schemeClr val="dk1"/>
                          </a:solidFill>
                          <a:latin typeface="+mn-lt"/>
                          <a:ea typeface="+mn-ea"/>
                          <a:cs typeface="+mn-cs"/>
                        </a:rPr>
                        <a:t>Kukës</a:t>
                      </a:r>
                      <a:r>
                        <a:rPr lang="en-US" sz="1800" kern="1200" dirty="0" smtClean="0">
                          <a:solidFill>
                            <a:schemeClr val="dk1"/>
                          </a:solidFill>
                          <a:latin typeface="+mn-lt"/>
                          <a:ea typeface="+mn-ea"/>
                          <a:cs typeface="+mn-cs"/>
                        </a:rPr>
                        <a:t>,</a:t>
                      </a:r>
                    </a:p>
                    <a:p>
                      <a:r>
                        <a:rPr lang="en-US" dirty="0" smtClean="0"/>
                        <a:t>Branch</a:t>
                      </a:r>
                      <a:r>
                        <a:rPr lang="en-US" baseline="0" dirty="0" smtClean="0"/>
                        <a:t> in </a:t>
                      </a:r>
                      <a:r>
                        <a:rPr lang="en-US" baseline="0" dirty="0" err="1" smtClean="0"/>
                        <a:t>Saranda</a:t>
                      </a:r>
                      <a:r>
                        <a:rPr lang="en-US" baseline="0" dirty="0" smtClean="0"/>
                        <a:t> -2011</a:t>
                      </a:r>
                      <a:endParaRPr lang="en-US" dirty="0"/>
                    </a:p>
                  </a:txBody>
                  <a:tcPr/>
                </a:tc>
                <a:tc>
                  <a:txBody>
                    <a:bodyPr/>
                    <a:lstStyle/>
                    <a:p>
                      <a:r>
                        <a:rPr lang="en-US" sz="1800" kern="1200" dirty="0" smtClean="0">
                          <a:solidFill>
                            <a:schemeClr val="dk1"/>
                          </a:solidFill>
                          <a:latin typeface="+mn-lt"/>
                          <a:ea typeface="+mn-ea"/>
                          <a:cs typeface="+mn-cs"/>
                        </a:rPr>
                        <a:t>General nursing ; Nursing/Midwifery</a:t>
                      </a:r>
                    </a:p>
                    <a:p>
                      <a:r>
                        <a:rPr lang="en-US" sz="1800" kern="1200" dirty="0" smtClean="0">
                          <a:solidFill>
                            <a:schemeClr val="dk1"/>
                          </a:solidFill>
                          <a:latin typeface="+mn-lt"/>
                          <a:ea typeface="+mn-ea"/>
                          <a:cs typeface="+mn-cs"/>
                        </a:rPr>
                        <a:t>Physiotherapy ; Medical Imaging </a:t>
                      </a:r>
                    </a:p>
                    <a:p>
                      <a:r>
                        <a:rPr lang="en-US" sz="1800" kern="1200" dirty="0" smtClean="0">
                          <a:solidFill>
                            <a:schemeClr val="dk1"/>
                          </a:solidFill>
                          <a:latin typeface="+mn-lt"/>
                          <a:ea typeface="+mn-ea"/>
                          <a:cs typeface="+mn-cs"/>
                        </a:rPr>
                        <a:t>Speech Therapy ; Laboratory technician </a:t>
                      </a:r>
                      <a:endParaRPr lang="en-US" dirty="0"/>
                    </a:p>
                  </a:txBody>
                  <a:tcPr/>
                </a:tc>
              </a:tr>
              <a:tr h="6394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Aleksandër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Xhuvani</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Elbasan</a:t>
                      </a:r>
                      <a:r>
                        <a:rPr lang="en-US" sz="1800" kern="1200" dirty="0" smtClean="0">
                          <a:solidFill>
                            <a:schemeClr val="dk1"/>
                          </a:solidFill>
                          <a:latin typeface="+mn-lt"/>
                          <a:ea typeface="+mn-ea"/>
                          <a:cs typeface="+mn-cs"/>
                        </a:rPr>
                        <a:t> </a:t>
                      </a:r>
                    </a:p>
                    <a:p>
                      <a:endParaRPr lang="en-US" dirty="0"/>
                    </a:p>
                  </a:txBody>
                  <a:tcPr/>
                </a:tc>
                <a:tc>
                  <a:txBody>
                    <a:bodyPr/>
                    <a:lstStyle/>
                    <a:p>
                      <a:r>
                        <a:rPr lang="en-US" sz="1800" kern="1200" dirty="0" smtClean="0">
                          <a:solidFill>
                            <a:schemeClr val="dk1"/>
                          </a:solidFill>
                          <a:latin typeface="+mn-lt"/>
                          <a:ea typeface="+mn-ea"/>
                          <a:cs typeface="+mn-cs"/>
                        </a:rPr>
                        <a:t>General nursing ;  </a:t>
                      </a:r>
                    </a:p>
                    <a:p>
                      <a:r>
                        <a:rPr lang="en-US" sz="1800" kern="1200" dirty="0" smtClean="0">
                          <a:solidFill>
                            <a:schemeClr val="dk1"/>
                          </a:solidFill>
                          <a:latin typeface="+mn-lt"/>
                          <a:ea typeface="+mn-ea"/>
                          <a:cs typeface="+mn-cs"/>
                        </a:rPr>
                        <a:t>Nursing/Midwifery </a:t>
                      </a:r>
                      <a:endParaRPr lang="en-US" dirty="0"/>
                    </a:p>
                  </a:txBody>
                  <a:tcPr/>
                </a:tc>
              </a:tr>
              <a:tr h="6394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 “Fan. S. </a:t>
                      </a:r>
                      <a:r>
                        <a:rPr lang="en-US" sz="1800" kern="1200" dirty="0" err="1" smtClean="0">
                          <a:solidFill>
                            <a:schemeClr val="dk1"/>
                          </a:solidFill>
                          <a:latin typeface="+mn-lt"/>
                          <a:ea typeface="+mn-ea"/>
                          <a:cs typeface="+mn-cs"/>
                        </a:rPr>
                        <a:t>Noli</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Korçë</a:t>
                      </a:r>
                      <a:endParaRPr lang="en-US" sz="1800" kern="1200" dirty="0" smtClean="0">
                        <a:solidFill>
                          <a:schemeClr val="dk1"/>
                        </a:solidFill>
                        <a:latin typeface="+mn-lt"/>
                        <a:ea typeface="+mn-ea"/>
                        <a:cs typeface="+mn-cs"/>
                      </a:endParaRPr>
                    </a:p>
                    <a:p>
                      <a:endParaRPr lang="en-US" dirty="0"/>
                    </a:p>
                  </a:txBody>
                  <a:tcPr/>
                </a:tc>
                <a:tc>
                  <a:txBody>
                    <a:bodyPr/>
                    <a:lstStyle/>
                    <a:p>
                      <a:r>
                        <a:rPr lang="en-US" sz="1800" kern="1200" dirty="0" smtClean="0">
                          <a:solidFill>
                            <a:schemeClr val="dk1"/>
                          </a:solidFill>
                          <a:latin typeface="+mn-lt"/>
                          <a:ea typeface="+mn-ea"/>
                          <a:cs typeface="+mn-cs"/>
                        </a:rPr>
                        <a:t>General nursing ; </a:t>
                      </a:r>
                    </a:p>
                    <a:p>
                      <a:r>
                        <a:rPr lang="en-US" sz="1800" kern="1200" dirty="0" smtClean="0">
                          <a:solidFill>
                            <a:schemeClr val="dk1"/>
                          </a:solidFill>
                          <a:latin typeface="+mn-lt"/>
                          <a:ea typeface="+mn-ea"/>
                          <a:cs typeface="+mn-cs"/>
                        </a:rPr>
                        <a:t>Nursing/Midwifery </a:t>
                      </a:r>
                      <a:endParaRPr lang="en-US" dirty="0"/>
                    </a:p>
                  </a:txBody>
                  <a:tcPr/>
                </a:tc>
              </a:tr>
              <a:tr h="712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Luigj</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Gurakuqi</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Shkodër</a:t>
                      </a:r>
                      <a:r>
                        <a:rPr lang="en-US" sz="1800" kern="1200" dirty="0" smtClean="0">
                          <a:solidFill>
                            <a:schemeClr val="dk1"/>
                          </a:solidFill>
                          <a:latin typeface="+mn-lt"/>
                          <a:ea typeface="+mn-ea"/>
                          <a:cs typeface="+mn-cs"/>
                        </a:rPr>
                        <a:t> </a:t>
                      </a:r>
                    </a:p>
                    <a:p>
                      <a:endParaRPr lang="en-US" dirty="0"/>
                    </a:p>
                  </a:txBody>
                  <a:tcPr/>
                </a:tc>
                <a:tc>
                  <a:txBody>
                    <a:bodyPr/>
                    <a:lstStyle/>
                    <a:p>
                      <a:r>
                        <a:rPr lang="en-US" sz="1800" kern="1200" dirty="0" smtClean="0">
                          <a:solidFill>
                            <a:schemeClr val="dk1"/>
                          </a:solidFill>
                          <a:latin typeface="+mn-lt"/>
                          <a:ea typeface="+mn-ea"/>
                          <a:cs typeface="+mn-cs"/>
                        </a:rPr>
                        <a:t>General nursing ; Nursing/Midwifery</a:t>
                      </a:r>
                    </a:p>
                    <a:p>
                      <a:r>
                        <a:rPr lang="en-US" sz="1800" kern="1200" dirty="0" smtClean="0">
                          <a:solidFill>
                            <a:schemeClr val="dk1"/>
                          </a:solidFill>
                          <a:latin typeface="+mn-lt"/>
                          <a:ea typeface="+mn-ea"/>
                          <a:cs typeface="+mn-cs"/>
                        </a:rPr>
                        <a:t>Physiotherapy </a:t>
                      </a:r>
                      <a:endParaRPr lang="en-US" dirty="0"/>
                    </a:p>
                  </a:txBody>
                  <a:tcPr/>
                </a:tc>
              </a:tr>
              <a:tr h="412687">
                <a:tc>
                  <a:txBody>
                    <a:bodyPr/>
                    <a:lstStyle/>
                    <a:p>
                      <a:r>
                        <a:rPr lang="en-US" sz="1800" kern="1200" dirty="0" smtClean="0">
                          <a:solidFill>
                            <a:schemeClr val="dk1"/>
                          </a:solidFill>
                          <a:latin typeface="+mn-lt"/>
                          <a:ea typeface="+mn-ea"/>
                          <a:cs typeface="+mn-cs"/>
                        </a:rPr>
                        <a:t>“</a:t>
                      </a:r>
                      <a:r>
                        <a:rPr lang="en-US" sz="1800" kern="1200" dirty="0" err="1" smtClean="0">
                          <a:solidFill>
                            <a:schemeClr val="dk1"/>
                          </a:solidFill>
                          <a:latin typeface="+mn-lt"/>
                          <a:ea typeface="+mn-ea"/>
                          <a:cs typeface="+mn-cs"/>
                        </a:rPr>
                        <a:t>Eq’rem</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Çabej</a:t>
                      </a:r>
                      <a:r>
                        <a:rPr lang="en-US" sz="1800" kern="1200" dirty="0" smtClean="0">
                          <a:solidFill>
                            <a:schemeClr val="dk1"/>
                          </a:solidFill>
                          <a:latin typeface="+mn-lt"/>
                          <a:ea typeface="+mn-ea"/>
                          <a:cs typeface="+mn-cs"/>
                        </a:rPr>
                        <a:t>” University- </a:t>
                      </a:r>
                      <a:r>
                        <a:rPr lang="en-US" sz="1800" kern="1200" dirty="0" err="1" smtClean="0">
                          <a:solidFill>
                            <a:schemeClr val="dk1"/>
                          </a:solidFill>
                          <a:latin typeface="+mn-lt"/>
                          <a:ea typeface="+mn-ea"/>
                          <a:cs typeface="+mn-cs"/>
                        </a:rPr>
                        <a:t>Gjirokastër</a:t>
                      </a:r>
                      <a:r>
                        <a:rPr lang="en-US" sz="1800" kern="1200" dirty="0" smtClean="0">
                          <a:solidFill>
                            <a:schemeClr val="dk1"/>
                          </a:solidFill>
                          <a:latin typeface="+mn-lt"/>
                          <a:ea typeface="+mn-ea"/>
                          <a:cs typeface="+mn-cs"/>
                        </a:rPr>
                        <a:t> </a:t>
                      </a:r>
                      <a:endParaRPr lang="en-US" dirty="0"/>
                    </a:p>
                  </a:txBody>
                  <a:tcPr/>
                </a:tc>
                <a:tc>
                  <a:txBody>
                    <a:bodyPr/>
                    <a:lstStyle/>
                    <a:p>
                      <a:r>
                        <a:rPr lang="en-US" sz="1800" kern="1200" dirty="0" smtClean="0">
                          <a:solidFill>
                            <a:schemeClr val="dk1"/>
                          </a:solidFill>
                          <a:latin typeface="+mn-lt"/>
                          <a:ea typeface="+mn-ea"/>
                          <a:cs typeface="+mn-cs"/>
                        </a:rPr>
                        <a:t>General nursing</a:t>
                      </a:r>
                      <a:endParaRPr lang="en-US" dirty="0"/>
                    </a:p>
                  </a:txBody>
                  <a:tcPr/>
                </a:tc>
              </a:tr>
              <a:tr h="712308">
                <a:tc>
                  <a:txBody>
                    <a:bodyPr/>
                    <a:lstStyle/>
                    <a:p>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Aleksandër</a:t>
                      </a:r>
                      <a:r>
                        <a:rPr lang="en-US" sz="1800" kern="1200" dirty="0" smtClean="0">
                          <a:solidFill>
                            <a:schemeClr val="dk1"/>
                          </a:solidFill>
                          <a:latin typeface="+mn-lt"/>
                          <a:ea typeface="+mn-ea"/>
                          <a:cs typeface="+mn-cs"/>
                        </a:rPr>
                        <a:t> </a:t>
                      </a:r>
                      <a:r>
                        <a:rPr lang="en-US" sz="1800" kern="1200" dirty="0" err="1" smtClean="0">
                          <a:solidFill>
                            <a:schemeClr val="dk1"/>
                          </a:solidFill>
                          <a:latin typeface="+mn-lt"/>
                          <a:ea typeface="+mn-ea"/>
                          <a:cs typeface="+mn-cs"/>
                        </a:rPr>
                        <a:t>Moisiu</a:t>
                      </a:r>
                      <a:r>
                        <a:rPr lang="en-US" sz="1800" kern="1200" dirty="0" smtClean="0">
                          <a:solidFill>
                            <a:schemeClr val="dk1"/>
                          </a:solidFill>
                          <a:latin typeface="+mn-lt"/>
                          <a:ea typeface="+mn-ea"/>
                          <a:cs typeface="+mn-cs"/>
                        </a:rPr>
                        <a:t>” University – </a:t>
                      </a:r>
                      <a:r>
                        <a:rPr lang="en-US" sz="1800" kern="1200" dirty="0" err="1" smtClean="0">
                          <a:solidFill>
                            <a:schemeClr val="dk1"/>
                          </a:solidFill>
                          <a:latin typeface="+mn-lt"/>
                          <a:ea typeface="+mn-ea"/>
                          <a:cs typeface="+mn-cs"/>
                        </a:rPr>
                        <a:t>Durrës</a:t>
                      </a:r>
                      <a:endParaRPr lang="en-US" sz="1800" kern="1200" dirty="0" smtClean="0">
                        <a:solidFill>
                          <a:schemeClr val="dk1"/>
                        </a:solidFill>
                        <a:latin typeface="+mn-lt"/>
                        <a:ea typeface="+mn-ea"/>
                        <a:cs typeface="+mn-cs"/>
                      </a:endParaRPr>
                    </a:p>
                    <a:p>
                      <a:r>
                        <a:rPr lang="en-US" sz="1800" kern="1200" dirty="0" smtClean="0">
                          <a:solidFill>
                            <a:schemeClr val="dk1"/>
                          </a:solidFill>
                          <a:latin typeface="+mn-lt"/>
                          <a:ea typeface="+mn-ea"/>
                          <a:cs typeface="+mn-cs"/>
                        </a:rPr>
                        <a:t>Branch in </a:t>
                      </a:r>
                      <a:r>
                        <a:rPr lang="en-US" sz="1800" kern="1200" dirty="0" err="1" smtClean="0">
                          <a:solidFill>
                            <a:schemeClr val="dk1"/>
                          </a:solidFill>
                          <a:latin typeface="+mn-lt"/>
                          <a:ea typeface="+mn-ea"/>
                          <a:cs typeface="+mn-cs"/>
                        </a:rPr>
                        <a:t>Peshkopi</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General nursing</a:t>
                      </a:r>
                    </a:p>
                    <a:p>
                      <a:endParaRPr lang="en-US" dirty="0"/>
                    </a:p>
                  </a:txBody>
                  <a:tcPr/>
                </a:tc>
              </a:tr>
              <a:tr h="639473">
                <a:tc>
                  <a:txBody>
                    <a:bodyPr/>
                    <a:lstStyle/>
                    <a:p>
                      <a:pPr marL="0" marR="0" algn="just">
                        <a:lnSpc>
                          <a:spcPct val="115000"/>
                        </a:lnSpc>
                        <a:spcBef>
                          <a:spcPts val="0"/>
                        </a:spcBef>
                        <a:spcAft>
                          <a:spcPts val="0"/>
                        </a:spcAft>
                      </a:pPr>
                      <a:r>
                        <a:rPr lang="en-US" sz="2000" dirty="0">
                          <a:latin typeface="Calibri"/>
                          <a:ea typeface="Calibri"/>
                          <a:cs typeface="Times New Roman"/>
                        </a:rPr>
                        <a:t>“</a:t>
                      </a:r>
                      <a:r>
                        <a:rPr lang="en-US" sz="1800" b="0" dirty="0">
                          <a:latin typeface="Arial Narrow" pitchFamily="34" charset="0"/>
                          <a:ea typeface="Calibri"/>
                          <a:cs typeface="Times New Roman"/>
                        </a:rPr>
                        <a:t>Ismail </a:t>
                      </a:r>
                      <a:r>
                        <a:rPr lang="en-US" sz="1800" b="0" dirty="0" err="1">
                          <a:latin typeface="Arial Narrow" pitchFamily="34" charset="0"/>
                          <a:ea typeface="Calibri"/>
                          <a:cs typeface="Times New Roman"/>
                        </a:rPr>
                        <a:t>Qemali</a:t>
                      </a:r>
                      <a:r>
                        <a:rPr lang="en-US" sz="1800" b="0" dirty="0">
                          <a:latin typeface="Arial Narrow" pitchFamily="34" charset="0"/>
                          <a:ea typeface="Calibri"/>
                          <a:cs typeface="Times New Roman"/>
                        </a:rPr>
                        <a:t>” University– </a:t>
                      </a:r>
                      <a:r>
                        <a:rPr lang="en-US" sz="1800" b="0" dirty="0" err="1">
                          <a:latin typeface="Arial Narrow" pitchFamily="34" charset="0"/>
                          <a:ea typeface="Calibri"/>
                          <a:cs typeface="Times New Roman"/>
                        </a:rPr>
                        <a:t>Vlorë</a:t>
                      </a:r>
                      <a:r>
                        <a:rPr lang="en-US" sz="1800" b="0" dirty="0">
                          <a:latin typeface="Arial Narrow" pitchFamily="34" charset="0"/>
                          <a:ea typeface="Calibri"/>
                          <a:cs typeface="Times New Roman"/>
                        </a:rPr>
                        <a:t> </a:t>
                      </a:r>
                    </a:p>
                  </a:txBody>
                  <a:tcPr marL="68580" marR="68580" marT="0" marB="0"/>
                </a:tc>
                <a:tc>
                  <a:txBody>
                    <a:bodyPr/>
                    <a:lstStyle/>
                    <a:p>
                      <a:r>
                        <a:rPr lang="en-US" sz="1800" kern="1200" dirty="0" smtClean="0">
                          <a:solidFill>
                            <a:schemeClr val="dk1"/>
                          </a:solidFill>
                          <a:latin typeface="+mn-lt"/>
                          <a:ea typeface="+mn-ea"/>
                          <a:cs typeface="+mn-cs"/>
                        </a:rPr>
                        <a:t>General nursing</a:t>
                      </a:r>
                    </a:p>
                    <a:p>
                      <a:r>
                        <a:rPr lang="en-US" sz="1800" kern="1200" dirty="0" smtClean="0">
                          <a:solidFill>
                            <a:schemeClr val="dk1"/>
                          </a:solidFill>
                          <a:latin typeface="+mn-lt"/>
                          <a:ea typeface="+mn-ea"/>
                          <a:cs typeface="+mn-cs"/>
                        </a:rPr>
                        <a:t>Nursing/Midwifery</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1204799395-Processo_Nursing</Template>
  <TotalTime>1721</TotalTime>
  <Words>1667</Words>
  <Application>Microsoft Office PowerPoint</Application>
  <PresentationFormat>Diavoorstelling (4:3)</PresentationFormat>
  <Paragraphs>227</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Office Theme</vt:lpstr>
      <vt:lpstr>Overview of nursing education in Albania - analysis of situation </vt:lpstr>
      <vt:lpstr>Albania</vt:lpstr>
      <vt:lpstr>Health System </vt:lpstr>
      <vt:lpstr>Nurses in the Health Sector </vt:lpstr>
      <vt:lpstr>GENERAL OVERVIEW </vt:lpstr>
      <vt:lpstr>Nurses in the Health Sector</vt:lpstr>
      <vt:lpstr>Health Sector/ Education of nurses  </vt:lpstr>
      <vt:lpstr>Education of Nurses</vt:lpstr>
      <vt:lpstr>Higher education institutions that offer nursing degrees       (2010, Ministry of Education)</vt:lpstr>
      <vt:lpstr>Higher education institutions that offer nursing degrees             (MES,2010)</vt:lpstr>
      <vt:lpstr>Education of Nurses/ Hours/ Accreditation/ Enrollment  </vt:lpstr>
      <vt:lpstr>Number of graduates with a nursing degree from Public Universities     ( INSTAT)    </vt:lpstr>
      <vt:lpstr>Education of Nurses/ First &amp;  master’ degrees </vt:lpstr>
      <vt:lpstr>Health and education system reforms; their impact on nursing  job market</vt:lpstr>
      <vt:lpstr>Continuing  professional development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nursing education in Albania analysis of situation</dc:title>
  <dc:creator>Albana.Demirxhiu</dc:creator>
  <cp:lastModifiedBy>Willem vanden Berg</cp:lastModifiedBy>
  <cp:revision>232</cp:revision>
  <dcterms:created xsi:type="dcterms:W3CDTF">2014-02-07T11:17:04Z</dcterms:created>
  <dcterms:modified xsi:type="dcterms:W3CDTF">2014-03-03T13:04:33Z</dcterms:modified>
</cp:coreProperties>
</file>