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5" r:id="rId2"/>
  </p:sldMasterIdLst>
  <p:notesMasterIdLst>
    <p:notesMasterId r:id="rId39"/>
  </p:notesMasterIdLst>
  <p:handoutMasterIdLst>
    <p:handoutMasterId r:id="rId40"/>
  </p:handoutMasterIdLst>
  <p:sldIdLst>
    <p:sldId id="256" r:id="rId3"/>
    <p:sldId id="257" r:id="rId4"/>
    <p:sldId id="258" r:id="rId5"/>
    <p:sldId id="286" r:id="rId6"/>
    <p:sldId id="287" r:id="rId7"/>
    <p:sldId id="288" r:id="rId8"/>
    <p:sldId id="259" r:id="rId9"/>
    <p:sldId id="260" r:id="rId10"/>
    <p:sldId id="261" r:id="rId11"/>
    <p:sldId id="262" r:id="rId12"/>
    <p:sldId id="264" r:id="rId13"/>
    <p:sldId id="263" r:id="rId14"/>
    <p:sldId id="265" r:id="rId15"/>
    <p:sldId id="289" r:id="rId16"/>
    <p:sldId id="266" r:id="rId17"/>
    <p:sldId id="275" r:id="rId18"/>
    <p:sldId id="290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6" r:id="rId28"/>
    <p:sldId id="277" r:id="rId29"/>
    <p:sldId id="278" r:id="rId30"/>
    <p:sldId id="293" r:id="rId31"/>
    <p:sldId id="294" r:id="rId32"/>
    <p:sldId id="279" r:id="rId33"/>
    <p:sldId id="280" r:id="rId34"/>
    <p:sldId id="281" r:id="rId35"/>
    <p:sldId id="291" r:id="rId36"/>
    <p:sldId id="295" r:id="rId37"/>
    <p:sldId id="292" r:id="rId38"/>
  </p:sldIdLst>
  <p:sldSz cx="9144000" cy="6858000" type="screen4x3"/>
  <p:notesSz cx="6797675" cy="9928225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werkblad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l-NL"/>
  <c:chart>
    <c:title>
      <c:layout>
        <c:manualLayout>
          <c:xMode val="edge"/>
          <c:yMode val="edge"/>
          <c:x val="0.19596572133028181"/>
          <c:y val="6.0420112242144094E-2"/>
        </c:manualLayout>
      </c:layout>
      <c:spPr>
        <a:solidFill>
          <a:schemeClr val="accent1">
            <a:lumMod val="20000"/>
            <a:lumOff val="80000"/>
          </a:schemeClr>
        </a:solidFill>
      </c:sp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Financing of Tempus projects</c:v>
                </c:pt>
              </c:strCache>
            </c:strRef>
          </c:tx>
          <c:explosion val="25"/>
          <c:dLbls>
            <c:dLblPos val="outEnd"/>
            <c:showVal val="1"/>
            <c:showLeaderLines val="1"/>
          </c:dLbls>
          <c:cat>
            <c:strRef>
              <c:f>Blad1!$A$2:$A$3</c:f>
              <c:strCache>
                <c:ptCount val="2"/>
                <c:pt idx="0">
                  <c:v>Tempus grant</c:v>
                </c:pt>
                <c:pt idx="1">
                  <c:v>Co-financing</c:v>
                </c:pt>
              </c:strCache>
            </c:strRef>
          </c:cat>
          <c:val>
            <c:numRef>
              <c:f>Blad1!$B$2:$B$3</c:f>
              <c:numCache>
                <c:formatCode>0%</c:formatCode>
                <c:ptCount val="2"/>
                <c:pt idx="0">
                  <c:v>0.9</c:v>
                </c:pt>
                <c:pt idx="1">
                  <c:v>0.1</c:v>
                </c:pt>
              </c:numCache>
            </c:numRef>
          </c:val>
        </c:ser>
        <c:dLbls/>
      </c:pie3D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nl-NL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A85D4-4355-4D85-AD53-D28495CF3F7E}" type="datetimeFigureOut">
              <a:rPr lang="nl-BE" smtClean="0"/>
              <a:pPr/>
              <a:t>26/02/2014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3CCDE-1499-4C36-80C6-3F5938982F0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639957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709A5-65F1-4C73-80ED-C53DA0369D4F}" type="datetimeFigureOut">
              <a:rPr lang="nl-BE" smtClean="0"/>
              <a:pPr/>
              <a:t>26/02/2014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E0379-82A8-43F8-BD41-4EFA64C1293E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154360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E0379-82A8-43F8-BD41-4EFA64C1293E}" type="slidenum">
              <a:rPr lang="nl-BE" smtClean="0"/>
              <a:pPr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1700751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/>
        </p:nvSpPr>
        <p:spPr>
          <a:xfrm>
            <a:off x="0" y="648000"/>
            <a:ext cx="9144000" cy="622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096000" y="2088000"/>
            <a:ext cx="558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9600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presentatie</a:t>
            </a:r>
            <a:endParaRPr lang="nl-BE" dirty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3600" y="5706000"/>
            <a:ext cx="428400" cy="7200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000" y="360000"/>
            <a:ext cx="3221743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3924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E086-DCE7-417B-A50C-24E4577B2A35}" type="datetimeFigureOut">
              <a:rPr lang="nl-BE" smtClean="0"/>
              <a:pPr/>
              <a:t>26/02/2014</a:t>
            </a:fld>
            <a:endParaRPr lang="nl-B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81549-FF39-4B89-96A2-36947B86F28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nl-NL" sz="3000" dirty="0" smtClean="0">
                <a:solidFill>
                  <a:srgbClr val="747678"/>
                </a:solidFill>
                <a:latin typeface="Verdana"/>
                <a:cs typeface="Verdana"/>
              </a:rPr>
              <a:t>Klik hier om een titel te maken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E086-DCE7-417B-A50C-24E4577B2A35}" type="datetimeFigureOut">
              <a:rPr lang="nl-BE" smtClean="0"/>
              <a:pPr/>
              <a:t>26/02/2014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81549-FF39-4B89-96A2-36947B86F28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49E9-E49C-4DDA-A9D9-EB0FA0214BA1}" type="datetimeFigureOut">
              <a:rPr lang="nl-BE" smtClean="0"/>
              <a:pPr/>
              <a:t>26/02/2014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90184-3242-4A12-A303-6232A8AE9AB2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E086-DCE7-417B-A50C-24E4577B2A35}" type="datetimeFigureOut">
              <a:rPr lang="nl-BE" smtClean="0"/>
              <a:pPr/>
              <a:t>26/02/2014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81549-FF39-4B89-96A2-36947B86F28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E086-DCE7-417B-A50C-24E4577B2A35}" type="datetimeFigureOut">
              <a:rPr lang="nl-BE" smtClean="0"/>
              <a:pPr/>
              <a:t>26/02/2014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81549-FF39-4B89-96A2-36947B86F28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E086-DCE7-417B-A50C-24E4577B2A35}" type="datetimeFigureOut">
              <a:rPr lang="nl-BE" smtClean="0"/>
              <a:pPr/>
              <a:t>26/02/2014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81549-FF39-4B89-96A2-36947B86F28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E086-DCE7-417B-A50C-24E4577B2A35}" type="datetimeFigureOut">
              <a:rPr lang="nl-BE" smtClean="0"/>
              <a:pPr/>
              <a:t>26/02/2014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81549-FF39-4B89-96A2-36947B86F28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E086-DCE7-417B-A50C-24E4577B2A35}" type="datetimeFigureOut">
              <a:rPr lang="nl-BE" smtClean="0"/>
              <a:pPr/>
              <a:t>26/02/2014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81549-FF39-4B89-96A2-36947B86F28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E086-DCE7-417B-A50C-24E4577B2A35}" type="datetimeFigureOut">
              <a:rPr lang="nl-BE" smtClean="0"/>
              <a:pPr/>
              <a:t>26/02/2014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81549-FF39-4B89-96A2-36947B86F28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E086-DCE7-417B-A50C-24E4577B2A35}" type="datetimeFigureOut">
              <a:rPr lang="nl-BE" smtClean="0"/>
              <a:pPr/>
              <a:t>26/02/2014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81549-FF39-4B89-96A2-36947B86F28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241690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E086-DCE7-417B-A50C-24E4577B2A35}" type="datetimeFigureOut">
              <a:rPr lang="nl-BE" smtClean="0"/>
              <a:pPr/>
              <a:t>26/02/2014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81549-FF39-4B89-96A2-36947B86F28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E086-DCE7-417B-A50C-24E4577B2A35}" type="datetimeFigureOut">
              <a:rPr lang="nl-BE" smtClean="0"/>
              <a:pPr/>
              <a:t>26/02/2014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81549-FF39-4B89-96A2-36947B86F28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/>
        </p:nvSpPr>
        <p:spPr>
          <a:xfrm>
            <a:off x="0" y="0"/>
            <a:ext cx="9144000" cy="6372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0" y="4419108"/>
            <a:ext cx="5094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sectie</a:t>
            </a:r>
            <a:endParaRPr lang="nl-BE" dirty="0"/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0000" y="6048000"/>
            <a:ext cx="2417069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519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00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354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E086-DCE7-417B-A50C-24E4577B2A35}" type="datetimeFigureOut">
              <a:rPr lang="nl-BE" smtClean="0"/>
              <a:pPr/>
              <a:t>26/02/2014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81549-FF39-4B89-96A2-36947B86F28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4198030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40000" y="1350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0000" y="1991922"/>
            <a:ext cx="4040188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435100" indent="-1800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24000" y="1350000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4000" y="1991922"/>
            <a:ext cx="403920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584325" indent="-285750"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E086-DCE7-417B-A50C-24E4577B2A35}" type="datetimeFigureOut">
              <a:rPr lang="nl-BE" smtClean="0"/>
              <a:pPr/>
              <a:t>26/02/2014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81549-FF39-4B89-96A2-36947B86F28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437820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E086-DCE7-417B-A50C-24E4577B2A35}" type="datetimeFigureOut">
              <a:rPr lang="nl-BE" smtClean="0"/>
              <a:pPr/>
              <a:t>26/02/2014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81549-FF39-4B89-96A2-36947B86F28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4161822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E086-DCE7-417B-A50C-24E4577B2A35}" type="datetimeFigureOut">
              <a:rPr lang="nl-BE" smtClean="0"/>
              <a:pPr/>
              <a:t>26/02/2014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81549-FF39-4B89-96A2-36947B86F28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1689059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3008313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761909" y="540000"/>
            <a:ext cx="510513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39552" y="1435101"/>
            <a:ext cx="3008313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E086-DCE7-417B-A50C-24E4577B2A35}" type="datetimeFigureOut">
              <a:rPr lang="nl-BE" smtClean="0"/>
              <a:pPr/>
              <a:t>26/02/2014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81549-FF39-4B89-96A2-36947B86F28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206352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4788000"/>
            <a:ext cx="8334000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8334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5445224"/>
            <a:ext cx="8334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40000" y="6048000"/>
            <a:ext cx="936000" cy="288000"/>
          </a:xfrm>
        </p:spPr>
        <p:txBody>
          <a:bodyPr/>
          <a:lstStyle/>
          <a:p>
            <a:fld id="{7980E086-DCE7-417B-A50C-24E4577B2A35}" type="datetimeFigureOut">
              <a:rPr lang="nl-BE" smtClean="0"/>
              <a:pPr/>
              <a:t>26/02/2014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81549-FF39-4B89-96A2-36947B86F28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566000" y="6048000"/>
            <a:ext cx="1980000" cy="288000"/>
          </a:xfrm>
        </p:spPr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4024263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9552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980E086-DCE7-417B-A50C-24E4577B2A35}" type="datetimeFigureOut">
              <a:rPr lang="nl-BE" smtClean="0"/>
              <a:pPr/>
              <a:t>26/02/2014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66000" y="6048000"/>
            <a:ext cx="198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636000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BC81549-FF39-4B89-96A2-36947B86F28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7" name="Rechthoek 6"/>
          <p:cNvSpPr/>
          <p:nvPr/>
        </p:nvSpPr>
        <p:spPr>
          <a:xfrm>
            <a:off x="0" y="6372000"/>
            <a:ext cx="9144000" cy="486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0000" y="6048000"/>
            <a:ext cx="2417069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621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sz="16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  <a:p>
            <a:pPr lvl="5"/>
            <a:r>
              <a:rPr lang="nl-NL" dirty="0" smtClean="0"/>
              <a:t>Zesde niveau</a:t>
            </a:r>
          </a:p>
          <a:p>
            <a:pPr lvl="6"/>
            <a:r>
              <a:rPr lang="nl-NL" dirty="0" smtClean="0"/>
              <a:t>Zevende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086963" y="6381328"/>
            <a:ext cx="13247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747678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7980E086-DCE7-417B-A50C-24E4577B2A35}" type="datetimeFigureOut">
              <a:rPr lang="nl-BE" smtClean="0"/>
              <a:pPr/>
              <a:t>26/02/2014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452276" y="6376243"/>
            <a:ext cx="3703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300192" y="6376243"/>
            <a:ext cx="9048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747678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9BC81549-FF39-4B89-96A2-36947B86F280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8" name="Afbeelding 7" descr="associatie_KUL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71500" y="5788134"/>
            <a:ext cx="444966" cy="634891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2394" y="5805264"/>
            <a:ext cx="1640744" cy="10698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iming>
    <p:tnLst>
      <p:par>
        <p:cTn id="1" dur="indefinite" restart="never" nodeType="tmRoot"/>
      </p:par>
    </p:tnLst>
  </p:timing>
  <p:txStyles>
    <p:titleStyle>
      <a:lvl1pPr algn="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747678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747678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747678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747678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747678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747678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rgbClr val="747678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rct=j&amp;q=&amp;esrc=s&amp;source=images&amp;cd=&amp;cad=rja&amp;docid=0u2_jjDi_4ejBM&amp;tbnid=1XbIsPk16_gOCM:&amp;ved=0CAUQjRw&amp;url=http://www.psdgraphics.com/graphics/gold-euro-symbol/&amp;ei=RGsDU_jZAqmV0AWfuYHYBw&amp;bvm=bv.61535280,d.bGQ&amp;psig=AFQjCNES5rWb4VyC-Ign4UzZc8qP-bG2zw&amp;ust=1392819375600092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budget/inforeuro" TargetMode="Externa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b="1" dirty="0"/>
              <a:t>Financial Rules</a:t>
            </a:r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683568" y="2681044"/>
            <a:ext cx="77768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6600" b="1" dirty="0" smtClean="0"/>
              <a:t>CCNURCA</a:t>
            </a:r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27384"/>
            <a:ext cx="9144000" cy="1810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4" descr="data:image/jpeg;base64,/9j/4AAQSkZJRgABAQAAAQABAAD/2wCEAAkGBhAQEA8SEBAREBAPDw8PEBIQEBANDxEQFRIWFRUQFRIXGyYfFxkjGRUSHy8gIykpLC0sFR8xNjAqNSYrLCkBCQoKDgwOGg8PGikkHBwsKSksKiwqKSwpNTUpKSwsLCwpKSksLCksLCwpKSksLCwsLCosLCkuKSksLCwsLCksLP/AABEIAMIBAwMBIgACEQEDEQH/xAAbAAEAAgMBAQAAAAAAAAAAAAAABAYCAwUBB//EAEEQAAIBAgIFCAcFBwQDAAAAAAABAgMRBBIFBiExUTJBYXGBkaGxEyJCUnLB0TNic4KyFCM0Q1Oiwgck0vAWY5L/xAAaAQEAAwEBAQAAAAAAAAAAAAAAAgMEAQUG/8QAJBEBAAICAgICAgMBAAAAAAAAAAECAxEEEiExE0EUcTJRYSL/2gAMAwEAAhEDEQA/APuIAAAAAAAAAAAAAAAABprYuEHZu8vdis0u5bl0s5MxHmRuBCeOk90Uvid33L6mLxU+K7I/Vme3Kxx9pdJTwc/9rlx8Eaateq+TUy9cISXds8yH5mP/AF3pLrAq+Kx2kYbYSoVV+G4S7s1vEgw1px/9Kk/yT/5F1c9LepcmswuwKthtZsX7eFjL4ZSh53Ozg9LqfKp1Kb+9G8e9fOxZFolzToAJgk4AAAAAAAAEXEYJTe1y7KlWH6ZEoHYnQ10qWVJXexW2tyfe9rBsBwAAAAAAAAAAAAAAA52Nr5m4rkrZL7z93qXPx3cb15ckY69pdiNva+Mc9kHlh7y5Uvh4Lp7uZmmKS3K3P1vi3zvpPMx5c8TLmtkncr4rpk5HjZjc8uU7SZXPLngIzIFcxeLl+11oxdoU6VFNLYnUlmk5deVxRYyoYSpnliKv9XEVWvgi/Rx8IlmL3t10Y4ufvPvZsjjanvy72RUbEaty5pYNX6s5ublJtJRW1t7Xf6eJ2jmav0rUb+/JvsWz5HTPUwxqkbZ7ewAFqIAAAAAAAAAAAAAAAAAAAAAAACPjK+WOzfLYuji/+9BzUbsZVzTfBbF8/HyNNzwuXm731HqGildQAXOLprWD0TdKilOtZZr8iknucrb5cI9/Tkjynp2ZSSV20kt7bsu8hy03hk7PEUU/xaf1KPjMNVqvNWqSqP7z2LqjuXYaFo7pNNMEWj25Ph9GoYynU+zqQn8E4z8mbrFI0HqZ+0yu/VpxfrTsr392PT5F4WgHSilQqz9VJZK85V4St95+tB9TsvdZOeDeY3Wdo94R9I4n0VGtU/p0pz7VFteNir6No5KNKL3qEb9drvxbOprTiW8O6UouFSrVo0ZQe15XPM5JrZKLjCW1dtndKGirFWa737SZo2I1pkvR9DPUpq2xyV+pbX4I0RG50StuDo5KcI+7FJ9dtvibgD2IjUaZQAHQAAAAAAAAAAAAAAAAAAAAADCrO0W+CZmR8dL1etr6leW3Sk2/p2sbnTlgzseWPmphsczTulf2ek5Rs6k3kpJ7s79p9CV2+rpKzgoWW15pNuUpPbKUntcm+LMtZsZ6TFOPs0IqmvjlaU3+ldhGpVRMeNJ1hNrsYDAyq1IU475O1+C532K5rpyuWrU/BfaVGt1qcfOX+J6HGjtqFOTx5WHB4SNKEYQVoxVlxfFvpZuAPZZUfFaPpVcjqU4zdNuUM0U3FtWbXDYI6PordSpr8kfoSAc6x707thGjFbopdSSMwDrgAAAAAAAAAAAAAAAAAAAAAAAAAAIuLxeXYrXte7WZd10QHiakuXKDXs5ISg1xveTvzDSNT95LosvC/wAyOpnjcjPeZtT6aaUiNSkqQuaFMyVQwysfPJ4PETlOo6NX95OdT7KftSb4cLGtuUeVGa64uPmfSM576TpO7S2+dUsS77PMtGitblQpqDo5rNtyU7XbfDL1c52ZUoS3wi+uMWaZ6LoS30qfZFLyLsOf4rbQvHaGMNfaPtUqq6skvmjdDXnCPe6keum35NkOer+Gf8u3VKa+ZHqaqUHudRdUk/NG6OfVT8Uu5DW/BP8AnpfFCpHziSaesGFluxFHtqRj5s+dU8DSk529I4xqVKablH1lCWXNsjztMkwwFJexf4pSfzLvyoc+N9Gp42nLk1IS6pxfkzcfO6dCC3QguqEb99i66Cp5aFO++V5djezwsWY83edaRtXSeADQgAAAAAAAAAAAAAAAAAAAAAAAA5OK0LOU5SjWtmd7TpqaXQrOLINahKm8s5Rk994xcFbqbfmWQr+mpfvfyx+Z5/LxUinaI87XY7TM6aVMwr4qMIynN2jFOUntdkufYa1Mg6dl/tsR+FI8vTQkw1gwz/n00+E5Kk+6ViZSxUZ8iUZ/DJTXgVKFQyWGpS306bfFwjfvsd6RIt+Y9zlXp4eK5MqkPgrVYLuUrFtpaupxi44jERvFPa6VVbV9+DfiTpxrZN9fpGbxX21ZzVi8UqdOpN7qcJT/APlN/IkS0BiFycRTl+Jh3fvhUj5EHSWr+Mq0p0v9ulUSi5qpVi1G6zepkfNdb+c7PDyx9OfJVWtG03GlTT35U5fFL1n4tktM79DU5+3VS6IRv4t/InUtVKC5TqT655V/bY21495VzeFWgrtJb20l1vYi/wBKmoxjFbopRXUlYj4fRNCm040oJrc2s0l+Z7SWa8OL49q7W2AAvQAAAAAAAAAAAAAAAAAAAAAAAAcXT+NcZRgrWcbyW1X22W1NPmZw1lXJiop7Wk5y28fWbZI09iE8RNXTcVGNrq62X3dpBzHi8i8zeY+mukREQkKZH0lTc6NWEVeUqcopbFdtbNrPVI9zmZY5EtEYlbqOf4KlKfgpX8CLWdeny6NSn8UJpd7VixZjbTxMo8mUl1SaO7c8qpHHv3u4l0NZ8VDk152W5StNW/MmWCpWz8uMKn4lOnPxauRamjsNLfh4LppyqUvBSt4F2LLFJQtWZaKOveKjv9HP4oWf9rRNo/6jSXLw8X0wqOPg0/MgVNXcM+TKtT7YVV4pPxOZi9DQhUjBV3JuLn9jlaiml71t/ka68qJ+1U41wo/6iYZ8unVh2QmvCV/An0dc8FL+co/HGcPFqxQ6ejKS3559byruX1JVKlCPJhCPTlTfe7ss/Jlzo+jYXH0qqvSqQqL7koy8jeVzVGm36WbbdssFfvf+JYzVjtNq7lXManQACbgAAAAAAAAAAAAAAAAAAAAAAADTiMHTqfaU4T+OEZ+aODp7RNKlBTpQyPOk0nLLZp+zey223FkIOm6OfD1VzqOZfleb5FOakWpKVJ1KmqR6pGjMe5jxGxop6apvfnjZtbYSaunZ7Y3JNLH05cmpBvhmV+7ecKqstSqvv511S2+dzdTgpb0mulJrxIuu9mGYg0MBC2xOPwSnT8ItI6OjtEOpPL6ecbp5c0adRXXM9ie6/OSrSbTqHJtEMcxxpzzYitL3VTpLsWZ+MvAtFXVjEx5M6NRdPpKD7vX8yLo7Uet6zq1IQc5zqSUb1GszvbmWxWXYX042SLeYQteuvbjpmSfNz8OcuGG1Rw8eVnqP70sq7o28Tq4fBU6f2dOEPhio+Jsrxp+5UzkQtXMK6eHjdNSk5Taas9rstnUkdQA2VjrGlczsABJwAAAAAAAAAAAAAAAAAAAAAAAAPJK6s9z2HoA+d4ui6dScH7EnHs5n3WNWY7euGCy1I1VumssviW7vX6Sv5jwstOl5hsrO42haVhaUJ8VkfnH5nmFqkyvTU4uL513PmZyqDcZWe9OzKZThZsGro6VCLi1JbGmmjm6J22LFh8JcnVCXZoVlOKkufwfA2ETCwydT3/UlpntYcnev+sto1IAC5EAAAAAAAAAAAAAAAAAAAAAAAAAAAAAAABD0tgFXpThztXi+Eluf/eJ87nFxbTVmm0096a2NH1AqOt+icr9PBbJWVS3NLcp9u7rtxMXLxdo7x9LsVteFduaK+HUnfc0Z3PbnltCZozE+jdpbPpxLFDWKlFb0VenXVss4qcOF8sovjGS3eRhLRFOf2ddJ+5XvTa/OrxfgTxzHqUbO7i9dYrknL/8AO60ZXjZrnjJXizm1NW8R7MM640506i8JGl6ErR5VNx+Jxj5s11mI87VaXLA/6i0JWVanOk+Mf3sPDb4Haw+suFqJuNZNLfeM4+aPmK0e+KXTyn2I26LpqLrRV7Kqt7u+RHaWfla8R5PjX/Fa20o7KcXN8eTH6nHxWsdepulkXCGx9+85CZkmU2zXt7l2KxC7atybw8W223Ke1u75TOocvVr+Gh1z/WzqHo4/4R+lFvYACxwAAAAAAAAAAAAAAAAAAAAAAAAMKtKM4uMknGSaae5p8xmAPnWnNDyw1S2105XdOXR7r6Uc659PxuChWg4VFeL70+Zp8zKBprQVTDS2+tTb9WaWzqlwfmeVyOPNJ7V9NNL78S59z25rue3Ma1me3Ndz25wZ3NGAfrV/xv8ACJsuasA9tb8Z/piTp7csnJmSZrTMsxagverf8NS/P+uR0zm6ufwtHpUn2ObaZ0j18f8AGP0zT7AATcAAAAAAAAAAAAAAAAAAAAAAAAAAAMalNSTUkpRas00mmuDRkAKppbUlO8sPLL/65t5fyy3rqd+tFWxmBq0XarTlDmvJeq+qW59jPqh5OCaaaTT3pq6fYZMnFpbzHhbXJMPk1xc+iYnVXCVLv0Sg3z03Kl4RdvAgT1DoPdVrx7aT84GWeHf6mFkZoUq5qwEttXi60rJbW/VjuReoah4db6leXRmpxX9sE/E6+jtCUMOv3VNRbveW2c3ffecrsnTiWif+pctlj6VHAasYmrZtKjDjU5fZD62LJo/VXD0rOS9LNe1U9ZLqjuR2AbKYa1UzaZEgAXIgAAAAAAAAAAAAAAAAAAAAAAAAAAAAAAAAAAAAAAAAAAAAAAAAAAAAAAAAAA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0" y="-2947988"/>
            <a:ext cx="8029575" cy="601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7217" y="-99392"/>
            <a:ext cx="2856784" cy="111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705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Salaries and fees </a:t>
            </a:r>
            <a:r>
              <a:rPr lang="en-US" dirty="0"/>
              <a:t>should reflect the </a:t>
            </a:r>
            <a:r>
              <a:rPr lang="en-US" b="1" dirty="0"/>
              <a:t>employing institution's </a:t>
            </a:r>
            <a:r>
              <a:rPr lang="en-US" b="1" dirty="0" smtClean="0"/>
              <a:t>usual policy </a:t>
            </a:r>
            <a:r>
              <a:rPr lang="en-US" dirty="0"/>
              <a:t>on remuneration and </a:t>
            </a:r>
            <a:r>
              <a:rPr lang="en-US" b="1" dirty="0"/>
              <a:t>respect local salary rates</a:t>
            </a:r>
          </a:p>
          <a:p>
            <a:r>
              <a:rPr lang="en-US" b="1" dirty="0" smtClean="0"/>
              <a:t>Maximum </a:t>
            </a:r>
            <a:r>
              <a:rPr lang="en-US" dirty="0"/>
              <a:t>reference daily </a:t>
            </a:r>
            <a:r>
              <a:rPr lang="en-US" b="1" dirty="0"/>
              <a:t>rates </a:t>
            </a:r>
            <a:r>
              <a:rPr lang="en-US" dirty="0"/>
              <a:t>per country: Guidelines/Annex 3</a:t>
            </a:r>
          </a:p>
          <a:p>
            <a:r>
              <a:rPr lang="en-US" b="1" dirty="0" smtClean="0"/>
              <a:t>Total </a:t>
            </a:r>
            <a:r>
              <a:rPr lang="en-US" b="1" dirty="0"/>
              <a:t>expenditure </a:t>
            </a:r>
            <a:r>
              <a:rPr lang="en-US" dirty="0"/>
              <a:t>for Staff Costs </a:t>
            </a:r>
            <a:r>
              <a:rPr lang="en-US" b="1" dirty="0"/>
              <a:t>cannot exceed the 40% ceiling </a:t>
            </a:r>
            <a:r>
              <a:rPr lang="en-US" dirty="0"/>
              <a:t>(</a:t>
            </a:r>
            <a:r>
              <a:rPr lang="en-US" dirty="0" smtClean="0"/>
              <a:t>plus 10 </a:t>
            </a:r>
            <a:r>
              <a:rPr lang="en-US" dirty="0"/>
              <a:t>% flexibility) </a:t>
            </a:r>
            <a:r>
              <a:rPr lang="en-US" b="1" dirty="0"/>
              <a:t>- </a:t>
            </a:r>
            <a:r>
              <a:rPr lang="en-US" dirty="0"/>
              <a:t>Co-financing is also subject to the 40% ceiling</a:t>
            </a:r>
            <a:endParaRPr lang="nl-BE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b="1" dirty="0"/>
              <a:t>I. </a:t>
            </a:r>
            <a:r>
              <a:rPr lang="nl-BE" b="1" dirty="0" err="1"/>
              <a:t>Staff</a:t>
            </a:r>
            <a:r>
              <a:rPr lang="nl-BE" b="1" dirty="0"/>
              <a:t> </a:t>
            </a:r>
            <a:r>
              <a:rPr lang="nl-BE" b="1" dirty="0" err="1" smtClean="0"/>
              <a:t>costs</a:t>
            </a:r>
            <a:r>
              <a:rPr lang="nl-BE" b="1" dirty="0" smtClean="0"/>
              <a:t/>
            </a:r>
            <a:br>
              <a:rPr lang="nl-BE" b="1" dirty="0" smtClean="0"/>
            </a:br>
            <a:r>
              <a:rPr lang="nl-BE" b="1" dirty="0" err="1" smtClean="0">
                <a:solidFill>
                  <a:srgbClr val="FF0000"/>
                </a:solidFill>
              </a:rPr>
              <a:t>Contractual</a:t>
            </a:r>
            <a:r>
              <a:rPr lang="nl-BE" b="1" dirty="0" smtClean="0">
                <a:solidFill>
                  <a:srgbClr val="FF0000"/>
                </a:solidFill>
              </a:rPr>
              <a:t> </a:t>
            </a:r>
            <a:r>
              <a:rPr lang="nl-BE" b="1" dirty="0" err="1" smtClean="0">
                <a:solidFill>
                  <a:srgbClr val="FF0000"/>
                </a:solidFill>
              </a:rPr>
              <a:t>rules</a:t>
            </a:r>
            <a:endParaRPr lang="nl-B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771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Example: Staff Costs – maximum eligible daily rates (in €</a:t>
            </a:r>
            <a:r>
              <a:rPr lang="en-US" b="1" dirty="0" smtClean="0"/>
              <a:t>)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dirty="0" smtClean="0"/>
              <a:t>Extract </a:t>
            </a:r>
            <a:r>
              <a:rPr lang="en-US" sz="2000" i="1" dirty="0"/>
              <a:t>from Guidelines for the use of the Grant (Annex 3</a:t>
            </a:r>
            <a:r>
              <a:rPr lang="en-US" sz="2000" i="1" dirty="0" smtClean="0"/>
              <a:t>)</a:t>
            </a:r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endParaRPr lang="nl-BE" sz="2000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96899683"/>
              </p:ext>
            </p:extLst>
          </p:nvPr>
        </p:nvGraphicFramePr>
        <p:xfrm>
          <a:off x="611560" y="2132854"/>
          <a:ext cx="8064895" cy="2974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979"/>
                <a:gridCol w="1612979"/>
                <a:gridCol w="1612979"/>
                <a:gridCol w="1612979"/>
                <a:gridCol w="1612979"/>
              </a:tblGrid>
              <a:tr h="936106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Country</a:t>
                      </a:r>
                      <a:endParaRPr lang="nl-BE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Manager</a:t>
                      </a:r>
                      <a:endParaRPr lang="nl-BE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Researcher</a:t>
                      </a:r>
                      <a:br>
                        <a:rPr lang="nl-BE" dirty="0" smtClean="0"/>
                      </a:br>
                      <a:r>
                        <a:rPr lang="nl-BE" dirty="0" smtClean="0"/>
                        <a:t>Teacher</a:t>
                      </a:r>
                      <a:br>
                        <a:rPr lang="nl-BE" dirty="0" smtClean="0"/>
                      </a:br>
                      <a:r>
                        <a:rPr lang="nl-BE" dirty="0" smtClean="0"/>
                        <a:t>Trainer</a:t>
                      </a:r>
                      <a:endParaRPr lang="nl-BE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Technical</a:t>
                      </a:r>
                      <a:endParaRPr lang="nl-BE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/>
                      </a:r>
                      <a:br>
                        <a:rPr lang="nl-BE" dirty="0" smtClean="0"/>
                      </a:br>
                      <a:r>
                        <a:rPr lang="nl-BE" dirty="0" err="1" smtClean="0"/>
                        <a:t>Administrative</a:t>
                      </a:r>
                      <a:endParaRPr lang="nl-BE" dirty="0" smtClean="0"/>
                    </a:p>
                  </a:txBody>
                  <a:tcPr anchor="b"/>
                </a:tc>
              </a:tr>
              <a:tr h="509669">
                <a:tc>
                  <a:txBody>
                    <a:bodyPr/>
                    <a:lstStyle/>
                    <a:p>
                      <a:r>
                        <a:rPr lang="nl-BE" dirty="0" smtClean="0"/>
                        <a:t>Belgium</a:t>
                      </a:r>
                      <a:endParaRPr lang="nl-BE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460</a:t>
                      </a:r>
                      <a:endParaRPr lang="nl-BE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360</a:t>
                      </a:r>
                      <a:endParaRPr lang="nl-BE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240</a:t>
                      </a:r>
                      <a:endParaRPr lang="nl-BE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214</a:t>
                      </a:r>
                      <a:endParaRPr lang="nl-BE" dirty="0"/>
                    </a:p>
                  </a:txBody>
                  <a:tcPr anchor="b"/>
                </a:tc>
              </a:tr>
              <a:tr h="509669"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BiH</a:t>
                      </a:r>
                      <a:endParaRPr lang="nl-BE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100</a:t>
                      </a:r>
                      <a:endParaRPr lang="nl-BE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85</a:t>
                      </a:r>
                      <a:endParaRPr lang="nl-BE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65</a:t>
                      </a:r>
                      <a:endParaRPr lang="nl-BE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45</a:t>
                      </a:r>
                      <a:endParaRPr lang="nl-BE" dirty="0"/>
                    </a:p>
                  </a:txBody>
                  <a:tcPr anchor="b"/>
                </a:tc>
              </a:tr>
              <a:tr h="509669">
                <a:tc>
                  <a:txBody>
                    <a:bodyPr/>
                    <a:lstStyle/>
                    <a:p>
                      <a:r>
                        <a:rPr lang="nl-BE" dirty="0" smtClean="0"/>
                        <a:t>Albania</a:t>
                      </a:r>
                      <a:endParaRPr lang="nl-BE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80</a:t>
                      </a:r>
                      <a:endParaRPr lang="nl-BE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70</a:t>
                      </a:r>
                      <a:endParaRPr lang="nl-BE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35</a:t>
                      </a:r>
                      <a:endParaRPr lang="nl-BE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25</a:t>
                      </a:r>
                      <a:endParaRPr lang="nl-BE" dirty="0"/>
                    </a:p>
                  </a:txBody>
                  <a:tcPr anchor="b"/>
                </a:tc>
              </a:tr>
              <a:tr h="509669">
                <a:tc>
                  <a:txBody>
                    <a:bodyPr/>
                    <a:lstStyle/>
                    <a:p>
                      <a:r>
                        <a:rPr lang="nl-BE" dirty="0" smtClean="0"/>
                        <a:t>Montenegro</a:t>
                      </a:r>
                      <a:endParaRPr lang="nl-BE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115</a:t>
                      </a:r>
                      <a:endParaRPr lang="nl-BE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97</a:t>
                      </a:r>
                      <a:endParaRPr lang="nl-BE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60</a:t>
                      </a:r>
                      <a:endParaRPr lang="nl-BE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50</a:t>
                      </a:r>
                      <a:endParaRPr lang="nl-BE" dirty="0"/>
                    </a:p>
                  </a:txBody>
                  <a:tcPr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8556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b="1" dirty="0" err="1" smtClean="0"/>
              <a:t>Staff</a:t>
            </a:r>
            <a:r>
              <a:rPr lang="nl-BE" b="1" dirty="0" smtClean="0"/>
              <a:t> </a:t>
            </a:r>
            <a:r>
              <a:rPr lang="nl-BE" b="1" dirty="0" err="1" smtClean="0"/>
              <a:t>Conventions</a:t>
            </a:r>
            <a:r>
              <a:rPr lang="nl-BE" b="1" dirty="0" smtClean="0"/>
              <a:t> </a:t>
            </a:r>
            <a:r>
              <a:rPr lang="nl-BE" dirty="0" smtClean="0"/>
              <a:t>(</a:t>
            </a:r>
            <a:r>
              <a:rPr lang="nl-BE" dirty="0" err="1" smtClean="0"/>
              <a:t>Guidelines</a:t>
            </a:r>
            <a:r>
              <a:rPr lang="nl-BE" dirty="0" smtClean="0"/>
              <a:t>/Annex 1</a:t>
            </a:r>
            <a:r>
              <a:rPr lang="nl-BE" dirty="0"/>
              <a:t>) + </a:t>
            </a:r>
            <a:r>
              <a:rPr lang="nl-BE" b="1" dirty="0" smtClean="0"/>
              <a:t>timesheets</a:t>
            </a:r>
          </a:p>
          <a:p>
            <a:r>
              <a:rPr lang="nl-BE" dirty="0" err="1" smtClean="0"/>
              <a:t>Employment</a:t>
            </a:r>
            <a:r>
              <a:rPr lang="nl-BE" dirty="0" smtClean="0"/>
              <a:t> contract (copies</a:t>
            </a:r>
            <a:r>
              <a:rPr lang="nl-BE" dirty="0" smtClean="0"/>
              <a:t>)</a:t>
            </a:r>
            <a:endParaRPr lang="nl-BE" dirty="0" smtClean="0"/>
          </a:p>
          <a:p>
            <a:r>
              <a:rPr lang="nl-BE" dirty="0" err="1" smtClean="0"/>
              <a:t>Staff</a:t>
            </a:r>
            <a:r>
              <a:rPr lang="nl-BE" dirty="0" smtClean="0"/>
              <a:t> </a:t>
            </a:r>
            <a:r>
              <a:rPr lang="nl-BE" dirty="0" err="1" smtClean="0"/>
              <a:t>performing</a:t>
            </a:r>
            <a:r>
              <a:rPr lang="nl-BE" dirty="0" smtClean="0"/>
              <a:t> </a:t>
            </a:r>
            <a:r>
              <a:rPr lang="nl-BE" dirty="0" err="1" smtClean="0"/>
              <a:t>both</a:t>
            </a:r>
            <a:r>
              <a:rPr lang="nl-BE" dirty="0" smtClean="0"/>
              <a:t> </a:t>
            </a:r>
            <a:r>
              <a:rPr lang="nl-BE" dirty="0" err="1" smtClean="0"/>
              <a:t>administrative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academic</a:t>
            </a:r>
            <a:r>
              <a:rPr lang="nl-BE" dirty="0" smtClean="0"/>
              <a:t> </a:t>
            </a:r>
            <a:r>
              <a:rPr lang="nl-BE" dirty="0" err="1" smtClean="0"/>
              <a:t>tasks</a:t>
            </a:r>
            <a:r>
              <a:rPr lang="nl-BE" dirty="0" smtClean="0"/>
              <a:t> must </a:t>
            </a:r>
            <a:r>
              <a:rPr lang="nl-BE" dirty="0" err="1" smtClean="0"/>
              <a:t>use</a:t>
            </a:r>
            <a:r>
              <a:rPr lang="nl-BE" dirty="0" smtClean="0"/>
              <a:t> separate </a:t>
            </a:r>
            <a:r>
              <a:rPr lang="nl-BE" dirty="0" err="1" smtClean="0"/>
              <a:t>conventions</a:t>
            </a:r>
            <a:endParaRPr lang="nl-BE" dirty="0" smtClean="0"/>
          </a:p>
          <a:p>
            <a:endParaRPr lang="nl-BE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b="1" dirty="0"/>
              <a:t>I. </a:t>
            </a:r>
            <a:r>
              <a:rPr lang="nl-BE" b="1" dirty="0" err="1"/>
              <a:t>Staff</a:t>
            </a:r>
            <a:r>
              <a:rPr lang="nl-BE" b="1" dirty="0"/>
              <a:t> </a:t>
            </a:r>
            <a:r>
              <a:rPr lang="nl-BE" b="1" dirty="0" err="1" smtClean="0"/>
              <a:t>costs</a:t>
            </a:r>
            <a:r>
              <a:rPr lang="nl-BE" b="1" dirty="0" smtClean="0"/>
              <a:t/>
            </a:r>
            <a:br>
              <a:rPr lang="nl-BE" b="1" dirty="0" smtClean="0"/>
            </a:br>
            <a:r>
              <a:rPr lang="nl-BE" b="1" dirty="0" err="1" smtClean="0">
                <a:solidFill>
                  <a:srgbClr val="FF0000"/>
                </a:solidFill>
              </a:rPr>
              <a:t>Supporting</a:t>
            </a:r>
            <a:r>
              <a:rPr lang="nl-BE" b="1" dirty="0" smtClean="0">
                <a:solidFill>
                  <a:srgbClr val="FF0000"/>
                </a:solidFill>
              </a:rPr>
              <a:t> </a:t>
            </a:r>
            <a:r>
              <a:rPr lang="nl-BE" b="1" dirty="0" err="1" smtClean="0">
                <a:solidFill>
                  <a:srgbClr val="FF0000"/>
                </a:solidFill>
              </a:rPr>
              <a:t>documents</a:t>
            </a:r>
            <a:endParaRPr lang="nl-B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894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200" b="1" dirty="0"/>
              <a:t>II. Travel </a:t>
            </a:r>
            <a:r>
              <a:rPr lang="nl-BE" sz="3200" b="1" dirty="0" err="1"/>
              <a:t>costs</a:t>
            </a:r>
            <a:r>
              <a:rPr lang="nl-BE" sz="3200" b="1" dirty="0"/>
              <a:t> </a:t>
            </a:r>
            <a:r>
              <a:rPr lang="nl-BE" sz="3200" b="1" dirty="0" err="1"/>
              <a:t>and</a:t>
            </a:r>
            <a:r>
              <a:rPr lang="nl-BE" sz="3200" b="1" dirty="0"/>
              <a:t> </a:t>
            </a:r>
            <a:r>
              <a:rPr lang="nl-BE" sz="3200" b="1" dirty="0" err="1"/>
              <a:t>costs</a:t>
            </a:r>
            <a:r>
              <a:rPr lang="nl-BE" sz="3200" b="1" dirty="0"/>
              <a:t> of </a:t>
            </a:r>
            <a:r>
              <a:rPr lang="nl-BE" sz="3200" b="1" dirty="0" err="1"/>
              <a:t>stay</a:t>
            </a:r>
            <a:r>
              <a:rPr lang="nl-BE" sz="3200" b="1" dirty="0"/>
              <a:t/>
            </a:r>
            <a:br>
              <a:rPr lang="nl-BE" sz="3200" b="1" dirty="0"/>
            </a:br>
            <a:r>
              <a:rPr lang="nl-BE" sz="3200" b="1" dirty="0" err="1">
                <a:solidFill>
                  <a:srgbClr val="FF0000"/>
                </a:solidFill>
              </a:rPr>
              <a:t>Purpose</a:t>
            </a:r>
            <a:endParaRPr lang="nl-BE" sz="3200" b="1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To cover the costs of travel and subsistence allowances of staff for </a:t>
            </a:r>
            <a:r>
              <a:rPr lang="en-US" dirty="0" err="1" smtClean="0"/>
              <a:t>mobilities</a:t>
            </a:r>
            <a:r>
              <a:rPr lang="en-US" dirty="0"/>
              <a:t> </a:t>
            </a:r>
            <a:r>
              <a:rPr lang="nl-BE" dirty="0" err="1" smtClean="0"/>
              <a:t>mainly</a:t>
            </a:r>
            <a:r>
              <a:rPr lang="nl-BE" dirty="0" smtClean="0"/>
              <a:t> </a:t>
            </a:r>
            <a:r>
              <a:rPr lang="nl-BE" dirty="0" err="1"/>
              <a:t>linked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:</a:t>
            </a:r>
          </a:p>
          <a:p>
            <a:pPr marL="400050" lvl="1" indent="0">
              <a:buNone/>
            </a:pPr>
            <a:r>
              <a:rPr lang="nl-BE" dirty="0"/>
              <a:t>• teaching/training </a:t>
            </a:r>
            <a:r>
              <a:rPr lang="nl-BE" dirty="0" err="1"/>
              <a:t>assignments</a:t>
            </a:r>
            <a:r>
              <a:rPr lang="nl-BE" dirty="0"/>
              <a:t>, </a:t>
            </a:r>
            <a:r>
              <a:rPr lang="nl-BE" dirty="0" err="1"/>
              <a:t>retraining</a:t>
            </a:r>
            <a:endParaRPr lang="nl-BE" dirty="0"/>
          </a:p>
          <a:p>
            <a:pPr marL="400050" lvl="1" indent="0">
              <a:buNone/>
            </a:pPr>
            <a:r>
              <a:rPr lang="nl-BE" dirty="0"/>
              <a:t>• update of courses</a:t>
            </a:r>
          </a:p>
          <a:p>
            <a:pPr marL="400050" lvl="1" indent="0">
              <a:buNone/>
            </a:pPr>
            <a:r>
              <a:rPr lang="nl-BE" dirty="0"/>
              <a:t>• practical </a:t>
            </a:r>
            <a:r>
              <a:rPr lang="nl-BE" dirty="0" err="1"/>
              <a:t>placements</a:t>
            </a:r>
            <a:endParaRPr lang="nl-BE" dirty="0"/>
          </a:p>
          <a:p>
            <a:pPr marL="400050" lvl="1" indent="0">
              <a:buNone/>
            </a:pPr>
            <a:r>
              <a:rPr lang="en-US" dirty="0"/>
              <a:t>• short visits for coordination and planning</a:t>
            </a:r>
          </a:p>
          <a:p>
            <a:pPr marL="400050" lvl="1" indent="0">
              <a:buNone/>
            </a:pPr>
            <a:r>
              <a:rPr lang="nl-BE" dirty="0"/>
              <a:t>• </a:t>
            </a:r>
            <a:r>
              <a:rPr lang="nl-BE" dirty="0" err="1"/>
              <a:t>language</a:t>
            </a:r>
            <a:r>
              <a:rPr lang="nl-BE" dirty="0"/>
              <a:t> training</a:t>
            </a:r>
          </a:p>
          <a:p>
            <a:pPr marL="400050" lvl="1" indent="0">
              <a:buNone/>
            </a:pPr>
            <a:r>
              <a:rPr lang="nl-BE" dirty="0"/>
              <a:t>• </a:t>
            </a:r>
            <a:r>
              <a:rPr lang="nl-BE" dirty="0" err="1"/>
              <a:t>d</a:t>
            </a:r>
            <a:r>
              <a:rPr lang="nl-BE" dirty="0" err="1" smtClean="0"/>
              <a:t>issemination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104989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b="1" dirty="0"/>
              <a:t>II. Travel </a:t>
            </a:r>
            <a:r>
              <a:rPr lang="nl-BE" b="1" dirty="0" err="1"/>
              <a:t>costs</a:t>
            </a:r>
            <a:r>
              <a:rPr lang="nl-BE" b="1" dirty="0"/>
              <a:t> </a:t>
            </a:r>
            <a:r>
              <a:rPr lang="nl-BE" b="1" dirty="0" err="1"/>
              <a:t>and</a:t>
            </a:r>
            <a:r>
              <a:rPr lang="nl-BE" b="1" dirty="0"/>
              <a:t> </a:t>
            </a:r>
            <a:r>
              <a:rPr lang="nl-BE" b="1" dirty="0" err="1"/>
              <a:t>costs</a:t>
            </a:r>
            <a:r>
              <a:rPr lang="nl-BE" b="1" dirty="0"/>
              <a:t> of </a:t>
            </a:r>
            <a:r>
              <a:rPr lang="nl-BE" b="1" dirty="0" err="1"/>
              <a:t>stay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BE" dirty="0" smtClean="0"/>
              <a:t>ONLY the </a:t>
            </a:r>
            <a:r>
              <a:rPr lang="nl-BE" dirty="0" err="1" smtClean="0"/>
              <a:t>staff</a:t>
            </a:r>
            <a:r>
              <a:rPr lang="nl-BE" dirty="0" smtClean="0"/>
              <a:t> members of project partners </a:t>
            </a:r>
            <a:r>
              <a:rPr lang="nl-BE" dirty="0" err="1" smtClean="0"/>
              <a:t>can</a:t>
            </a:r>
            <a:r>
              <a:rPr lang="nl-BE" dirty="0" smtClean="0"/>
              <a:t> </a:t>
            </a:r>
            <a:r>
              <a:rPr lang="nl-BE" dirty="0" err="1" smtClean="0"/>
              <a:t>be</a:t>
            </a:r>
            <a:r>
              <a:rPr lang="nl-BE" dirty="0" smtClean="0"/>
              <a:t> </a:t>
            </a:r>
            <a:r>
              <a:rPr lang="nl-BE" dirty="0" err="1" smtClean="0"/>
              <a:t>reimbursed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mobilities</a:t>
            </a:r>
            <a:r>
              <a:rPr lang="nl-BE" dirty="0" smtClean="0"/>
              <a:t> </a:t>
            </a:r>
            <a:r>
              <a:rPr lang="nl-BE" dirty="0" err="1" smtClean="0"/>
              <a:t>from</a:t>
            </a:r>
            <a:r>
              <a:rPr lang="nl-BE" dirty="0" smtClean="0"/>
              <a:t> the project</a:t>
            </a:r>
            <a:endParaRPr lang="nl-B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429000"/>
            <a:ext cx="2286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7935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200" b="1" dirty="0" smtClean="0"/>
              <a:t>II. Travel </a:t>
            </a:r>
            <a:r>
              <a:rPr lang="nl-BE" sz="3200" b="1" dirty="0" err="1"/>
              <a:t>costs</a:t>
            </a:r>
            <a:r>
              <a:rPr lang="nl-BE" sz="3200" b="1" dirty="0"/>
              <a:t> </a:t>
            </a:r>
            <a:r>
              <a:rPr lang="nl-BE" sz="3200" b="1" dirty="0" err="1"/>
              <a:t>and</a:t>
            </a:r>
            <a:r>
              <a:rPr lang="nl-BE" sz="3200" b="1" dirty="0"/>
              <a:t> </a:t>
            </a:r>
            <a:r>
              <a:rPr lang="nl-BE" sz="3200" b="1" dirty="0" err="1"/>
              <a:t>costs</a:t>
            </a:r>
            <a:r>
              <a:rPr lang="nl-BE" sz="3200" b="1" dirty="0"/>
              <a:t> of </a:t>
            </a:r>
            <a:r>
              <a:rPr lang="nl-BE" sz="3200" b="1" dirty="0" err="1"/>
              <a:t>stay</a:t>
            </a:r>
            <a:r>
              <a:rPr lang="nl-BE" sz="3200" b="1" dirty="0"/>
              <a:t/>
            </a:r>
            <a:br>
              <a:rPr lang="nl-BE" sz="3200" b="1" dirty="0"/>
            </a:br>
            <a:r>
              <a:rPr lang="nl-BE" sz="3200" b="1" dirty="0" err="1">
                <a:solidFill>
                  <a:srgbClr val="FF0000"/>
                </a:solidFill>
              </a:rPr>
              <a:t>Contractual</a:t>
            </a:r>
            <a:r>
              <a:rPr lang="nl-BE" sz="3200" b="1" dirty="0">
                <a:solidFill>
                  <a:srgbClr val="FF0000"/>
                </a:solidFill>
              </a:rPr>
              <a:t> </a:t>
            </a:r>
            <a:r>
              <a:rPr lang="nl-BE" sz="3200" b="1" dirty="0" err="1">
                <a:solidFill>
                  <a:srgbClr val="FF0000"/>
                </a:solidFill>
              </a:rPr>
              <a:t>rules</a:t>
            </a:r>
            <a:endParaRPr lang="nl-BE" sz="3200" b="1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budget for Travel Costs and Costs of Stay should:</a:t>
            </a:r>
          </a:p>
          <a:p>
            <a:pPr lvl="1"/>
            <a:r>
              <a:rPr lang="en-US" b="1" dirty="0" smtClean="0"/>
              <a:t>cover </a:t>
            </a:r>
            <a:r>
              <a:rPr lang="en-US" dirty="0"/>
              <a:t>only </a:t>
            </a:r>
            <a:r>
              <a:rPr lang="en-US" b="1" dirty="0"/>
              <a:t>actual travel costs </a:t>
            </a:r>
            <a:r>
              <a:rPr lang="en-US" dirty="0"/>
              <a:t>(including visa fee and related </a:t>
            </a:r>
            <a:r>
              <a:rPr lang="en-US" dirty="0" smtClean="0"/>
              <a:t>obligatory insurance</a:t>
            </a:r>
            <a:r>
              <a:rPr lang="en-US" dirty="0"/>
              <a:t>, travel insurance and cancellation costs if justified)</a:t>
            </a:r>
          </a:p>
          <a:p>
            <a:pPr lvl="1"/>
            <a:r>
              <a:rPr lang="en-US" b="1" dirty="0" smtClean="0"/>
              <a:t>cover </a:t>
            </a:r>
            <a:r>
              <a:rPr lang="en-US" b="1" dirty="0"/>
              <a:t>the daily allowance</a:t>
            </a:r>
            <a:r>
              <a:rPr lang="en-US" dirty="0"/>
              <a:t>: the ceilings per person (per </a:t>
            </a:r>
            <a:r>
              <a:rPr lang="en-US" dirty="0" smtClean="0"/>
              <a:t>day/week) indicated </a:t>
            </a:r>
            <a:r>
              <a:rPr lang="en-US" dirty="0"/>
              <a:t>at point 4.3.3 of the Guidelines must be respected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405279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b="1" dirty="0"/>
              <a:t>II. Travel </a:t>
            </a:r>
            <a:r>
              <a:rPr lang="nl-BE" b="1" dirty="0" err="1"/>
              <a:t>costs</a:t>
            </a:r>
            <a:r>
              <a:rPr lang="nl-BE" b="1" dirty="0"/>
              <a:t> </a:t>
            </a:r>
            <a:r>
              <a:rPr lang="nl-BE" b="1" dirty="0" err="1"/>
              <a:t>and</a:t>
            </a:r>
            <a:r>
              <a:rPr lang="nl-BE" b="1" dirty="0"/>
              <a:t> </a:t>
            </a:r>
            <a:r>
              <a:rPr lang="nl-BE" b="1" dirty="0" err="1"/>
              <a:t>costs</a:t>
            </a:r>
            <a:r>
              <a:rPr lang="nl-BE" b="1" dirty="0"/>
              <a:t> of </a:t>
            </a:r>
            <a:r>
              <a:rPr lang="nl-BE" b="1" dirty="0" err="1"/>
              <a:t>stay</a:t>
            </a:r>
            <a:r>
              <a:rPr lang="nl-BE" b="1" dirty="0"/>
              <a:t/>
            </a:r>
            <a:br>
              <a:rPr lang="nl-BE" b="1" dirty="0"/>
            </a:br>
            <a:r>
              <a:rPr lang="nl-BE" b="1" dirty="0" err="1" smtClean="0"/>
              <a:t>Ceilings</a:t>
            </a:r>
            <a:r>
              <a:rPr lang="nl-BE" b="1" dirty="0" smtClean="0"/>
              <a:t> in Euro</a:t>
            </a:r>
            <a:endParaRPr lang="nl-B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1772816"/>
            <a:ext cx="9232535" cy="389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2905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b="1" dirty="0"/>
              <a:t>II. Travel </a:t>
            </a:r>
            <a:r>
              <a:rPr lang="nl-BE" b="1" dirty="0" err="1"/>
              <a:t>costs</a:t>
            </a:r>
            <a:r>
              <a:rPr lang="nl-BE" b="1" dirty="0"/>
              <a:t> </a:t>
            </a:r>
            <a:r>
              <a:rPr lang="nl-BE" b="1" dirty="0" err="1"/>
              <a:t>and</a:t>
            </a:r>
            <a:r>
              <a:rPr lang="nl-BE" b="1" dirty="0"/>
              <a:t> </a:t>
            </a:r>
            <a:r>
              <a:rPr lang="nl-BE" b="1" dirty="0" err="1"/>
              <a:t>costs</a:t>
            </a:r>
            <a:r>
              <a:rPr lang="nl-BE" b="1" dirty="0"/>
              <a:t> of </a:t>
            </a:r>
            <a:r>
              <a:rPr lang="nl-BE" b="1" dirty="0" err="1"/>
              <a:t>stay</a:t>
            </a:r>
            <a:r>
              <a:rPr lang="nl-BE" b="1" dirty="0"/>
              <a:t/>
            </a:r>
            <a:br>
              <a:rPr lang="nl-BE" b="1" dirty="0"/>
            </a:br>
            <a:r>
              <a:rPr lang="nl-BE" b="1" dirty="0" err="1"/>
              <a:t>Ceilings</a:t>
            </a:r>
            <a:r>
              <a:rPr lang="nl-BE" b="1" dirty="0"/>
              <a:t> in Euro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nl-BE" dirty="0" smtClean="0"/>
          </a:p>
          <a:p>
            <a:r>
              <a:rPr lang="nl-BE" dirty="0"/>
              <a:t>F</a:t>
            </a:r>
            <a:r>
              <a:rPr lang="nl-BE" dirty="0" smtClean="0"/>
              <a:t>or </a:t>
            </a:r>
            <a:r>
              <a:rPr lang="nl-BE" dirty="0" err="1" smtClean="0"/>
              <a:t>an</a:t>
            </a:r>
            <a:r>
              <a:rPr lang="nl-BE" dirty="0" smtClean="0"/>
              <a:t> </a:t>
            </a:r>
            <a:r>
              <a:rPr lang="nl-BE" dirty="0" err="1" smtClean="0"/>
              <a:t>international</a:t>
            </a:r>
            <a:r>
              <a:rPr lang="nl-BE" dirty="0" smtClean="0"/>
              <a:t> </a:t>
            </a:r>
            <a:r>
              <a:rPr lang="nl-BE" dirty="0" err="1" smtClean="0"/>
              <a:t>mobility</a:t>
            </a:r>
            <a:r>
              <a:rPr lang="nl-BE" dirty="0" smtClean="0"/>
              <a:t> of </a:t>
            </a:r>
            <a:r>
              <a:rPr lang="nl-BE" u="sng" dirty="0" smtClean="0"/>
              <a:t>17 </a:t>
            </a:r>
            <a:r>
              <a:rPr lang="nl-BE" u="sng" dirty="0" err="1" smtClean="0"/>
              <a:t>days</a:t>
            </a:r>
            <a:r>
              <a:rPr lang="nl-BE" dirty="0" smtClean="0"/>
              <a:t>:</a:t>
            </a:r>
          </a:p>
          <a:p>
            <a:pPr lvl="1"/>
            <a:r>
              <a:rPr lang="nl-BE" dirty="0" smtClean="0"/>
              <a:t>(3 weeks) 2100 – (2weeks) 1600 = 500</a:t>
            </a:r>
          </a:p>
          <a:p>
            <a:pPr lvl="1"/>
            <a:r>
              <a:rPr lang="nl-BE" dirty="0" err="1" smtClean="0"/>
              <a:t>Divided</a:t>
            </a:r>
            <a:r>
              <a:rPr lang="nl-BE" dirty="0" smtClean="0"/>
              <a:t> </a:t>
            </a:r>
            <a:r>
              <a:rPr lang="nl-BE" dirty="0" err="1" smtClean="0"/>
              <a:t>by</a:t>
            </a:r>
            <a:r>
              <a:rPr lang="nl-BE" dirty="0" smtClean="0"/>
              <a:t> 7 = 71,43.</a:t>
            </a:r>
          </a:p>
          <a:p>
            <a:pPr lvl="1"/>
            <a:r>
              <a:rPr lang="nl-BE" dirty="0" smtClean="0"/>
              <a:t>The </a:t>
            </a:r>
            <a:r>
              <a:rPr lang="nl-BE" dirty="0" err="1" smtClean="0"/>
              <a:t>costs</a:t>
            </a:r>
            <a:r>
              <a:rPr lang="nl-BE" dirty="0" smtClean="0"/>
              <a:t> of </a:t>
            </a:r>
            <a:r>
              <a:rPr lang="nl-BE" dirty="0" err="1" smtClean="0"/>
              <a:t>stay</a:t>
            </a:r>
            <a:r>
              <a:rPr lang="nl-BE" dirty="0" smtClean="0"/>
              <a:t> </a:t>
            </a:r>
            <a:r>
              <a:rPr lang="nl-BE" dirty="0" err="1" smtClean="0"/>
              <a:t>can</a:t>
            </a:r>
            <a:r>
              <a:rPr lang="nl-BE" dirty="0" smtClean="0"/>
              <a:t> </a:t>
            </a:r>
            <a:r>
              <a:rPr lang="nl-BE" dirty="0" err="1" smtClean="0"/>
              <a:t>be</a:t>
            </a:r>
            <a:r>
              <a:rPr lang="nl-BE" dirty="0" smtClean="0"/>
              <a:t> 1600 + ( 3 X 71,43) = 1814,29 Euro max.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209523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200" b="1" dirty="0" smtClean="0"/>
              <a:t>II. Travel </a:t>
            </a:r>
            <a:r>
              <a:rPr lang="nl-BE" sz="3200" b="1" dirty="0" err="1"/>
              <a:t>costs</a:t>
            </a:r>
            <a:r>
              <a:rPr lang="nl-BE" sz="3200" b="1" dirty="0"/>
              <a:t> </a:t>
            </a:r>
            <a:r>
              <a:rPr lang="nl-BE" sz="3200" b="1" dirty="0" err="1"/>
              <a:t>and</a:t>
            </a:r>
            <a:r>
              <a:rPr lang="nl-BE" sz="3200" b="1" dirty="0"/>
              <a:t> </a:t>
            </a:r>
            <a:r>
              <a:rPr lang="nl-BE" sz="3200" b="1" dirty="0" err="1"/>
              <a:t>costs</a:t>
            </a:r>
            <a:r>
              <a:rPr lang="nl-BE" sz="3200" b="1" dirty="0"/>
              <a:t> of </a:t>
            </a:r>
            <a:r>
              <a:rPr lang="nl-BE" sz="3200" b="1" dirty="0" err="1"/>
              <a:t>stay</a:t>
            </a:r>
            <a:r>
              <a:rPr lang="nl-BE" sz="3200" b="1" dirty="0"/>
              <a:t/>
            </a:r>
            <a:br>
              <a:rPr lang="nl-BE" sz="3200" b="1" dirty="0"/>
            </a:br>
            <a:r>
              <a:rPr lang="nl-BE" sz="3200" b="1" dirty="0" err="1">
                <a:solidFill>
                  <a:srgbClr val="FF0000"/>
                </a:solidFill>
              </a:rPr>
              <a:t>Supporting</a:t>
            </a:r>
            <a:r>
              <a:rPr lang="nl-BE" sz="3200" b="1" dirty="0">
                <a:solidFill>
                  <a:srgbClr val="FF0000"/>
                </a:solidFill>
              </a:rPr>
              <a:t> </a:t>
            </a:r>
            <a:r>
              <a:rPr lang="nl-BE" sz="3200" b="1" dirty="0" err="1">
                <a:solidFill>
                  <a:srgbClr val="FF0000"/>
                </a:solidFill>
              </a:rPr>
              <a:t>documents</a:t>
            </a:r>
            <a:endParaRPr lang="nl-BE" sz="3200" b="1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SIGNED &amp; filled-in Individual Mobility Report </a:t>
            </a:r>
            <a:r>
              <a:rPr lang="en-US" dirty="0" smtClean="0"/>
              <a:t>(IMR) for </a:t>
            </a:r>
            <a:r>
              <a:rPr lang="en-US" dirty="0"/>
              <a:t>each mobility </a:t>
            </a:r>
            <a:r>
              <a:rPr lang="en-US" dirty="0" smtClean="0"/>
              <a:t>using the </a:t>
            </a:r>
            <a:r>
              <a:rPr lang="en-US" dirty="0"/>
              <a:t>standard form (Guidelines/Annex 2)</a:t>
            </a:r>
          </a:p>
          <a:p>
            <a:r>
              <a:rPr lang="en-US" dirty="0" smtClean="0"/>
              <a:t>readable </a:t>
            </a:r>
            <a:r>
              <a:rPr lang="en-US" dirty="0"/>
              <a:t>copies of travel tickets, invoices, boarding passes, receipts,</a:t>
            </a:r>
          </a:p>
          <a:p>
            <a:r>
              <a:rPr lang="nl-BE" dirty="0" smtClean="0"/>
              <a:t>NO </a:t>
            </a:r>
            <a:r>
              <a:rPr lang="nl-BE" dirty="0" err="1" smtClean="0"/>
              <a:t>any</a:t>
            </a:r>
            <a:r>
              <a:rPr lang="nl-BE" dirty="0" smtClean="0"/>
              <a:t> </a:t>
            </a:r>
            <a:r>
              <a:rPr lang="nl-BE" dirty="0" err="1" smtClean="0"/>
              <a:t>receipts</a:t>
            </a:r>
            <a:r>
              <a:rPr lang="nl-BE" dirty="0" smtClean="0"/>
              <a:t> are </a:t>
            </a:r>
            <a:r>
              <a:rPr lang="nl-BE" dirty="0" err="1" smtClean="0"/>
              <a:t>required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claim the </a:t>
            </a:r>
            <a:r>
              <a:rPr lang="nl-BE" dirty="0" err="1" smtClean="0"/>
              <a:t>daily</a:t>
            </a:r>
            <a:r>
              <a:rPr lang="nl-BE" dirty="0" smtClean="0"/>
              <a:t> </a:t>
            </a:r>
            <a:r>
              <a:rPr lang="nl-BE" dirty="0" err="1" smtClean="0"/>
              <a:t>allowances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134393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200" b="1" dirty="0"/>
              <a:t>III. </a:t>
            </a:r>
            <a:r>
              <a:rPr lang="nl-BE" sz="3200" b="1" dirty="0" smtClean="0"/>
              <a:t>Equipment</a:t>
            </a:r>
            <a:br>
              <a:rPr lang="nl-BE" sz="3200" b="1" dirty="0" smtClean="0"/>
            </a:br>
            <a:r>
              <a:rPr lang="nl-BE" sz="3200" b="1" dirty="0" err="1" smtClean="0">
                <a:solidFill>
                  <a:srgbClr val="FF0000"/>
                </a:solidFill>
              </a:rPr>
              <a:t>Purpose</a:t>
            </a:r>
            <a:endParaRPr lang="nl-BE" sz="3200" b="1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To cover the costs of equipment directly relevant to the project’s objectives</a:t>
            </a:r>
          </a:p>
          <a:p>
            <a:pPr marL="0" indent="0">
              <a:buNone/>
            </a:pPr>
            <a:r>
              <a:rPr lang="nl-BE" dirty="0" err="1"/>
              <a:t>such</a:t>
            </a:r>
            <a:r>
              <a:rPr lang="nl-BE" dirty="0"/>
              <a:t> as:</a:t>
            </a:r>
          </a:p>
          <a:p>
            <a:r>
              <a:rPr lang="en-US" dirty="0" smtClean="0"/>
              <a:t>IT </a:t>
            </a:r>
            <a:r>
              <a:rPr lang="en-US" dirty="0"/>
              <a:t>equipment (hardware and software) including costs for installing</a:t>
            </a:r>
          </a:p>
          <a:p>
            <a:r>
              <a:rPr lang="nl-BE" dirty="0"/>
              <a:t>internet </a:t>
            </a:r>
            <a:r>
              <a:rPr lang="nl-BE" dirty="0" err="1"/>
              <a:t>connection</a:t>
            </a:r>
            <a:endParaRPr lang="nl-BE" dirty="0"/>
          </a:p>
          <a:p>
            <a:r>
              <a:rPr lang="nl-BE" dirty="0" err="1" smtClean="0"/>
              <a:t>books</a:t>
            </a:r>
            <a:r>
              <a:rPr lang="nl-BE" dirty="0"/>
              <a:t>, </a:t>
            </a:r>
            <a:r>
              <a:rPr lang="nl-BE" dirty="0" err="1"/>
              <a:t>e-books</a:t>
            </a:r>
            <a:r>
              <a:rPr lang="nl-BE" dirty="0"/>
              <a:t>, </a:t>
            </a:r>
            <a:r>
              <a:rPr lang="nl-BE" dirty="0" err="1"/>
              <a:t>publications</a:t>
            </a:r>
            <a:endParaRPr lang="nl-BE" dirty="0"/>
          </a:p>
          <a:p>
            <a:r>
              <a:rPr lang="nl-BE" dirty="0" smtClean="0"/>
              <a:t>access </a:t>
            </a:r>
            <a:r>
              <a:rPr lang="nl-BE" dirty="0" err="1"/>
              <a:t>to</a:t>
            </a:r>
            <a:r>
              <a:rPr lang="nl-BE" dirty="0"/>
              <a:t> database</a:t>
            </a:r>
          </a:p>
          <a:p>
            <a:r>
              <a:rPr lang="en-US" dirty="0" smtClean="0"/>
              <a:t>equipment </a:t>
            </a:r>
            <a:r>
              <a:rPr lang="en-US" dirty="0"/>
              <a:t>insurance/ transport/ installation, maintenance of equipment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49846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200" b="1" dirty="0"/>
              <a:t>CONTENT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nl-BE" dirty="0" smtClean="0"/>
              <a:t>Budget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contractual</a:t>
            </a:r>
            <a:r>
              <a:rPr lang="nl-BE" dirty="0" smtClean="0"/>
              <a:t> </a:t>
            </a:r>
            <a:r>
              <a:rPr lang="nl-BE" dirty="0" err="1" smtClean="0"/>
              <a:t>ceilings</a:t>
            </a:r>
            <a:endParaRPr lang="nl-BE" dirty="0" smtClean="0"/>
          </a:p>
          <a:p>
            <a:r>
              <a:rPr lang="nl-BE" dirty="0" smtClean="0"/>
              <a:t>Budget </a:t>
            </a:r>
            <a:r>
              <a:rPr lang="nl-BE" dirty="0" err="1" smtClean="0"/>
              <a:t>headings</a:t>
            </a:r>
            <a:endParaRPr lang="nl-BE" dirty="0" smtClean="0"/>
          </a:p>
          <a:p>
            <a:r>
              <a:rPr lang="nl-BE" dirty="0" smtClean="0"/>
              <a:t>Co-</a:t>
            </a:r>
            <a:r>
              <a:rPr lang="nl-BE" dirty="0" err="1" smtClean="0"/>
              <a:t>financing</a:t>
            </a:r>
            <a:endParaRPr lang="nl-BE" dirty="0" smtClean="0"/>
          </a:p>
          <a:p>
            <a:r>
              <a:rPr lang="nl-BE" dirty="0" err="1" smtClean="0"/>
              <a:t>Rule</a:t>
            </a:r>
            <a:r>
              <a:rPr lang="nl-BE" dirty="0" smtClean="0"/>
              <a:t> of </a:t>
            </a:r>
            <a:r>
              <a:rPr lang="nl-BE" dirty="0" err="1" smtClean="0"/>
              <a:t>origin</a:t>
            </a:r>
            <a:endParaRPr lang="nl-BE" dirty="0" smtClean="0"/>
          </a:p>
          <a:p>
            <a:r>
              <a:rPr lang="nl-BE" dirty="0" smtClean="0"/>
              <a:t>Exchange </a:t>
            </a:r>
            <a:r>
              <a:rPr lang="nl-BE" dirty="0" err="1" smtClean="0"/>
              <a:t>rate</a:t>
            </a:r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xmlns="" val="365773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457200"/>
            <a:r>
              <a:rPr lang="en-US" dirty="0"/>
              <a:t>Total expenses for equipment cannot </a:t>
            </a:r>
            <a:r>
              <a:rPr lang="en-US" dirty="0" smtClean="0"/>
              <a:t>	exceed </a:t>
            </a:r>
            <a:r>
              <a:rPr lang="en-US" dirty="0"/>
              <a:t>the 30% ceiling (plus </a:t>
            </a:r>
            <a:r>
              <a:rPr lang="en-US" dirty="0" smtClean="0"/>
              <a:t>10% of </a:t>
            </a:r>
            <a:r>
              <a:rPr lang="en-US" dirty="0"/>
              <a:t>flexibility).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Co-financing </a:t>
            </a:r>
            <a:r>
              <a:rPr lang="en-US" dirty="0"/>
              <a:t>is also </a:t>
            </a:r>
            <a:r>
              <a:rPr lang="en-US" dirty="0" smtClean="0"/>
              <a:t>subject </a:t>
            </a:r>
            <a:r>
              <a:rPr lang="en-US" dirty="0"/>
              <a:t>to the 30% ceiling</a:t>
            </a:r>
            <a:r>
              <a:rPr lang="en-US" dirty="0" smtClean="0"/>
              <a:t>.</a:t>
            </a:r>
          </a:p>
          <a:p>
            <a:pPr marL="514350" indent="-457200"/>
            <a:r>
              <a:rPr lang="en-US" dirty="0" smtClean="0"/>
              <a:t>Comply with the rule of origin</a:t>
            </a:r>
          </a:p>
          <a:p>
            <a:pPr marL="514350" indent="-457200"/>
            <a:r>
              <a:rPr lang="en-US" dirty="0" smtClean="0"/>
              <a:t>VAT is not eligible and can’t be paid from the grant</a:t>
            </a:r>
            <a:endParaRPr lang="nl-BE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BE" sz="3200" b="1" dirty="0" smtClean="0"/>
              <a:t>III. Equipment</a:t>
            </a:r>
            <a:br>
              <a:rPr lang="nl-BE" sz="3200" b="1" dirty="0" smtClean="0"/>
            </a:br>
            <a:r>
              <a:rPr lang="nl-BE" sz="3200" b="1" dirty="0" err="1" smtClean="0">
                <a:solidFill>
                  <a:srgbClr val="FF0000"/>
                </a:solidFill>
              </a:rPr>
              <a:t>Contractual</a:t>
            </a:r>
            <a:r>
              <a:rPr lang="nl-BE" sz="3200" b="1" dirty="0" smtClean="0">
                <a:solidFill>
                  <a:srgbClr val="FF0000"/>
                </a:solidFill>
              </a:rPr>
              <a:t> </a:t>
            </a:r>
            <a:r>
              <a:rPr lang="nl-BE" sz="3200" b="1" dirty="0" err="1" smtClean="0">
                <a:solidFill>
                  <a:srgbClr val="FF0000"/>
                </a:solidFill>
              </a:rPr>
              <a:t>rules</a:t>
            </a:r>
            <a:endParaRPr lang="nl-BE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841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The beneficiary shall retain with project accounts:</a:t>
            </a:r>
          </a:p>
          <a:p>
            <a:r>
              <a:rPr lang="en-US" dirty="0" smtClean="0"/>
              <a:t>all </a:t>
            </a:r>
            <a:r>
              <a:rPr lang="en-US" dirty="0"/>
              <a:t>invoices for all equipment declared costs</a:t>
            </a:r>
          </a:p>
          <a:p>
            <a:r>
              <a:rPr lang="nl-BE" dirty="0" err="1" smtClean="0"/>
              <a:t>proofs</a:t>
            </a:r>
            <a:r>
              <a:rPr lang="nl-BE" dirty="0" smtClean="0"/>
              <a:t> </a:t>
            </a:r>
            <a:r>
              <a:rPr lang="nl-BE" dirty="0"/>
              <a:t>of </a:t>
            </a:r>
            <a:r>
              <a:rPr lang="nl-BE" dirty="0" err="1" smtClean="0"/>
              <a:t>tendering</a:t>
            </a:r>
            <a:r>
              <a:rPr lang="nl-BE" dirty="0" smtClean="0"/>
              <a:t> </a:t>
            </a:r>
            <a:r>
              <a:rPr lang="en-US" dirty="0"/>
              <a:t>procedure (min. 3 quotations) for </a:t>
            </a:r>
            <a:r>
              <a:rPr lang="en-US" dirty="0" smtClean="0"/>
              <a:t>purchases </a:t>
            </a:r>
            <a:r>
              <a:rPr lang="nl-BE" dirty="0" err="1" smtClean="0"/>
              <a:t>above</a:t>
            </a:r>
            <a:r>
              <a:rPr lang="nl-BE" dirty="0" smtClean="0"/>
              <a:t> </a:t>
            </a:r>
            <a:r>
              <a:rPr lang="nl-BE" dirty="0"/>
              <a:t>EUR </a:t>
            </a:r>
            <a:r>
              <a:rPr lang="nl-BE" dirty="0" smtClean="0"/>
              <a:t>25.000</a:t>
            </a:r>
          </a:p>
          <a:p>
            <a:r>
              <a:rPr lang="nl-BE" dirty="0" err="1"/>
              <a:t>c</a:t>
            </a:r>
            <a:r>
              <a:rPr lang="nl-BE" dirty="0" err="1" smtClean="0"/>
              <a:t>ertificate</a:t>
            </a:r>
            <a:r>
              <a:rPr lang="nl-BE" dirty="0" smtClean="0"/>
              <a:t> of </a:t>
            </a:r>
            <a:r>
              <a:rPr lang="nl-BE" dirty="0" err="1" smtClean="0"/>
              <a:t>origin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equipment of a unit </a:t>
            </a:r>
            <a:r>
              <a:rPr lang="nl-BE" dirty="0" err="1" smtClean="0"/>
              <a:t>cost</a:t>
            </a:r>
            <a:r>
              <a:rPr lang="nl-BE" dirty="0" smtClean="0"/>
              <a:t> </a:t>
            </a:r>
            <a:r>
              <a:rPr lang="nl-BE" dirty="0" err="1" smtClean="0"/>
              <a:t>above</a:t>
            </a:r>
            <a:r>
              <a:rPr lang="nl-BE" dirty="0" smtClean="0"/>
              <a:t> EUR 5.000</a:t>
            </a:r>
            <a:endParaRPr lang="nl-BE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BE" sz="3200" b="1" dirty="0" smtClean="0"/>
              <a:t>III. Equipment</a:t>
            </a:r>
            <a:br>
              <a:rPr lang="nl-BE" sz="3200" b="1" dirty="0" smtClean="0"/>
            </a:br>
            <a:r>
              <a:rPr lang="nl-BE" sz="3200" b="1" dirty="0" err="1" smtClean="0">
                <a:solidFill>
                  <a:srgbClr val="FF0000"/>
                </a:solidFill>
              </a:rPr>
              <a:t>Supporting</a:t>
            </a:r>
            <a:r>
              <a:rPr lang="nl-BE" sz="3200" b="1" dirty="0" smtClean="0">
                <a:solidFill>
                  <a:srgbClr val="FF0000"/>
                </a:solidFill>
              </a:rPr>
              <a:t> </a:t>
            </a:r>
            <a:r>
              <a:rPr lang="nl-BE" sz="3200" b="1" dirty="0" err="1" smtClean="0">
                <a:solidFill>
                  <a:srgbClr val="FF0000"/>
                </a:solidFill>
              </a:rPr>
              <a:t>documents</a:t>
            </a:r>
            <a:endParaRPr lang="nl-BE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311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200" b="1" dirty="0"/>
              <a:t>IV. Printing &amp; Publishing</a:t>
            </a:r>
            <a:br>
              <a:rPr lang="nl-BE" sz="3200" b="1" dirty="0"/>
            </a:br>
            <a:r>
              <a:rPr lang="nl-BE" sz="3200" b="1" dirty="0" err="1">
                <a:solidFill>
                  <a:srgbClr val="FF0000"/>
                </a:solidFill>
              </a:rPr>
              <a:t>Purpose</a:t>
            </a:r>
            <a:endParaRPr lang="nl-BE" sz="3200" b="1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95325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Printing &amp; Publishing budget heading can cover:</a:t>
            </a:r>
          </a:p>
          <a:p>
            <a:r>
              <a:rPr lang="en-US" dirty="0" smtClean="0"/>
              <a:t>paper </a:t>
            </a:r>
            <a:r>
              <a:rPr lang="en-US" dirty="0"/>
              <a:t>and electronic productions (electronic form</a:t>
            </a:r>
            <a:r>
              <a:rPr lang="en-US" dirty="0" smtClean="0"/>
              <a:t>)</a:t>
            </a:r>
            <a:endParaRPr lang="nl-BE" dirty="0"/>
          </a:p>
          <a:p>
            <a:r>
              <a:rPr lang="nl-BE" dirty="0" err="1" smtClean="0"/>
              <a:t>photocopying</a:t>
            </a:r>
            <a:r>
              <a:rPr lang="nl-BE" dirty="0" smtClean="0"/>
              <a:t> </a:t>
            </a:r>
            <a:r>
              <a:rPr lang="nl-BE" dirty="0"/>
              <a:t>of teaching </a:t>
            </a:r>
            <a:r>
              <a:rPr lang="nl-BE" dirty="0" err="1"/>
              <a:t>materials</a:t>
            </a:r>
            <a:r>
              <a:rPr lang="nl-BE" dirty="0"/>
              <a:t>/</a:t>
            </a:r>
            <a:r>
              <a:rPr lang="nl-BE" dirty="0" err="1"/>
              <a:t>documentation</a:t>
            </a:r>
            <a:endParaRPr lang="nl-BE" dirty="0"/>
          </a:p>
          <a:p>
            <a:endParaRPr lang="nl-BE" dirty="0" smtClean="0"/>
          </a:p>
          <a:p>
            <a:pPr marL="0" indent="0">
              <a:buNone/>
            </a:pPr>
            <a:r>
              <a:rPr lang="nl-BE" sz="2800" dirty="0" smtClean="0"/>
              <a:t>General </a:t>
            </a:r>
            <a:r>
              <a:rPr lang="nl-BE" sz="2800" dirty="0" err="1"/>
              <a:t>photocopying</a:t>
            </a:r>
            <a:r>
              <a:rPr lang="nl-BE" sz="2800" dirty="0"/>
              <a:t> </a:t>
            </a:r>
            <a:r>
              <a:rPr lang="nl-BE" sz="2800" dirty="0" smtClean="0"/>
              <a:t>-&gt; </a:t>
            </a:r>
            <a:r>
              <a:rPr lang="nl-BE" sz="2800" dirty="0"/>
              <a:t>Indirect </a:t>
            </a:r>
            <a:r>
              <a:rPr lang="nl-BE" sz="2800" dirty="0" err="1"/>
              <a:t>Costs</a:t>
            </a:r>
            <a:endParaRPr lang="nl-BE" sz="2800" dirty="0"/>
          </a:p>
        </p:txBody>
      </p:sp>
    </p:spTree>
    <p:extLst>
      <p:ext uri="{BB962C8B-B14F-4D97-AF65-F5344CB8AC3E}">
        <p14:creationId xmlns:p14="http://schemas.microsoft.com/office/powerpoint/2010/main" xmlns="" val="411787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b="1" dirty="0" smtClean="0"/>
              <a:t/>
            </a:r>
            <a:br>
              <a:rPr lang="nl-BE" b="1" dirty="0" smtClean="0"/>
            </a:br>
            <a:r>
              <a:rPr lang="nl-BE" b="1" dirty="0" smtClean="0"/>
              <a:t>IV</a:t>
            </a:r>
            <a:r>
              <a:rPr lang="nl-BE" b="1" dirty="0"/>
              <a:t>. Printing &amp; Publishing</a:t>
            </a:r>
            <a:br>
              <a:rPr lang="nl-BE" b="1" dirty="0"/>
            </a:br>
            <a:r>
              <a:rPr lang="nl-BE" b="1" dirty="0" err="1">
                <a:solidFill>
                  <a:srgbClr val="FF0000"/>
                </a:solidFill>
              </a:rPr>
              <a:t>Contractual</a:t>
            </a:r>
            <a:r>
              <a:rPr lang="nl-BE" b="1" dirty="0">
                <a:solidFill>
                  <a:srgbClr val="FF0000"/>
                </a:solidFill>
              </a:rPr>
              <a:t> </a:t>
            </a:r>
            <a:r>
              <a:rPr lang="nl-BE" b="1" dirty="0" err="1">
                <a:solidFill>
                  <a:srgbClr val="FF0000"/>
                </a:solidFill>
              </a:rPr>
              <a:t>rules</a:t>
            </a:r>
            <a:r>
              <a:rPr lang="nl-BE" dirty="0" smtClean="0"/>
              <a:t/>
            </a:r>
            <a:br>
              <a:rPr lang="nl-BE" dirty="0" smtClean="0"/>
            </a:b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457200"/>
            <a:endParaRPr lang="en-US" dirty="0" smtClean="0"/>
          </a:p>
          <a:p>
            <a:pPr marL="514350" indent="-457200"/>
            <a:r>
              <a:rPr lang="en-US" dirty="0" smtClean="0"/>
              <a:t>VAT </a:t>
            </a:r>
            <a:r>
              <a:rPr lang="en-US" dirty="0"/>
              <a:t>is not eligible and can’t be paid from the </a:t>
            </a:r>
            <a:r>
              <a:rPr lang="en-US" dirty="0" smtClean="0"/>
              <a:t>grant</a:t>
            </a:r>
            <a:endParaRPr lang="en-US" dirty="0"/>
          </a:p>
          <a:p>
            <a:pPr marL="514350" indent="-457200"/>
            <a:r>
              <a:rPr lang="en-US" dirty="0" smtClean="0"/>
              <a:t>Internal </a:t>
            </a:r>
            <a:r>
              <a:rPr lang="en-US" dirty="0"/>
              <a:t>staff costs cannot be covered by this budget </a:t>
            </a:r>
            <a:r>
              <a:rPr lang="en-US" dirty="0" smtClean="0"/>
              <a:t>heading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318111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b="1" dirty="0"/>
              <a:t>IV. Printing &amp; Publishing</a:t>
            </a:r>
            <a:br>
              <a:rPr lang="nl-BE" b="1" dirty="0"/>
            </a:br>
            <a:r>
              <a:rPr lang="nl-BE" b="1" dirty="0" err="1" smtClean="0">
                <a:solidFill>
                  <a:srgbClr val="FF0000"/>
                </a:solidFill>
              </a:rPr>
              <a:t>Supporting</a:t>
            </a:r>
            <a:r>
              <a:rPr lang="nl-BE" b="1" dirty="0" smtClean="0">
                <a:solidFill>
                  <a:srgbClr val="FF0000"/>
                </a:solidFill>
              </a:rPr>
              <a:t> </a:t>
            </a:r>
            <a:r>
              <a:rPr lang="nl-BE" b="1" dirty="0" err="1" smtClean="0">
                <a:solidFill>
                  <a:srgbClr val="FF0000"/>
                </a:solidFill>
              </a:rPr>
              <a:t>documents</a:t>
            </a: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The beneficiary shall retain with project accounts:</a:t>
            </a:r>
          </a:p>
          <a:p>
            <a:r>
              <a:rPr lang="nl-BE" dirty="0" err="1" smtClean="0"/>
              <a:t>all</a:t>
            </a:r>
            <a:r>
              <a:rPr lang="nl-BE" dirty="0" smtClean="0"/>
              <a:t> </a:t>
            </a:r>
            <a:r>
              <a:rPr lang="nl-BE" dirty="0" err="1"/>
              <a:t>invoices</a:t>
            </a:r>
            <a:endParaRPr lang="nl-BE" dirty="0"/>
          </a:p>
          <a:p>
            <a:r>
              <a:rPr lang="en-US" dirty="0" smtClean="0"/>
              <a:t>proofs </a:t>
            </a:r>
            <a:r>
              <a:rPr lang="en-US" dirty="0"/>
              <a:t>of tendering procedure (min. 3 quotations) for costs above </a:t>
            </a:r>
            <a:r>
              <a:rPr lang="en-US" dirty="0" smtClean="0"/>
              <a:t>EUR </a:t>
            </a:r>
            <a:r>
              <a:rPr lang="nl-BE" dirty="0" smtClean="0"/>
              <a:t>25.000</a:t>
            </a:r>
          </a:p>
          <a:p>
            <a:r>
              <a:rPr lang="nl-BE" dirty="0" smtClean="0"/>
              <a:t>Tempus &amp; project logo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37626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200" b="1" dirty="0"/>
              <a:t>V. </a:t>
            </a:r>
            <a:r>
              <a:rPr lang="nl-BE" sz="3200" b="1" dirty="0" err="1"/>
              <a:t>Other</a:t>
            </a:r>
            <a:r>
              <a:rPr lang="nl-BE" sz="3200" b="1" dirty="0"/>
              <a:t> </a:t>
            </a:r>
            <a:r>
              <a:rPr lang="nl-BE" sz="3200" b="1" dirty="0" err="1"/>
              <a:t>costs</a:t>
            </a:r>
            <a:r>
              <a:rPr lang="nl-BE" sz="3200" b="1" dirty="0"/>
              <a:t/>
            </a:r>
            <a:br>
              <a:rPr lang="nl-BE" sz="3200" b="1" dirty="0"/>
            </a:br>
            <a:r>
              <a:rPr lang="nl-BE" sz="3200" b="1" dirty="0" err="1">
                <a:solidFill>
                  <a:srgbClr val="FF0000"/>
                </a:solidFill>
              </a:rPr>
              <a:t>Purpose</a:t>
            </a:r>
            <a:endParaRPr lang="nl-BE" sz="3200" b="1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"Other costs" budget heading </a:t>
            </a:r>
            <a:r>
              <a:rPr lang="en-US" dirty="0"/>
              <a:t>can cover costs related to:</a:t>
            </a:r>
          </a:p>
          <a:p>
            <a:r>
              <a:rPr lang="en-US" dirty="0"/>
              <a:t>D</a:t>
            </a:r>
            <a:r>
              <a:rPr lang="en-US" dirty="0" smtClean="0"/>
              <a:t>issemination </a:t>
            </a:r>
            <a:r>
              <a:rPr lang="en-US" dirty="0"/>
              <a:t>of information (advertising in media, promotional </a:t>
            </a:r>
            <a:r>
              <a:rPr lang="en-US" dirty="0" smtClean="0"/>
              <a:t>materials such </a:t>
            </a:r>
            <a:r>
              <a:rPr lang="en-US" dirty="0"/>
              <a:t>as pen, bags, posters, etc.)</a:t>
            </a:r>
          </a:p>
          <a:p>
            <a:r>
              <a:rPr lang="en-US" dirty="0" smtClean="0"/>
              <a:t>Inter-project </a:t>
            </a:r>
            <a:r>
              <a:rPr lang="en-US" dirty="0"/>
              <a:t>coaching (maximum of EUR </a:t>
            </a:r>
            <a:r>
              <a:rPr lang="en-US" dirty="0" smtClean="0"/>
              <a:t>2.500</a:t>
            </a:r>
            <a:r>
              <a:rPr lang="en-US" dirty="0"/>
              <a:t>)</a:t>
            </a:r>
          </a:p>
          <a:p>
            <a:r>
              <a:rPr lang="en-US" dirty="0" smtClean="0"/>
              <a:t>Bank </a:t>
            </a:r>
            <a:r>
              <a:rPr lang="en-US" dirty="0"/>
              <a:t>charges (including bank guarantee charges where requested)</a:t>
            </a:r>
          </a:p>
          <a:p>
            <a:r>
              <a:rPr lang="nl-BE" dirty="0" err="1" smtClean="0"/>
              <a:t>External</a:t>
            </a:r>
            <a:r>
              <a:rPr lang="nl-BE" dirty="0" smtClean="0"/>
              <a:t> </a:t>
            </a:r>
            <a:r>
              <a:rPr lang="nl-BE" dirty="0"/>
              <a:t>audit </a:t>
            </a:r>
            <a:r>
              <a:rPr lang="nl-BE" dirty="0" err="1"/>
              <a:t>fees</a:t>
            </a:r>
            <a:endParaRPr lang="nl-BE" dirty="0"/>
          </a:p>
          <a:p>
            <a:r>
              <a:rPr lang="en-US" dirty="0" smtClean="0"/>
              <a:t>Costs </a:t>
            </a:r>
            <a:r>
              <a:rPr lang="en-US" dirty="0"/>
              <a:t>of subcontracting (for specific and time-bound </a:t>
            </a:r>
            <a:r>
              <a:rPr lang="en-US" dirty="0" smtClean="0"/>
              <a:t>tasks)</a:t>
            </a:r>
          </a:p>
          <a:p>
            <a:r>
              <a:rPr lang="en-US" dirty="0" smtClean="0"/>
              <a:t>Hire </a:t>
            </a:r>
            <a:r>
              <a:rPr lang="en-US" dirty="0"/>
              <a:t>of premises only for dissemination events (prior EACEA </a:t>
            </a:r>
            <a:r>
              <a:rPr lang="en-US" dirty="0" err="1" smtClean="0"/>
              <a:t>authorisation</a:t>
            </a:r>
            <a:r>
              <a:rPr lang="en-US" dirty="0"/>
              <a:t> </a:t>
            </a:r>
            <a:r>
              <a:rPr lang="nl-BE" dirty="0" err="1" smtClean="0"/>
              <a:t>needed</a:t>
            </a:r>
            <a:r>
              <a:rPr lang="nl-BE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xmlns="" val="244010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b="1" dirty="0"/>
              <a:t>V. </a:t>
            </a:r>
            <a:r>
              <a:rPr lang="nl-BE" b="1" dirty="0" err="1"/>
              <a:t>Other</a:t>
            </a:r>
            <a:r>
              <a:rPr lang="nl-BE" b="1" dirty="0"/>
              <a:t> </a:t>
            </a:r>
            <a:r>
              <a:rPr lang="nl-BE" b="1" dirty="0" err="1"/>
              <a:t>costs</a:t>
            </a:r>
            <a:r>
              <a:rPr lang="nl-BE" b="1" dirty="0"/>
              <a:t/>
            </a:r>
            <a:br>
              <a:rPr lang="nl-BE" b="1" dirty="0"/>
            </a:br>
            <a:r>
              <a:rPr lang="nl-BE" b="1" dirty="0" err="1" smtClean="0">
                <a:solidFill>
                  <a:srgbClr val="FF0000"/>
                </a:solidFill>
              </a:rPr>
              <a:t>Contractual</a:t>
            </a:r>
            <a:r>
              <a:rPr lang="nl-BE" b="1" dirty="0" smtClean="0">
                <a:solidFill>
                  <a:srgbClr val="FF0000"/>
                </a:solidFill>
              </a:rPr>
              <a:t> </a:t>
            </a:r>
            <a:r>
              <a:rPr lang="nl-BE" b="1" dirty="0" err="1" smtClean="0">
                <a:solidFill>
                  <a:srgbClr val="FF0000"/>
                </a:solidFill>
              </a:rPr>
              <a:t>rules</a:t>
            </a: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For sub-contracts: prior </a:t>
            </a:r>
            <a:r>
              <a:rPr lang="en-US" dirty="0" err="1"/>
              <a:t>autorisation</a:t>
            </a:r>
            <a:r>
              <a:rPr lang="en-US" dirty="0"/>
              <a:t> needed when total value &gt; </a:t>
            </a:r>
            <a:r>
              <a:rPr lang="en-US" dirty="0" smtClean="0"/>
              <a:t>EUR </a:t>
            </a:r>
            <a:r>
              <a:rPr lang="nl-BE" dirty="0" smtClean="0"/>
              <a:t>10.000</a:t>
            </a:r>
            <a:endParaRPr lang="nl-BE" dirty="0"/>
          </a:p>
          <a:p>
            <a:pPr marL="0" indent="0">
              <a:buNone/>
            </a:pPr>
            <a:r>
              <a:rPr lang="en-US" dirty="0"/>
              <a:t>Amongst ineligible </a:t>
            </a:r>
            <a:r>
              <a:rPr lang="en-US" dirty="0" smtClean="0"/>
              <a:t>costs (</a:t>
            </a:r>
            <a:r>
              <a:rPr lang="en-US" sz="3000" dirty="0" smtClean="0"/>
              <a:t>guidelines 10.2</a:t>
            </a:r>
            <a:r>
              <a:rPr lang="en-US" dirty="0" smtClean="0"/>
              <a:t>):</a:t>
            </a:r>
          </a:p>
          <a:p>
            <a:pPr lvl="1"/>
            <a:r>
              <a:rPr lang="en-US" dirty="0" smtClean="0"/>
              <a:t>	</a:t>
            </a:r>
            <a:r>
              <a:rPr lang="nl-BE" dirty="0" err="1" smtClean="0"/>
              <a:t>hospitality</a:t>
            </a:r>
            <a:r>
              <a:rPr lang="nl-BE" dirty="0" smtClean="0"/>
              <a:t> </a:t>
            </a:r>
            <a:r>
              <a:rPr lang="nl-BE" dirty="0" err="1"/>
              <a:t>costs</a:t>
            </a:r>
            <a:endParaRPr lang="nl-BE" dirty="0"/>
          </a:p>
          <a:p>
            <a:pPr lvl="1"/>
            <a:r>
              <a:rPr lang="en-US" dirty="0"/>
              <a:t>	</a:t>
            </a:r>
            <a:r>
              <a:rPr lang="en-US" dirty="0" smtClean="0"/>
              <a:t>costs </a:t>
            </a:r>
            <a:r>
              <a:rPr lang="en-US" dirty="0"/>
              <a:t>related to the use of materials &amp; </a:t>
            </a:r>
            <a:r>
              <a:rPr lang="en-US" dirty="0" smtClean="0"/>
              <a:t>	equipment </a:t>
            </a:r>
            <a:r>
              <a:rPr lang="en-US" dirty="0"/>
              <a:t>incurred </a:t>
            </a:r>
            <a:r>
              <a:rPr lang="en-US" dirty="0" smtClean="0"/>
              <a:t>by </a:t>
            </a:r>
            <a:r>
              <a:rPr lang="nl-BE" dirty="0" err="1" smtClean="0"/>
              <a:t>institutions</a:t>
            </a:r>
            <a:r>
              <a:rPr lang="nl-BE" dirty="0" smtClean="0"/>
              <a:t> </a:t>
            </a:r>
            <a:r>
              <a:rPr lang="nl-BE" dirty="0" err="1" smtClean="0"/>
              <a:t>when</a:t>
            </a:r>
            <a:r>
              <a:rPr lang="nl-BE" dirty="0"/>
              <a:t> </a:t>
            </a:r>
            <a:r>
              <a:rPr lang="nl-BE" dirty="0" smtClean="0"/>
              <a:t>	hosting </a:t>
            </a:r>
            <a:r>
              <a:rPr lang="nl-BE" dirty="0" err="1"/>
              <a:t>students</a:t>
            </a:r>
            <a:r>
              <a:rPr lang="nl-BE" dirty="0"/>
              <a:t>/</a:t>
            </a:r>
            <a:r>
              <a:rPr lang="nl-BE" dirty="0" err="1"/>
              <a:t>staff</a:t>
            </a:r>
            <a:endParaRPr lang="nl-BE" dirty="0"/>
          </a:p>
          <a:p>
            <a:pPr lvl="1"/>
            <a:r>
              <a:rPr lang="nl-BE" dirty="0"/>
              <a:t>	</a:t>
            </a:r>
            <a:r>
              <a:rPr lang="nl-BE" dirty="0" err="1" smtClean="0"/>
              <a:t>registration</a:t>
            </a:r>
            <a:r>
              <a:rPr lang="nl-BE" dirty="0" smtClean="0"/>
              <a:t> </a:t>
            </a:r>
            <a:r>
              <a:rPr lang="nl-BE" dirty="0" err="1"/>
              <a:t>fees</a:t>
            </a:r>
            <a:r>
              <a:rPr lang="nl-BE" dirty="0"/>
              <a:t> </a:t>
            </a:r>
            <a:r>
              <a:rPr lang="nl-BE" dirty="0" err="1" smtClean="0"/>
              <a:t>for</a:t>
            </a:r>
            <a:r>
              <a:rPr lang="nl-BE" dirty="0"/>
              <a:t> </a:t>
            </a:r>
            <a:r>
              <a:rPr lang="nl-BE" dirty="0" smtClean="0"/>
              <a:t>courses/conferences, </a:t>
            </a:r>
          </a:p>
          <a:p>
            <a:pPr lvl="1"/>
            <a:r>
              <a:rPr lang="nl-BE" dirty="0"/>
              <a:t>	</a:t>
            </a:r>
            <a:r>
              <a:rPr lang="nl-BE" dirty="0" smtClean="0"/>
              <a:t>exchange </a:t>
            </a:r>
            <a:r>
              <a:rPr lang="nl-BE" dirty="0" err="1"/>
              <a:t>losses</a:t>
            </a:r>
            <a:r>
              <a:rPr lang="nl-BE" dirty="0"/>
              <a:t>, VAT, etc.</a:t>
            </a:r>
          </a:p>
        </p:txBody>
      </p:sp>
    </p:spTree>
    <p:extLst>
      <p:ext uri="{BB962C8B-B14F-4D97-AF65-F5344CB8AC3E}">
        <p14:creationId xmlns:p14="http://schemas.microsoft.com/office/powerpoint/2010/main" xmlns="" val="106867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b="1" dirty="0"/>
              <a:t>V. </a:t>
            </a:r>
            <a:r>
              <a:rPr lang="nl-BE" b="1" dirty="0" err="1"/>
              <a:t>Other</a:t>
            </a:r>
            <a:r>
              <a:rPr lang="nl-BE" b="1" dirty="0"/>
              <a:t> </a:t>
            </a:r>
            <a:r>
              <a:rPr lang="nl-BE" b="1" dirty="0" err="1"/>
              <a:t>costs</a:t>
            </a:r>
            <a:r>
              <a:rPr lang="nl-BE" b="1" dirty="0"/>
              <a:t/>
            </a:r>
            <a:br>
              <a:rPr lang="nl-BE" b="1" dirty="0"/>
            </a:br>
            <a:r>
              <a:rPr lang="nl-BE" b="1" dirty="0" err="1" smtClean="0">
                <a:solidFill>
                  <a:srgbClr val="FF0000"/>
                </a:solidFill>
              </a:rPr>
              <a:t>Supporting</a:t>
            </a:r>
            <a:r>
              <a:rPr lang="nl-BE" b="1" dirty="0" smtClean="0">
                <a:solidFill>
                  <a:srgbClr val="FF0000"/>
                </a:solidFill>
              </a:rPr>
              <a:t> </a:t>
            </a:r>
            <a:r>
              <a:rPr lang="nl-BE" b="1" dirty="0" err="1" smtClean="0">
                <a:solidFill>
                  <a:srgbClr val="FF0000"/>
                </a:solidFill>
              </a:rPr>
              <a:t>documents</a:t>
            </a: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The Beneficiary shall provide with the final report:</a:t>
            </a:r>
          </a:p>
          <a:p>
            <a:r>
              <a:rPr lang="en-US" dirty="0" smtClean="0"/>
              <a:t>Copies </a:t>
            </a:r>
            <a:r>
              <a:rPr lang="en-US" dirty="0"/>
              <a:t>of sub-contracts and invoices if the costs are above EUR </a:t>
            </a:r>
            <a:r>
              <a:rPr lang="en-US" dirty="0" smtClean="0"/>
              <a:t>25.000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names of the firms consulted (min. 3) have to be indicated in the</a:t>
            </a:r>
          </a:p>
          <a:p>
            <a:pPr marL="0" indent="0">
              <a:buNone/>
            </a:pPr>
            <a:r>
              <a:rPr lang="en-US" dirty="0" smtClean="0"/>
              <a:t>	Financial </a:t>
            </a:r>
            <a:r>
              <a:rPr lang="en-US" dirty="0"/>
              <a:t>statement of the </a:t>
            </a:r>
            <a:r>
              <a:rPr lang="en-US" dirty="0" smtClean="0"/>
              <a:t>final 	report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61478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b="1" dirty="0" smtClean="0"/>
              <a:t>VI. Indirect </a:t>
            </a:r>
            <a:r>
              <a:rPr lang="nl-BE" b="1" dirty="0" err="1" smtClean="0"/>
              <a:t>costs</a:t>
            </a:r>
            <a:r>
              <a:rPr lang="nl-BE" b="1" dirty="0"/>
              <a:t/>
            </a:r>
            <a:br>
              <a:rPr lang="nl-BE" b="1" dirty="0"/>
            </a:b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"Indirect Costs" budget heading </a:t>
            </a:r>
            <a:r>
              <a:rPr lang="en-US" dirty="0"/>
              <a:t>can cover the costs incurred </a:t>
            </a:r>
            <a:r>
              <a:rPr lang="en-US" dirty="0" smtClean="0"/>
              <a:t>by </a:t>
            </a:r>
            <a:r>
              <a:rPr lang="nl-BE" dirty="0" smtClean="0"/>
              <a:t>the </a:t>
            </a:r>
            <a:r>
              <a:rPr lang="nl-BE" dirty="0"/>
              <a:t>project </a:t>
            </a:r>
            <a:r>
              <a:rPr lang="nl-BE" dirty="0" err="1"/>
              <a:t>for</a:t>
            </a:r>
            <a:r>
              <a:rPr lang="nl-BE" dirty="0"/>
              <a:t>:</a:t>
            </a:r>
          </a:p>
          <a:p>
            <a:r>
              <a:rPr lang="en-US" dirty="0" smtClean="0"/>
              <a:t>stationary</a:t>
            </a:r>
            <a:r>
              <a:rPr lang="en-US" dirty="0"/>
              <a:t>, office supplies, general photocopying</a:t>
            </a:r>
          </a:p>
          <a:p>
            <a:r>
              <a:rPr lang="nl-BE" dirty="0" err="1" smtClean="0"/>
              <a:t>postage</a:t>
            </a:r>
            <a:r>
              <a:rPr lang="nl-BE" dirty="0" smtClean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telecommunication</a:t>
            </a:r>
            <a:endParaRPr lang="nl-BE" dirty="0"/>
          </a:p>
          <a:p>
            <a:r>
              <a:rPr lang="nl-BE" dirty="0" err="1" smtClean="0"/>
              <a:t>use</a:t>
            </a:r>
            <a:r>
              <a:rPr lang="nl-BE" dirty="0" smtClean="0"/>
              <a:t> </a:t>
            </a:r>
            <a:r>
              <a:rPr lang="nl-BE" dirty="0"/>
              <a:t>of internet/</a:t>
            </a:r>
            <a:r>
              <a:rPr lang="nl-BE" dirty="0" err="1"/>
              <a:t>communication</a:t>
            </a:r>
            <a:r>
              <a:rPr lang="nl-BE" dirty="0"/>
              <a:t> software/etc.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They </a:t>
            </a:r>
            <a:r>
              <a:rPr lang="en-US" dirty="0"/>
              <a:t>are </a:t>
            </a:r>
            <a:r>
              <a:rPr lang="en-US" b="1" dirty="0"/>
              <a:t>eligible for flat-rate funding of </a:t>
            </a:r>
            <a:r>
              <a:rPr lang="en-US" b="1" u="sng" dirty="0"/>
              <a:t>7%</a:t>
            </a:r>
            <a:r>
              <a:rPr lang="en-US" b="1" dirty="0"/>
              <a:t> </a:t>
            </a:r>
            <a:r>
              <a:rPr lang="en-US" dirty="0"/>
              <a:t>of the total </a:t>
            </a:r>
            <a:r>
              <a:rPr lang="en-US" dirty="0" smtClean="0"/>
              <a:t>eligible </a:t>
            </a:r>
            <a:r>
              <a:rPr lang="nl-BE" dirty="0" smtClean="0"/>
              <a:t>direct </a:t>
            </a:r>
            <a:r>
              <a:rPr lang="nl-BE" dirty="0" err="1"/>
              <a:t>costs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20138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200" b="1" dirty="0"/>
              <a:t>Co-</a:t>
            </a:r>
            <a:r>
              <a:rPr lang="nl-BE" sz="3200" b="1" dirty="0" err="1"/>
              <a:t>financing</a:t>
            </a:r>
            <a:endParaRPr lang="nl-BE" sz="3200" b="1" dirty="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xmlns="" val="2061790884"/>
              </p:ext>
            </p:extLst>
          </p:nvPr>
        </p:nvGraphicFramePr>
        <p:xfrm>
          <a:off x="899592" y="1124744"/>
          <a:ext cx="7008440" cy="462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824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b="1" dirty="0"/>
              <a:t>ANNEX II - Grant Agreement</a:t>
            </a:r>
            <a:br>
              <a:rPr lang="nl-BE" b="1" dirty="0"/>
            </a:br>
            <a:r>
              <a:rPr lang="en-US" b="1" i="1" dirty="0"/>
              <a:t>Estimated budget of the </a:t>
            </a:r>
            <a:r>
              <a:rPr lang="en-US" b="1" i="1" dirty="0" smtClean="0"/>
              <a:t>action</a:t>
            </a:r>
            <a:endParaRPr lang="nl-BE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96492881"/>
              </p:ext>
            </p:extLst>
          </p:nvPr>
        </p:nvGraphicFramePr>
        <p:xfrm>
          <a:off x="395536" y="1484784"/>
          <a:ext cx="8483136" cy="534495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05937"/>
                <a:gridCol w="6286610"/>
                <a:gridCol w="1590589"/>
              </a:tblGrid>
              <a:tr h="384728">
                <a:tc gridSpan="2">
                  <a:txBody>
                    <a:bodyPr/>
                    <a:lstStyle/>
                    <a:p>
                      <a:r>
                        <a:rPr lang="nl-BE" sz="1900" b="1" dirty="0" smtClean="0"/>
                        <a:t>PROJECT COSTS </a:t>
                      </a:r>
                      <a:endParaRPr lang="nl-BE" sz="1900" dirty="0"/>
                    </a:p>
                  </a:txBody>
                  <a:tcPr marL="96182" marR="96182" marT="48091" marB="48091"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900" b="1" dirty="0" smtClean="0"/>
                        <a:t>€</a:t>
                      </a:r>
                      <a:endParaRPr lang="nl-BE" sz="1900" b="1" dirty="0"/>
                    </a:p>
                  </a:txBody>
                  <a:tcPr marL="96182" marR="96182" marT="48091" marB="48091"/>
                </a:tc>
              </a:tr>
              <a:tr h="405911">
                <a:tc>
                  <a:txBody>
                    <a:bodyPr/>
                    <a:lstStyle/>
                    <a:p>
                      <a:r>
                        <a:rPr lang="nl-BE" sz="1900" dirty="0" smtClean="0"/>
                        <a:t>I</a:t>
                      </a:r>
                      <a:endParaRPr lang="nl-BE" sz="1900" dirty="0"/>
                    </a:p>
                  </a:txBody>
                  <a:tcPr marL="96182" marR="96182" marT="48091" marB="48091"/>
                </a:tc>
                <a:tc>
                  <a:txBody>
                    <a:bodyPr/>
                    <a:lstStyle/>
                    <a:p>
                      <a:r>
                        <a:rPr lang="nl-BE" sz="19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Staff</a:t>
                      </a:r>
                      <a:r>
                        <a:rPr lang="nl-BE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19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cost</a:t>
                      </a:r>
                      <a:r>
                        <a:rPr lang="nl-BE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00" dirty="0" smtClean="0"/>
                        <a:t>(max 40% of total eligible direct costs) </a:t>
                      </a:r>
                      <a:endParaRPr lang="nl-BE" sz="1900" dirty="0"/>
                    </a:p>
                  </a:txBody>
                  <a:tcPr marL="96182" marR="96182" marT="48091" marB="48091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900" b="1" dirty="0" smtClean="0"/>
                        <a:t>294.880,00</a:t>
                      </a:r>
                      <a:endParaRPr lang="nl-BE" sz="1900" b="1" dirty="0"/>
                    </a:p>
                  </a:txBody>
                  <a:tcPr marL="96182" marR="96182" marT="48091" marB="48091"/>
                </a:tc>
              </a:tr>
              <a:tr h="384728">
                <a:tc>
                  <a:txBody>
                    <a:bodyPr/>
                    <a:lstStyle/>
                    <a:p>
                      <a:r>
                        <a:rPr lang="nl-BE" sz="1900" dirty="0" smtClean="0"/>
                        <a:t>II</a:t>
                      </a:r>
                      <a:endParaRPr lang="nl-BE" sz="1900" dirty="0"/>
                    </a:p>
                  </a:txBody>
                  <a:tcPr marL="96182" marR="96182" marT="48091" marB="48091"/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/>
                        <a:t>Travel costs, costs of stay </a:t>
                      </a:r>
                      <a:endParaRPr lang="nl-BE" sz="1900" dirty="0"/>
                    </a:p>
                  </a:txBody>
                  <a:tcPr marL="96182" marR="96182" marT="48091" marB="48091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900" b="1" dirty="0" smtClean="0"/>
                        <a:t>369.980,00</a:t>
                      </a:r>
                      <a:endParaRPr lang="nl-BE" sz="1900" b="1" dirty="0"/>
                    </a:p>
                  </a:txBody>
                  <a:tcPr marL="96182" marR="96182" marT="48091" marB="48091"/>
                </a:tc>
              </a:tr>
              <a:tr h="384728">
                <a:tc>
                  <a:txBody>
                    <a:bodyPr/>
                    <a:lstStyle/>
                    <a:p>
                      <a:r>
                        <a:rPr lang="nl-BE" sz="1900" dirty="0" smtClean="0"/>
                        <a:t>III</a:t>
                      </a:r>
                      <a:endParaRPr lang="nl-BE" sz="1900" dirty="0"/>
                    </a:p>
                  </a:txBody>
                  <a:tcPr marL="96182" marR="96182" marT="48091" marB="48091"/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/>
                        <a:t>Equipment </a:t>
                      </a:r>
                      <a:r>
                        <a:rPr lang="en-US" sz="1900" dirty="0" smtClean="0"/>
                        <a:t>(max 30% of total eligible direct costs) </a:t>
                      </a:r>
                      <a:endParaRPr lang="nl-BE" sz="1900" dirty="0"/>
                    </a:p>
                  </a:txBody>
                  <a:tcPr marL="96182" marR="96182" marT="48091" marB="48091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900" b="1" dirty="0" smtClean="0"/>
                        <a:t>214.550,00</a:t>
                      </a:r>
                      <a:endParaRPr lang="nl-BE" sz="1900" b="1" dirty="0"/>
                    </a:p>
                  </a:txBody>
                  <a:tcPr marL="96182" marR="96182" marT="48091" marB="48091"/>
                </a:tc>
              </a:tr>
              <a:tr h="384728">
                <a:tc>
                  <a:txBody>
                    <a:bodyPr/>
                    <a:lstStyle/>
                    <a:p>
                      <a:r>
                        <a:rPr lang="nl-BE" sz="1900" dirty="0" smtClean="0"/>
                        <a:t>IV</a:t>
                      </a:r>
                      <a:endParaRPr lang="nl-BE" sz="1900" dirty="0"/>
                    </a:p>
                  </a:txBody>
                  <a:tcPr marL="96182" marR="96182" marT="48091" marB="48091"/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/>
                        <a:t>Printing and publishing </a:t>
                      </a:r>
                      <a:endParaRPr lang="nl-BE" sz="1900" dirty="0"/>
                    </a:p>
                  </a:txBody>
                  <a:tcPr marL="96182" marR="96182" marT="48091" marB="48091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900" b="1" dirty="0" smtClean="0"/>
                        <a:t>9.700,00</a:t>
                      </a:r>
                      <a:endParaRPr lang="nl-BE" sz="1900" b="1" dirty="0"/>
                    </a:p>
                  </a:txBody>
                  <a:tcPr marL="96182" marR="96182" marT="48091" marB="48091"/>
                </a:tc>
              </a:tr>
              <a:tr h="384728">
                <a:tc>
                  <a:txBody>
                    <a:bodyPr/>
                    <a:lstStyle/>
                    <a:p>
                      <a:r>
                        <a:rPr lang="nl-BE" sz="1900" dirty="0" smtClean="0"/>
                        <a:t>V</a:t>
                      </a:r>
                      <a:endParaRPr lang="nl-BE" sz="1900" dirty="0"/>
                    </a:p>
                  </a:txBody>
                  <a:tcPr marL="96182" marR="96182" marT="48091" marB="48091"/>
                </a:tc>
                <a:tc>
                  <a:txBody>
                    <a:bodyPr/>
                    <a:lstStyle/>
                    <a:p>
                      <a:r>
                        <a:rPr lang="nl-BE" sz="1900" b="1" dirty="0" err="1" smtClean="0"/>
                        <a:t>Other</a:t>
                      </a:r>
                      <a:r>
                        <a:rPr lang="nl-BE" sz="1900" b="1" dirty="0" smtClean="0"/>
                        <a:t> </a:t>
                      </a:r>
                      <a:r>
                        <a:rPr lang="nl-BE" sz="1900" b="1" dirty="0" err="1" smtClean="0"/>
                        <a:t>costs</a:t>
                      </a:r>
                      <a:r>
                        <a:rPr lang="nl-BE" sz="1900" b="1" dirty="0" smtClean="0"/>
                        <a:t> </a:t>
                      </a:r>
                      <a:endParaRPr lang="nl-BE" sz="1900" dirty="0"/>
                    </a:p>
                  </a:txBody>
                  <a:tcPr marL="96182" marR="96182" marT="48091" marB="48091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900" b="1" dirty="0" smtClean="0"/>
                        <a:t>15.500,00</a:t>
                      </a:r>
                      <a:endParaRPr lang="nl-BE" sz="1900" b="1" dirty="0"/>
                    </a:p>
                  </a:txBody>
                  <a:tcPr marL="96182" marR="96182" marT="48091" marB="48091"/>
                </a:tc>
              </a:tr>
              <a:tr h="384728">
                <a:tc>
                  <a:txBody>
                    <a:bodyPr/>
                    <a:lstStyle/>
                    <a:p>
                      <a:endParaRPr lang="nl-BE" sz="1900"/>
                    </a:p>
                  </a:txBody>
                  <a:tcPr marL="96182" marR="96182" marT="48091" marB="4809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b="1" dirty="0" smtClean="0"/>
                        <a:t>Eligible direct costs (total I - V) </a:t>
                      </a:r>
                      <a:endParaRPr lang="nl-BE" sz="1900" dirty="0"/>
                    </a:p>
                  </a:txBody>
                  <a:tcPr marL="96182" marR="96182" marT="48091" marB="48091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900" b="1" dirty="0" smtClean="0"/>
                        <a:t>904.610,00</a:t>
                      </a:r>
                      <a:endParaRPr lang="nl-BE" sz="1900" b="1" dirty="0"/>
                    </a:p>
                  </a:txBody>
                  <a:tcPr marL="96182" marR="96182" marT="48091" marB="48091"/>
                </a:tc>
              </a:tr>
              <a:tr h="384728">
                <a:tc>
                  <a:txBody>
                    <a:bodyPr/>
                    <a:lstStyle/>
                    <a:p>
                      <a:r>
                        <a:rPr lang="nl-BE" sz="1900" dirty="0" smtClean="0"/>
                        <a:t>VI</a:t>
                      </a:r>
                      <a:endParaRPr lang="nl-BE" sz="1900" dirty="0"/>
                    </a:p>
                  </a:txBody>
                  <a:tcPr marL="96182" marR="96182" marT="48091" marB="48091"/>
                </a:tc>
                <a:tc>
                  <a:txBody>
                    <a:bodyPr/>
                    <a:lstStyle/>
                    <a:p>
                      <a:r>
                        <a:rPr lang="nl-BE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Indirect </a:t>
                      </a:r>
                      <a:r>
                        <a:rPr lang="nl-BE" sz="19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costs</a:t>
                      </a:r>
                      <a:r>
                        <a:rPr lang="nl-BE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1900" baseline="0" dirty="0" smtClean="0"/>
                        <a:t>(7% of </a:t>
                      </a:r>
                      <a:r>
                        <a:rPr lang="nl-BE" sz="1900" baseline="0" dirty="0" err="1" smtClean="0"/>
                        <a:t>total</a:t>
                      </a:r>
                      <a:r>
                        <a:rPr lang="nl-BE" sz="1900" baseline="0" dirty="0" smtClean="0"/>
                        <a:t> </a:t>
                      </a:r>
                      <a:r>
                        <a:rPr lang="nl-BE" sz="1900" baseline="0" dirty="0" err="1" smtClean="0"/>
                        <a:t>eligible</a:t>
                      </a:r>
                      <a:r>
                        <a:rPr lang="nl-BE" sz="1900" baseline="0" dirty="0" smtClean="0"/>
                        <a:t> direct </a:t>
                      </a:r>
                      <a:r>
                        <a:rPr lang="nl-BE" sz="1900" baseline="0" dirty="0" err="1" smtClean="0"/>
                        <a:t>costs</a:t>
                      </a:r>
                      <a:r>
                        <a:rPr lang="nl-BE" sz="1900" baseline="0" dirty="0" smtClean="0"/>
                        <a:t>)</a:t>
                      </a:r>
                      <a:endParaRPr lang="nl-BE" sz="1900" dirty="0"/>
                    </a:p>
                  </a:txBody>
                  <a:tcPr marL="96182" marR="96182" marT="48091" marB="48091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900" b="1" dirty="0" smtClean="0"/>
                        <a:t>63.322,70</a:t>
                      </a:r>
                      <a:endParaRPr lang="nl-BE" sz="1900" b="1" dirty="0"/>
                    </a:p>
                  </a:txBody>
                  <a:tcPr marL="96182" marR="96182" marT="48091" marB="48091"/>
                </a:tc>
              </a:tr>
              <a:tr h="384728">
                <a:tc gridSpan="2">
                  <a:txBody>
                    <a:bodyPr/>
                    <a:lstStyle/>
                    <a:p>
                      <a:pPr algn="r"/>
                      <a:r>
                        <a:rPr lang="nl-BE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 </a:t>
                      </a:r>
                      <a:r>
                        <a:rPr lang="nl-BE" sz="19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eligible</a:t>
                      </a:r>
                      <a:r>
                        <a:rPr lang="nl-BE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19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costs</a:t>
                      </a:r>
                      <a:r>
                        <a:rPr lang="nl-BE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nl-BE" sz="19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r>
                        <a:rPr lang="nl-BE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 – VI)</a:t>
                      </a:r>
                      <a:endParaRPr lang="nl-BE" sz="19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182" marR="96182" marT="48091" marB="48091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900" b="1" dirty="0" smtClean="0"/>
                        <a:t>967.932,70</a:t>
                      </a:r>
                      <a:endParaRPr lang="nl-BE" sz="1900" b="1" dirty="0"/>
                    </a:p>
                  </a:txBody>
                  <a:tcPr marL="96182" marR="96182" marT="48091" marB="48091"/>
                </a:tc>
              </a:tr>
              <a:tr h="384728">
                <a:tc gridSpan="2">
                  <a:txBody>
                    <a:bodyPr/>
                    <a:lstStyle/>
                    <a:p>
                      <a:r>
                        <a:rPr lang="nl-BE" sz="1900" b="1" dirty="0" smtClean="0"/>
                        <a:t>PROJECT FINANCE </a:t>
                      </a:r>
                      <a:endParaRPr lang="nl-BE" sz="1900" dirty="0"/>
                    </a:p>
                  </a:txBody>
                  <a:tcPr marL="96182" marR="96182" marT="48091" marB="48091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900" b="1" dirty="0" smtClean="0"/>
                        <a:t>€</a:t>
                      </a:r>
                      <a:endParaRPr lang="nl-BE" sz="1900" b="1" dirty="0"/>
                    </a:p>
                  </a:txBody>
                  <a:tcPr marL="96182" marR="96182" marT="48091" marB="48091"/>
                </a:tc>
              </a:tr>
              <a:tr h="406321">
                <a:tc gridSpan="2">
                  <a:txBody>
                    <a:bodyPr/>
                    <a:lstStyle/>
                    <a:p>
                      <a:r>
                        <a:rPr lang="en-US" sz="1900" b="1" dirty="0" smtClean="0"/>
                        <a:t>Co-financing </a:t>
                      </a:r>
                      <a:r>
                        <a:rPr lang="en-US" sz="1900" dirty="0" smtClean="0"/>
                        <a:t>of at least 10% of the total eligible costs </a:t>
                      </a:r>
                      <a:endParaRPr lang="nl-BE" sz="1900" dirty="0"/>
                    </a:p>
                  </a:txBody>
                  <a:tcPr marL="96182" marR="96182" marT="48091" marB="48091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900" b="1" dirty="0" smtClean="0"/>
                        <a:t>96.793,36</a:t>
                      </a:r>
                      <a:endParaRPr lang="nl-BE" sz="1900" b="1" dirty="0"/>
                    </a:p>
                  </a:txBody>
                  <a:tcPr marL="96182" marR="96182" marT="48091" marB="48091"/>
                </a:tc>
              </a:tr>
              <a:tr h="673274">
                <a:tc gridSpan="2">
                  <a:txBody>
                    <a:bodyPr/>
                    <a:lstStyle/>
                    <a:p>
                      <a:r>
                        <a:rPr lang="en-US" sz="1900" b="1" dirty="0" smtClean="0"/>
                        <a:t>Tempus grant</a:t>
                      </a:r>
                      <a:r>
                        <a:rPr lang="en-US" sz="1900" dirty="0" smtClean="0"/>
                        <a:t>: includes financing to a maximum of </a:t>
                      </a:r>
                      <a:r>
                        <a:rPr lang="en-US" sz="1900" b="1" dirty="0" smtClean="0"/>
                        <a:t>90% of the total eligible</a:t>
                      </a:r>
                      <a:r>
                        <a:rPr lang="en-US" sz="1900" b="1" baseline="0" dirty="0" smtClean="0"/>
                        <a:t> costs</a:t>
                      </a:r>
                      <a:endParaRPr lang="nl-BE" sz="1900" dirty="0"/>
                    </a:p>
                  </a:txBody>
                  <a:tcPr marL="96182" marR="96182" marT="48091" marB="48091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900" b="1" dirty="0" smtClean="0"/>
                        <a:t>871.139,34</a:t>
                      </a:r>
                      <a:endParaRPr lang="nl-BE" sz="1900" b="1" dirty="0"/>
                    </a:p>
                  </a:txBody>
                  <a:tcPr marL="96182" marR="96182" marT="48091" marB="48091"/>
                </a:tc>
              </a:tr>
              <a:tr h="384728">
                <a:tc gridSpan="2">
                  <a:txBody>
                    <a:bodyPr/>
                    <a:lstStyle/>
                    <a:p>
                      <a:r>
                        <a:rPr lang="nl-BE" sz="1900" b="1" dirty="0" smtClean="0"/>
                        <a:t>TOTAL PROJECT FINANCE </a:t>
                      </a:r>
                      <a:endParaRPr lang="nl-BE" sz="1900" dirty="0"/>
                    </a:p>
                  </a:txBody>
                  <a:tcPr marL="96182" marR="96182" marT="48091" marB="48091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900" b="1" dirty="0" smtClean="0"/>
                        <a:t>967.932,70</a:t>
                      </a:r>
                    </a:p>
                  </a:txBody>
                  <a:tcPr marL="96182" marR="96182" marT="48091" marB="48091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88" y="188640"/>
            <a:ext cx="1440160" cy="1078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0411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200" b="1" dirty="0"/>
              <a:t>Co-</a:t>
            </a:r>
            <a:r>
              <a:rPr lang="nl-BE" sz="3200" b="1" dirty="0" err="1"/>
              <a:t>financing</a:t>
            </a:r>
            <a:endParaRPr lang="nl-BE" sz="32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Tempus </a:t>
            </a:r>
            <a:r>
              <a:rPr lang="nl-BE" dirty="0" err="1" smtClean="0"/>
              <a:t>finances</a:t>
            </a:r>
            <a:r>
              <a:rPr lang="nl-BE" dirty="0" smtClean="0"/>
              <a:t> </a:t>
            </a:r>
            <a:r>
              <a:rPr lang="nl-BE" u="sng" dirty="0" smtClean="0"/>
              <a:t>up </a:t>
            </a:r>
            <a:r>
              <a:rPr lang="nl-BE" u="sng" dirty="0" err="1" smtClean="0"/>
              <a:t>to</a:t>
            </a:r>
            <a:r>
              <a:rPr lang="nl-BE" u="sng" dirty="0" smtClean="0"/>
              <a:t> 90% </a:t>
            </a:r>
            <a:r>
              <a:rPr lang="nl-BE" dirty="0" smtClean="0"/>
              <a:t>of the </a:t>
            </a:r>
            <a:r>
              <a:rPr lang="nl-BE" dirty="0" err="1" smtClean="0"/>
              <a:t>total</a:t>
            </a:r>
            <a:r>
              <a:rPr lang="nl-BE" dirty="0" smtClean="0"/>
              <a:t> </a:t>
            </a:r>
            <a:r>
              <a:rPr lang="nl-BE" dirty="0" err="1" smtClean="0"/>
              <a:t>eligible</a:t>
            </a:r>
            <a:r>
              <a:rPr lang="nl-BE" dirty="0" smtClean="0"/>
              <a:t> </a:t>
            </a:r>
            <a:r>
              <a:rPr lang="nl-BE" dirty="0" err="1" smtClean="0"/>
              <a:t>costs</a:t>
            </a:r>
            <a:r>
              <a:rPr lang="nl-BE" dirty="0" smtClean="0"/>
              <a:t> (</a:t>
            </a:r>
            <a:r>
              <a:rPr lang="nl-BE" dirty="0" err="1" smtClean="0"/>
              <a:t>staff</a:t>
            </a:r>
            <a:r>
              <a:rPr lang="nl-BE" dirty="0" smtClean="0"/>
              <a:t> </a:t>
            </a:r>
            <a:r>
              <a:rPr lang="nl-BE" dirty="0" err="1" smtClean="0"/>
              <a:t>costs</a:t>
            </a:r>
            <a:r>
              <a:rPr lang="nl-BE" dirty="0" smtClean="0"/>
              <a:t>, </a:t>
            </a:r>
            <a:r>
              <a:rPr lang="nl-BE" dirty="0" err="1" smtClean="0"/>
              <a:t>travel</a:t>
            </a:r>
            <a:r>
              <a:rPr lang="nl-BE" dirty="0" smtClean="0"/>
              <a:t> &amp; </a:t>
            </a:r>
            <a:r>
              <a:rPr lang="nl-BE" dirty="0" err="1" smtClean="0"/>
              <a:t>stay</a:t>
            </a:r>
            <a:r>
              <a:rPr lang="nl-BE" dirty="0" smtClean="0"/>
              <a:t>, equipment, </a:t>
            </a:r>
            <a:r>
              <a:rPr lang="nl-BE" dirty="0" err="1" smtClean="0"/>
              <a:t>printing</a:t>
            </a:r>
            <a:r>
              <a:rPr lang="nl-BE" dirty="0" smtClean="0"/>
              <a:t>, </a:t>
            </a:r>
            <a:r>
              <a:rPr lang="nl-BE" dirty="0" err="1" smtClean="0"/>
              <a:t>other</a:t>
            </a:r>
            <a:r>
              <a:rPr lang="nl-BE" dirty="0" smtClean="0"/>
              <a:t> </a:t>
            </a:r>
            <a:r>
              <a:rPr lang="nl-BE" dirty="0" err="1" smtClean="0"/>
              <a:t>costs</a:t>
            </a:r>
            <a:r>
              <a:rPr lang="nl-BE" dirty="0" smtClean="0"/>
              <a:t>)</a:t>
            </a:r>
          </a:p>
          <a:p>
            <a:r>
              <a:rPr lang="nl-BE" dirty="0" smtClean="0"/>
              <a:t>Consortium must co-</a:t>
            </a:r>
            <a:r>
              <a:rPr lang="nl-BE" dirty="0" err="1" smtClean="0"/>
              <a:t>finance</a:t>
            </a:r>
            <a:r>
              <a:rPr lang="nl-BE" dirty="0" smtClean="0"/>
              <a:t> </a:t>
            </a:r>
            <a:r>
              <a:rPr lang="nl-BE" u="sng" dirty="0" err="1" smtClean="0"/>
              <a:t>itself</a:t>
            </a:r>
            <a:r>
              <a:rPr lang="nl-BE" u="sng" dirty="0" smtClean="0"/>
              <a:t> min 10%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217233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200" b="1" dirty="0" err="1"/>
              <a:t>Rule</a:t>
            </a:r>
            <a:r>
              <a:rPr lang="nl-BE" sz="3200" b="1" dirty="0"/>
              <a:t> of </a:t>
            </a:r>
            <a:r>
              <a:rPr lang="nl-BE" sz="3200" b="1" dirty="0" err="1"/>
              <a:t>origin</a:t>
            </a:r>
            <a:endParaRPr lang="nl-BE" sz="32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BE" dirty="0" err="1" smtClean="0"/>
              <a:t>All</a:t>
            </a:r>
            <a:r>
              <a:rPr lang="nl-BE" dirty="0" smtClean="0"/>
              <a:t> equipment </a:t>
            </a:r>
            <a:r>
              <a:rPr lang="nl-BE" dirty="0" err="1" smtClean="0"/>
              <a:t>purchased</a:t>
            </a:r>
            <a:r>
              <a:rPr lang="nl-BE" dirty="0" smtClean="0"/>
              <a:t> </a:t>
            </a:r>
            <a:r>
              <a:rPr lang="nl-BE" dirty="0" err="1" smtClean="0"/>
              <a:t>by</a:t>
            </a:r>
            <a:r>
              <a:rPr lang="nl-BE" dirty="0" smtClean="0"/>
              <a:t> the project </a:t>
            </a:r>
            <a:r>
              <a:rPr lang="nl-BE" dirty="0" err="1" smtClean="0"/>
              <a:t>shall</a:t>
            </a:r>
            <a:r>
              <a:rPr lang="nl-BE" dirty="0" smtClean="0"/>
              <a:t> </a:t>
            </a:r>
            <a:r>
              <a:rPr lang="nl-BE" dirty="0" err="1" smtClean="0"/>
              <a:t>comply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the </a:t>
            </a:r>
            <a:r>
              <a:rPr lang="nl-BE" dirty="0" err="1" smtClean="0"/>
              <a:t>rule</a:t>
            </a:r>
            <a:r>
              <a:rPr lang="nl-BE" dirty="0" smtClean="0"/>
              <a:t> of </a:t>
            </a:r>
            <a:r>
              <a:rPr lang="nl-BE" dirty="0" err="1" smtClean="0"/>
              <a:t>origin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shall</a:t>
            </a:r>
            <a:r>
              <a:rPr lang="nl-BE" dirty="0" smtClean="0"/>
              <a:t> </a:t>
            </a:r>
            <a:r>
              <a:rPr lang="nl-BE" dirty="0" err="1" smtClean="0"/>
              <a:t>therefore</a:t>
            </a:r>
            <a:r>
              <a:rPr lang="nl-BE" dirty="0" smtClean="0"/>
              <a:t> </a:t>
            </a:r>
            <a:r>
              <a:rPr lang="nl-BE" dirty="0" err="1" smtClean="0"/>
              <a:t>originate</a:t>
            </a:r>
            <a:r>
              <a:rPr lang="nl-BE" dirty="0" smtClean="0"/>
              <a:t> </a:t>
            </a:r>
            <a:r>
              <a:rPr lang="nl-BE" dirty="0" err="1" smtClean="0"/>
              <a:t>from</a:t>
            </a:r>
            <a:r>
              <a:rPr lang="nl-BE" dirty="0" smtClean="0"/>
              <a:t> </a:t>
            </a:r>
            <a:r>
              <a:rPr lang="nl-BE" dirty="0" err="1" smtClean="0"/>
              <a:t>any</a:t>
            </a:r>
            <a:r>
              <a:rPr lang="nl-BE" dirty="0" smtClean="0"/>
              <a:t> EU Member State or </a:t>
            </a:r>
            <a:r>
              <a:rPr lang="nl-BE" dirty="0" err="1" smtClean="0"/>
              <a:t>from</a:t>
            </a:r>
            <a:r>
              <a:rPr lang="nl-BE" dirty="0" smtClean="0"/>
              <a:t> </a:t>
            </a:r>
            <a:r>
              <a:rPr lang="nl-BE" dirty="0" err="1" smtClean="0"/>
              <a:t>an</a:t>
            </a:r>
            <a:r>
              <a:rPr lang="nl-BE" dirty="0" smtClean="0"/>
              <a:t> </a:t>
            </a:r>
            <a:r>
              <a:rPr lang="nl-BE" dirty="0" err="1" smtClean="0"/>
              <a:t>eligible</a:t>
            </a:r>
            <a:r>
              <a:rPr lang="nl-BE" dirty="0" smtClean="0"/>
              <a:t> country</a:t>
            </a:r>
          </a:p>
          <a:p>
            <a:pPr marL="0" indent="0">
              <a:buNone/>
            </a:pPr>
            <a:r>
              <a:rPr lang="nl-BE" dirty="0" err="1" smtClean="0"/>
              <a:t>Certificate</a:t>
            </a:r>
            <a:r>
              <a:rPr lang="nl-BE" dirty="0" smtClean="0"/>
              <a:t> of </a:t>
            </a:r>
            <a:r>
              <a:rPr lang="nl-BE" dirty="0" err="1" smtClean="0"/>
              <a:t>origin</a:t>
            </a:r>
            <a:r>
              <a:rPr lang="nl-BE" dirty="0" smtClean="0"/>
              <a:t>: document made out </a:t>
            </a:r>
            <a:r>
              <a:rPr lang="nl-BE" dirty="0" err="1" smtClean="0"/>
              <a:t>by</a:t>
            </a:r>
            <a:r>
              <a:rPr lang="nl-BE" dirty="0" smtClean="0"/>
              <a:t> the competent </a:t>
            </a:r>
            <a:r>
              <a:rPr lang="nl-BE" dirty="0" err="1" smtClean="0"/>
              <a:t>authorities</a:t>
            </a:r>
            <a:r>
              <a:rPr lang="nl-BE" dirty="0" smtClean="0"/>
              <a:t> of the country of </a:t>
            </a:r>
            <a:r>
              <a:rPr lang="nl-BE" dirty="0" err="1" smtClean="0"/>
              <a:t>origin</a:t>
            </a:r>
            <a:r>
              <a:rPr lang="nl-BE" dirty="0" smtClean="0"/>
              <a:t> of the equipment – </a:t>
            </a:r>
            <a:r>
              <a:rPr lang="nl-BE" dirty="0" err="1" smtClean="0"/>
              <a:t>it</a:t>
            </a:r>
            <a:r>
              <a:rPr lang="nl-BE" dirty="0" smtClean="0"/>
              <a:t> is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be</a:t>
            </a:r>
            <a:r>
              <a:rPr lang="nl-BE" dirty="0" smtClean="0"/>
              <a:t> </a:t>
            </a:r>
            <a:r>
              <a:rPr lang="nl-BE" dirty="0" err="1" smtClean="0"/>
              <a:t>asked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the </a:t>
            </a:r>
            <a:r>
              <a:rPr lang="nl-BE" dirty="0" err="1" smtClean="0"/>
              <a:t>supplier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236504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200" b="1" dirty="0"/>
              <a:t>Exchange </a:t>
            </a:r>
            <a:r>
              <a:rPr lang="nl-BE" sz="3200" b="1" dirty="0" err="1"/>
              <a:t>rates</a:t>
            </a:r>
            <a:endParaRPr lang="nl-BE" sz="32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Which exchange rate should be applied</a:t>
            </a:r>
            <a:r>
              <a:rPr lang="en-US" b="1" dirty="0" smtClean="0"/>
              <a:t>?</a:t>
            </a:r>
            <a:br>
              <a:rPr lang="en-US" b="1" dirty="0" smtClean="0"/>
            </a:b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1. From the start of the eligibility period until the date of receipt of </a:t>
            </a:r>
            <a:r>
              <a:rPr lang="en-US" b="1" dirty="0" smtClean="0"/>
              <a:t>the second </a:t>
            </a:r>
            <a:r>
              <a:rPr lang="en-US" b="1" dirty="0"/>
              <a:t>pre-financing: the rate of the month in which you received </a:t>
            </a:r>
            <a:r>
              <a:rPr lang="en-US" b="1" dirty="0" smtClean="0"/>
              <a:t>the </a:t>
            </a:r>
            <a:r>
              <a:rPr lang="nl-BE" b="1" dirty="0" smtClean="0"/>
              <a:t>first </a:t>
            </a:r>
            <a:r>
              <a:rPr lang="nl-BE" b="1" dirty="0"/>
              <a:t>pre-</a:t>
            </a:r>
            <a:r>
              <a:rPr lang="nl-BE" b="1" dirty="0" err="1"/>
              <a:t>financing</a:t>
            </a:r>
            <a:endParaRPr lang="nl-BE" b="1" dirty="0"/>
          </a:p>
          <a:p>
            <a:pPr marL="0" indent="0">
              <a:buNone/>
            </a:pPr>
            <a:r>
              <a:rPr lang="en-US" b="1" dirty="0"/>
              <a:t>2. From the date of receipt of the second pre-financing until the end </a:t>
            </a:r>
            <a:r>
              <a:rPr lang="en-US" b="1" dirty="0" smtClean="0"/>
              <a:t>of the </a:t>
            </a:r>
            <a:r>
              <a:rPr lang="en-US" b="1" dirty="0"/>
              <a:t>eligibility period: the rate of the month in which you received </a:t>
            </a:r>
            <a:r>
              <a:rPr lang="en-US" b="1" dirty="0" smtClean="0"/>
              <a:t>the </a:t>
            </a:r>
            <a:r>
              <a:rPr lang="nl-BE" b="1" dirty="0" smtClean="0"/>
              <a:t>second </a:t>
            </a:r>
            <a:r>
              <a:rPr lang="nl-BE" b="1" dirty="0"/>
              <a:t>pre-</a:t>
            </a:r>
            <a:r>
              <a:rPr lang="nl-BE" b="1" dirty="0" err="1"/>
              <a:t>financing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302768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/>
              <a:t>Exchange </a:t>
            </a:r>
            <a:r>
              <a:rPr lang="nl-BE" b="1" dirty="0" err="1"/>
              <a:t>rates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The rate to be applied is the monthly accounting rate established by </a:t>
            </a:r>
            <a:r>
              <a:rPr lang="en-US" b="1" dirty="0" smtClean="0"/>
              <a:t>the Commission </a:t>
            </a:r>
            <a:r>
              <a:rPr lang="en-US" b="1" dirty="0"/>
              <a:t>and published on its website: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hlinkClick r:id="rId2"/>
              </a:rPr>
              <a:t>http</a:t>
            </a:r>
            <a:r>
              <a:rPr lang="en-US" b="1" dirty="0">
                <a:hlinkClick r:id="rId2"/>
              </a:rPr>
              <a:t>://</a:t>
            </a:r>
            <a:r>
              <a:rPr lang="en-US" b="1" dirty="0" smtClean="0">
                <a:hlinkClick r:id="rId2"/>
              </a:rPr>
              <a:t>ec.europa.eu/budget/inforeuro</a:t>
            </a:r>
            <a:endParaRPr lang="en-US" b="1" dirty="0" smtClean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217752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/>
              <a:t>Exchange </a:t>
            </a:r>
            <a:r>
              <a:rPr lang="nl-BE" b="1" dirty="0" err="1"/>
              <a:t>rates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endParaRPr lang="nl-BE" dirty="0"/>
          </a:p>
          <a:p>
            <a:r>
              <a:rPr lang="en-US" dirty="0"/>
              <a:t>1 EUR is equal to 1.95583 </a:t>
            </a:r>
            <a:r>
              <a:rPr lang="en-US" dirty="0" smtClean="0"/>
              <a:t>BAM</a:t>
            </a:r>
          </a:p>
          <a:p>
            <a:r>
              <a:rPr lang="en-US" dirty="0" smtClean="0"/>
              <a:t>1 </a:t>
            </a:r>
            <a:r>
              <a:rPr lang="en-US" dirty="0"/>
              <a:t>EUR is equal to 139.53 ALL</a:t>
            </a:r>
            <a:endParaRPr lang="nl-BE" dirty="0" smtClean="0"/>
          </a:p>
          <a:p>
            <a:r>
              <a:rPr lang="en-US" dirty="0"/>
              <a:t>1 EUR is equal to 1 EUR</a:t>
            </a:r>
            <a:endParaRPr lang="nl-BE" dirty="0"/>
          </a:p>
        </p:txBody>
      </p:sp>
      <p:sp>
        <p:nvSpPr>
          <p:cNvPr id="4" name="Rechthoek 3"/>
          <p:cNvSpPr/>
          <p:nvPr/>
        </p:nvSpPr>
        <p:spPr>
          <a:xfrm>
            <a:off x="1267769" y="1556792"/>
            <a:ext cx="40573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January</a:t>
            </a:r>
            <a:r>
              <a:rPr lang="nl-N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2014</a:t>
            </a:r>
            <a:endParaRPr lang="nl-N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937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475656" y="1620725"/>
            <a:ext cx="6174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3600" b="1" dirty="0" err="1"/>
              <a:t>Proof</a:t>
            </a:r>
            <a:r>
              <a:rPr lang="nl-BE" sz="3600" b="1" dirty="0"/>
              <a:t> of </a:t>
            </a:r>
            <a:r>
              <a:rPr lang="nl-BE" sz="3600" b="1" dirty="0" err="1"/>
              <a:t>reception</a:t>
            </a:r>
            <a:r>
              <a:rPr lang="nl-BE" sz="3600" b="1" dirty="0"/>
              <a:t> of </a:t>
            </a:r>
            <a:r>
              <a:rPr lang="nl-BE" sz="3600" b="1" dirty="0" err="1" smtClean="0"/>
              <a:t>payments</a:t>
            </a:r>
            <a:r>
              <a:rPr lang="nl-BE" sz="3600" b="1" dirty="0" smtClean="0"/>
              <a:t> </a:t>
            </a:r>
            <a:r>
              <a:rPr lang="nl-BE" sz="3600" b="1" dirty="0"/>
              <a:t>(i.e. bank transfer)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429000"/>
            <a:ext cx="2286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887275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7384"/>
            <a:ext cx="9249703" cy="692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1659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b="1" dirty="0" smtClean="0"/>
              <a:t>Budget</a:t>
            </a:r>
            <a:endParaRPr lang="nl-BE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3600" dirty="0" smtClean="0">
                <a:solidFill>
                  <a:schemeClr val="tx1"/>
                </a:solidFill>
              </a:rPr>
              <a:t>Original budget was </a:t>
            </a:r>
            <a:r>
              <a:rPr lang="nl-BE" sz="3600" dirty="0" err="1" smtClean="0">
                <a:solidFill>
                  <a:schemeClr val="tx1"/>
                </a:solidFill>
              </a:rPr>
              <a:t>revised</a:t>
            </a:r>
            <a:r>
              <a:rPr lang="nl-BE" sz="3600" dirty="0" smtClean="0">
                <a:solidFill>
                  <a:schemeClr val="tx1"/>
                </a:solidFill>
              </a:rPr>
              <a:t> </a:t>
            </a:r>
            <a:r>
              <a:rPr lang="nl-BE" sz="3600" dirty="0" err="1" smtClean="0">
                <a:solidFill>
                  <a:schemeClr val="tx1"/>
                </a:solidFill>
              </a:rPr>
              <a:t>by</a:t>
            </a:r>
            <a:r>
              <a:rPr lang="nl-BE" sz="3600" dirty="0" smtClean="0">
                <a:solidFill>
                  <a:schemeClr val="tx1"/>
                </a:solidFill>
              </a:rPr>
              <a:t> EACEA:</a:t>
            </a:r>
          </a:p>
          <a:p>
            <a:pPr marL="457200" lvl="1" indent="0">
              <a:buNone/>
            </a:pPr>
            <a:r>
              <a:rPr lang="nl-BE" dirty="0" smtClean="0">
                <a:solidFill>
                  <a:schemeClr val="tx1"/>
                </a:solidFill>
              </a:rPr>
              <a:t>	-5% of the </a:t>
            </a:r>
            <a:r>
              <a:rPr lang="nl-BE" dirty="0" err="1" smtClean="0">
                <a:solidFill>
                  <a:schemeClr val="tx1"/>
                </a:solidFill>
              </a:rPr>
              <a:t>staff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dirty="0" err="1" smtClean="0">
                <a:solidFill>
                  <a:schemeClr val="tx1"/>
                </a:solidFill>
              </a:rPr>
              <a:t>costs</a:t>
            </a:r>
            <a:endParaRPr lang="nl-BE" dirty="0" smtClean="0">
              <a:solidFill>
                <a:schemeClr val="tx1"/>
              </a:solidFill>
            </a:endParaRPr>
          </a:p>
          <a:p>
            <a:r>
              <a:rPr lang="nl-BE" sz="3600" dirty="0" smtClean="0">
                <a:solidFill>
                  <a:schemeClr val="tx1"/>
                </a:solidFill>
              </a:rPr>
              <a:t>Budget cuts </a:t>
            </a:r>
            <a:r>
              <a:rPr lang="nl-BE" sz="3600" dirty="0" err="1" smtClean="0">
                <a:solidFill>
                  <a:schemeClr val="tx1"/>
                </a:solidFill>
              </a:rPr>
              <a:t>impacted</a:t>
            </a:r>
            <a:r>
              <a:rPr lang="nl-BE" sz="3600" dirty="0" smtClean="0">
                <a:solidFill>
                  <a:schemeClr val="tx1"/>
                </a:solidFill>
              </a:rPr>
              <a:t> </a:t>
            </a:r>
            <a:r>
              <a:rPr lang="nl-BE" sz="3600" dirty="0" err="1" smtClean="0">
                <a:solidFill>
                  <a:schemeClr val="tx1"/>
                </a:solidFill>
              </a:rPr>
              <a:t>equally</a:t>
            </a:r>
            <a:r>
              <a:rPr lang="nl-BE" sz="3600" dirty="0" smtClean="0">
                <a:solidFill>
                  <a:schemeClr val="tx1"/>
                </a:solidFill>
              </a:rPr>
              <a:t> the </a:t>
            </a:r>
            <a:r>
              <a:rPr lang="nl-BE" sz="3600" dirty="0" err="1" smtClean="0">
                <a:solidFill>
                  <a:schemeClr val="tx1"/>
                </a:solidFill>
              </a:rPr>
              <a:t>individual</a:t>
            </a:r>
            <a:r>
              <a:rPr lang="nl-BE" sz="3600" dirty="0" smtClean="0">
                <a:solidFill>
                  <a:schemeClr val="tx1"/>
                </a:solidFill>
              </a:rPr>
              <a:t> budgets of </a:t>
            </a:r>
            <a:r>
              <a:rPr lang="nl-BE" sz="3600" dirty="0" err="1" smtClean="0">
                <a:solidFill>
                  <a:schemeClr val="tx1"/>
                </a:solidFill>
              </a:rPr>
              <a:t>each</a:t>
            </a:r>
            <a:r>
              <a:rPr lang="nl-BE" sz="3600" dirty="0" smtClean="0">
                <a:solidFill>
                  <a:schemeClr val="tx1"/>
                </a:solidFill>
              </a:rPr>
              <a:t> partner</a:t>
            </a:r>
            <a:endParaRPr lang="nl-BE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655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b="1" dirty="0"/>
              <a:t>Breakdown budget </a:t>
            </a:r>
            <a:r>
              <a:rPr lang="nl-BE" b="1" dirty="0" err="1"/>
              <a:t>by</a:t>
            </a:r>
            <a:r>
              <a:rPr lang="nl-BE" b="1" dirty="0"/>
              <a:t> partners</a:t>
            </a:r>
          </a:p>
        </p:txBody>
      </p:sp>
      <p:graphicFrame>
        <p:nvGraphicFramePr>
          <p:cNvPr id="10" name="Tijdelijke aanduiding voor inhoud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49367683"/>
              </p:ext>
            </p:extLst>
          </p:nvPr>
        </p:nvGraphicFramePr>
        <p:xfrm>
          <a:off x="44042" y="1124744"/>
          <a:ext cx="9001360" cy="4646449"/>
        </p:xfrm>
        <a:graphic>
          <a:graphicData uri="http://schemas.openxmlformats.org/drawingml/2006/table">
            <a:tbl>
              <a:tblPr/>
              <a:tblGrid>
                <a:gridCol w="558420"/>
                <a:gridCol w="863013"/>
                <a:gridCol w="675816"/>
                <a:gridCol w="675816"/>
                <a:gridCol w="675816"/>
                <a:gridCol w="675816"/>
                <a:gridCol w="675816"/>
                <a:gridCol w="675816"/>
                <a:gridCol w="675816"/>
                <a:gridCol w="675816"/>
                <a:gridCol w="675816"/>
                <a:gridCol w="926471"/>
                <a:gridCol w="571112"/>
              </a:tblGrid>
              <a:tr h="1017905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Name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Country 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Staff costs (€)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Travel costs &amp;costs of stay (€)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Equipment (€)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Printing  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 costs 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eligible DIRECT COSTS (€) (1+2+3+4+5)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INDIRECT COSTS* (€)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cost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Tempus Grant (€) (90%)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Cofinan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976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HUB-KAHO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82930,00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35400,00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13000,00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132030,00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24500,00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156530,00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139958,60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16571,40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976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UES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33437,50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34900,00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30650,00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103287,50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7000,00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110287,50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98611,71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11675,79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976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SVEMO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20612,50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31020,00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30650,00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83382,50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87382,50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78131,59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9250,91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976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UNZE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20280,00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31520,00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30650,00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83650,00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87650,00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78370,77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9279,23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976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UOM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19947,50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29670,00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30650,00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81367,50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85367,50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76329,91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9037,59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976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ECUG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18475,00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34360,00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30650,00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84485,00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88485,00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79117,37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9367,63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976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FSNU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18617,50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33860,00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30650,00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84127,50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88127,50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78797,72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9329,78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976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UNISHK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19615,00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31690,00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30650,00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83055,00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87055,00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77838,76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9216,24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976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HENZAUAS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NL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27211,50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22420,00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50031,50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3422,70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53454,20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47795,17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5659,03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976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UNIPO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SL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23753,50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21500,00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45553,50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48553,50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43413,29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5140,21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976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MINRS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6610,00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6610,00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6610,00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6610,00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976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MONKSZDK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6050,00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6050,00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6050,00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6050,00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976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MOE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6600,00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6600,00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6600,00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6600,00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976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MZRS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6610,00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6610,00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6610,00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6610,00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976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MINZDRSHNZ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5940,00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5940,00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5940,00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5940,00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976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MINZDR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6050,00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6050,00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6050,00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6050,00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976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MOH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15780,00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15780,00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15780,00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15780,00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976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KUL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21400,00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19134,45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2265,55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976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: 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294880,00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369980,00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214550,00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9700,00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15500,00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904610,00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63322,70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967932,70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871139,37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96793,33</a:t>
                      </a:r>
                    </a:p>
                  </a:txBody>
                  <a:tcPr marL="9549" marR="9549" marT="9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0207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nl-BE" dirty="0" err="1" smtClean="0"/>
              <a:t>Staff</a:t>
            </a:r>
            <a:r>
              <a:rPr lang="nl-BE" dirty="0" smtClean="0"/>
              <a:t> </a:t>
            </a:r>
            <a:r>
              <a:rPr lang="nl-BE" dirty="0" err="1" smtClean="0"/>
              <a:t>costs</a:t>
            </a:r>
            <a:endParaRPr lang="nl-BE" dirty="0" smtClean="0"/>
          </a:p>
          <a:p>
            <a:pPr marL="571500" indent="-571500">
              <a:buFont typeface="+mj-lt"/>
              <a:buAutoNum type="romanUcPeriod"/>
            </a:pPr>
            <a:r>
              <a:rPr lang="nl-BE" dirty="0" smtClean="0"/>
              <a:t>Travel </a:t>
            </a:r>
            <a:r>
              <a:rPr lang="nl-BE" dirty="0" err="1" smtClean="0"/>
              <a:t>costs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costs</a:t>
            </a:r>
            <a:r>
              <a:rPr lang="nl-BE" dirty="0" smtClean="0"/>
              <a:t> of </a:t>
            </a:r>
            <a:r>
              <a:rPr lang="nl-BE" dirty="0" err="1" smtClean="0"/>
              <a:t>stay</a:t>
            </a:r>
            <a:endParaRPr lang="nl-BE" dirty="0" smtClean="0"/>
          </a:p>
          <a:p>
            <a:pPr marL="571500" indent="-571500">
              <a:buFont typeface="+mj-lt"/>
              <a:buAutoNum type="romanUcPeriod"/>
            </a:pPr>
            <a:r>
              <a:rPr lang="nl-BE" dirty="0" smtClean="0"/>
              <a:t>Equipment</a:t>
            </a:r>
          </a:p>
          <a:p>
            <a:pPr marL="571500" indent="-571500">
              <a:buFont typeface="+mj-lt"/>
              <a:buAutoNum type="romanUcPeriod"/>
            </a:pPr>
            <a:r>
              <a:rPr lang="nl-BE" dirty="0" smtClean="0"/>
              <a:t>Printing &amp; </a:t>
            </a:r>
            <a:r>
              <a:rPr lang="nl-BE" dirty="0" err="1" smtClean="0"/>
              <a:t>publishing</a:t>
            </a:r>
            <a:endParaRPr lang="nl-BE" dirty="0" smtClean="0"/>
          </a:p>
          <a:p>
            <a:pPr marL="571500" indent="-571500">
              <a:buFont typeface="+mj-lt"/>
              <a:buAutoNum type="romanUcPeriod"/>
            </a:pPr>
            <a:r>
              <a:rPr lang="nl-BE" dirty="0" err="1" smtClean="0"/>
              <a:t>Other</a:t>
            </a:r>
            <a:r>
              <a:rPr lang="nl-BE" dirty="0" smtClean="0"/>
              <a:t> </a:t>
            </a:r>
            <a:r>
              <a:rPr lang="nl-BE" dirty="0" err="1" smtClean="0"/>
              <a:t>costs</a:t>
            </a:r>
            <a:endParaRPr lang="nl-BE" dirty="0" smtClean="0"/>
          </a:p>
          <a:p>
            <a:pPr marL="571500" indent="-571500">
              <a:buFont typeface="+mj-lt"/>
              <a:buAutoNum type="romanUcPeriod"/>
            </a:pPr>
            <a:r>
              <a:rPr lang="nl-BE" dirty="0" smtClean="0"/>
              <a:t>Indirect </a:t>
            </a:r>
            <a:r>
              <a:rPr lang="nl-BE" dirty="0" err="1" smtClean="0"/>
              <a:t>costs</a:t>
            </a:r>
            <a:endParaRPr lang="nl-BE" dirty="0" smtClean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/>
              <a:t>Budget </a:t>
            </a:r>
            <a:r>
              <a:rPr lang="nl-BE" b="1" dirty="0" err="1"/>
              <a:t>headings</a:t>
            </a:r>
            <a:r>
              <a:rPr lang="nl-BE" b="1" dirty="0"/>
              <a:t> &amp; </a:t>
            </a:r>
            <a:r>
              <a:rPr lang="nl-BE" b="1" dirty="0" err="1"/>
              <a:t>ceilings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182320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/>
              <a:t>Budget </a:t>
            </a:r>
            <a:r>
              <a:rPr lang="nl-BE" b="1" dirty="0" err="1"/>
              <a:t>headings</a:t>
            </a:r>
            <a:r>
              <a:rPr lang="nl-BE" b="1" dirty="0"/>
              <a:t> &amp; </a:t>
            </a:r>
            <a:r>
              <a:rPr lang="nl-BE" b="1" dirty="0" err="1"/>
              <a:t>ceilings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61047"/>
          </a:xfrm>
        </p:spPr>
        <p:txBody>
          <a:bodyPr>
            <a:normAutofit/>
          </a:bodyPr>
          <a:lstStyle/>
          <a:p>
            <a:r>
              <a:rPr lang="en-US" sz="2000" b="1" dirty="0"/>
              <a:t>Staff costs: Max 40% </a:t>
            </a:r>
            <a:r>
              <a:rPr lang="en-US" sz="2000" dirty="0"/>
              <a:t>of the total eligible direct costs</a:t>
            </a:r>
          </a:p>
          <a:p>
            <a:r>
              <a:rPr lang="en-US" sz="2000" b="1" dirty="0"/>
              <a:t>Equipment: Max 30% </a:t>
            </a:r>
            <a:r>
              <a:rPr lang="en-US" sz="2000" dirty="0"/>
              <a:t>of the total eligible direct </a:t>
            </a:r>
            <a:r>
              <a:rPr lang="en-US" sz="2000" dirty="0" smtClean="0"/>
              <a:t>costs</a:t>
            </a:r>
          </a:p>
          <a:p>
            <a:r>
              <a:rPr lang="en-US" sz="2000" b="1" dirty="0"/>
              <a:t>Indirect costs: </a:t>
            </a:r>
            <a:r>
              <a:rPr lang="en-US" sz="2000" dirty="0"/>
              <a:t>flat rate of </a:t>
            </a:r>
            <a:r>
              <a:rPr lang="en-US" sz="2000" b="1" dirty="0"/>
              <a:t>7% of the total eligible direct costs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Tekstvak 3"/>
          <p:cNvSpPr txBox="1"/>
          <p:nvPr/>
        </p:nvSpPr>
        <p:spPr>
          <a:xfrm>
            <a:off x="611560" y="3140968"/>
            <a:ext cx="7560840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Up to 10% flexibility for transfers amongst budget headings</a:t>
            </a:r>
          </a:p>
          <a:p>
            <a:r>
              <a:rPr lang="nl-BE" dirty="0" smtClean="0"/>
              <a:t>	Art</a:t>
            </a:r>
            <a:r>
              <a:rPr lang="nl-BE" dirty="0"/>
              <a:t>. </a:t>
            </a:r>
            <a:r>
              <a:rPr lang="nl-BE" dirty="0" smtClean="0"/>
              <a:t>I.8 </a:t>
            </a:r>
            <a:r>
              <a:rPr lang="nl-BE" dirty="0"/>
              <a:t>Grant Agreement</a:t>
            </a:r>
          </a:p>
          <a:p>
            <a:r>
              <a:rPr lang="en-US" dirty="0"/>
              <a:t>Transfers </a:t>
            </a:r>
            <a:r>
              <a:rPr lang="en-US" b="1" dirty="0"/>
              <a:t>between headings of eligible direct costs </a:t>
            </a:r>
            <a:r>
              <a:rPr lang="en-US" dirty="0"/>
              <a:t>is allowed if:</a:t>
            </a:r>
          </a:p>
          <a:p>
            <a:r>
              <a:rPr lang="en-US" dirty="0"/>
              <a:t>• the adjustment does not affect the implementation of the action</a:t>
            </a:r>
          </a:p>
          <a:p>
            <a:r>
              <a:rPr lang="en-US" dirty="0"/>
              <a:t>• the transfer between headings does not exceed 10% of the amount of the</a:t>
            </a:r>
          </a:p>
          <a:p>
            <a:r>
              <a:rPr lang="en-US" dirty="0"/>
              <a:t>heading for which the transfer is intended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N.B</a:t>
            </a:r>
            <a:r>
              <a:rPr lang="en-US" dirty="0"/>
              <a:t>. The flexibility of 10% applies also to the ceiling for equipment and staff</a:t>
            </a:r>
          </a:p>
          <a:p>
            <a:r>
              <a:rPr lang="en-US" dirty="0"/>
              <a:t>costs (30% and 40% of the total eligible direct costs shown in Annex II).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67201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b="1" dirty="0"/>
              <a:t>Tempus Budget </a:t>
            </a:r>
            <a:r>
              <a:rPr lang="nl-BE" b="1" dirty="0" err="1"/>
              <a:t>headings</a:t>
            </a:r>
            <a:r>
              <a:rPr lang="nl-BE" b="1" dirty="0"/>
              <a:t/>
            </a:r>
            <a:br>
              <a:rPr lang="nl-BE" b="1" dirty="0"/>
            </a:b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nl-BE" b="1" i="1" dirty="0" smtClean="0"/>
          </a:p>
          <a:p>
            <a:pPr marL="0" indent="0" algn="ctr">
              <a:buNone/>
            </a:pPr>
            <a:r>
              <a:rPr lang="nl-BE" b="1" i="1" dirty="0" err="1" smtClean="0">
                <a:solidFill>
                  <a:srgbClr val="FF0000"/>
                </a:solidFill>
              </a:rPr>
              <a:t>Purpose</a:t>
            </a:r>
            <a:endParaRPr lang="nl-BE" b="1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nl-BE" b="1" i="1" dirty="0" err="1">
                <a:solidFill>
                  <a:srgbClr val="FF0000"/>
                </a:solidFill>
              </a:rPr>
              <a:t>Contractual</a:t>
            </a:r>
            <a:r>
              <a:rPr lang="nl-BE" b="1" i="1" dirty="0">
                <a:solidFill>
                  <a:srgbClr val="FF0000"/>
                </a:solidFill>
              </a:rPr>
              <a:t> </a:t>
            </a:r>
            <a:r>
              <a:rPr lang="nl-BE" b="1" i="1" dirty="0" err="1">
                <a:solidFill>
                  <a:srgbClr val="FF0000"/>
                </a:solidFill>
              </a:rPr>
              <a:t>rules</a:t>
            </a:r>
            <a:endParaRPr lang="nl-BE" b="1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nl-BE" b="1" i="1" dirty="0" err="1">
                <a:solidFill>
                  <a:srgbClr val="FF0000"/>
                </a:solidFill>
              </a:rPr>
              <a:t>Supporting</a:t>
            </a:r>
            <a:r>
              <a:rPr lang="nl-BE" b="1" i="1" dirty="0">
                <a:solidFill>
                  <a:srgbClr val="FF0000"/>
                </a:solidFill>
              </a:rPr>
              <a:t> </a:t>
            </a:r>
            <a:r>
              <a:rPr lang="nl-BE" b="1" i="1" dirty="0" err="1">
                <a:solidFill>
                  <a:srgbClr val="FF0000"/>
                </a:solidFill>
              </a:rPr>
              <a:t>documents</a:t>
            </a:r>
            <a:endParaRPr lang="nl-B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964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b="1" dirty="0"/>
              <a:t>I. </a:t>
            </a:r>
            <a:r>
              <a:rPr lang="nl-BE" b="1" dirty="0" err="1"/>
              <a:t>Staff</a:t>
            </a:r>
            <a:r>
              <a:rPr lang="nl-BE" b="1" dirty="0"/>
              <a:t> </a:t>
            </a:r>
            <a:r>
              <a:rPr lang="nl-BE" b="1" dirty="0" err="1" smtClean="0"/>
              <a:t>costs</a:t>
            </a:r>
            <a:r>
              <a:rPr lang="nl-BE" b="1" dirty="0" smtClean="0"/>
              <a:t/>
            </a:r>
            <a:br>
              <a:rPr lang="nl-BE" b="1" dirty="0" smtClean="0"/>
            </a:br>
            <a:r>
              <a:rPr lang="nl-BE" b="1" dirty="0" err="1" smtClean="0">
                <a:solidFill>
                  <a:srgbClr val="FF0000"/>
                </a:solidFill>
              </a:rPr>
              <a:t>Purpose</a:t>
            </a: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i="1" dirty="0"/>
              <a:t>To cover the costs of staff directly necessary for the achievement of the results and not covered by other sources</a:t>
            </a:r>
            <a:r>
              <a:rPr lang="en-US" sz="2800" b="1" i="1" dirty="0" smtClean="0"/>
              <a:t>:</a:t>
            </a:r>
            <a:endParaRPr lang="en-US" sz="2800" b="1" i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i="1" dirty="0"/>
              <a:t>Administrative or academic tasks </a:t>
            </a:r>
            <a:endParaRPr lang="en-US" sz="2400" b="1" i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nl-BE" sz="2400" b="1" i="1" dirty="0" smtClean="0"/>
              <a:t>Course </a:t>
            </a:r>
            <a:r>
              <a:rPr lang="nl-BE" sz="2400" b="1" i="1" dirty="0" err="1"/>
              <a:t>development</a:t>
            </a:r>
            <a:r>
              <a:rPr lang="nl-BE" sz="2400" b="1" i="1" dirty="0"/>
              <a:t>, maintenance of online courses/website, etc.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i="1" dirty="0"/>
              <a:t>Language / IT courses, translation services, evaluation activities </a:t>
            </a:r>
            <a:r>
              <a:rPr lang="en-US" sz="2400" b="1" i="1" u="sng" dirty="0"/>
              <a:t>when performed by internal </a:t>
            </a:r>
            <a:r>
              <a:rPr lang="en-US" sz="2400" b="1" i="1" u="sng" dirty="0" smtClean="0"/>
              <a:t>staff</a:t>
            </a:r>
            <a:r>
              <a:rPr lang="en-US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i="1" dirty="0" smtClean="0"/>
              <a:t>(if subcontracted </a:t>
            </a:r>
            <a:r>
              <a:rPr lang="en-US" sz="2000" b="1" i="1" dirty="0" smtClean="0">
                <a:sym typeface="Wingdings" panose="05000000000000000000" pitchFamily="2" charset="2"/>
              </a:rPr>
              <a:t> other costs)</a:t>
            </a:r>
            <a:endParaRPr lang="en-US" sz="2000" b="1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262973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UL">
  <a:themeElements>
    <a:clrScheme name="KULeuven-Themakleuren">
      <a:dk1>
        <a:srgbClr val="00407A"/>
      </a:dk1>
      <a:lt1>
        <a:srgbClr val="FFFFFF"/>
      </a:lt1>
      <a:dk2>
        <a:srgbClr val="00407A"/>
      </a:dk2>
      <a:lt2>
        <a:srgbClr val="FFFFFF"/>
      </a:lt2>
      <a:accent1>
        <a:srgbClr val="1D8DB0"/>
      </a:accent1>
      <a:accent2>
        <a:srgbClr val="116E8A"/>
      </a:accent2>
      <a:accent3>
        <a:srgbClr val="86BCE5"/>
      </a:accent3>
      <a:accent4>
        <a:srgbClr val="00407A"/>
      </a:accent4>
      <a:accent5>
        <a:srgbClr val="7F7F7F"/>
      </a:accent5>
      <a:accent6>
        <a:srgbClr val="595959"/>
      </a:accent6>
      <a:hlink>
        <a:srgbClr val="009999"/>
      </a:hlink>
      <a:folHlink>
        <a:srgbClr val="800080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HUBKAHO_Powerpoint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9922</TotalTime>
  <Words>1492</Words>
  <Application>Microsoft Office PowerPoint</Application>
  <PresentationFormat>Diavoorstelling (4:3)</PresentationFormat>
  <Paragraphs>484</Paragraphs>
  <Slides>36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36</vt:i4>
      </vt:variant>
    </vt:vector>
  </HeadingPairs>
  <TitlesOfParts>
    <vt:vector size="38" baseType="lpstr">
      <vt:lpstr>KUL</vt:lpstr>
      <vt:lpstr>HUBKAHO_Powerpoint</vt:lpstr>
      <vt:lpstr>Dia 1</vt:lpstr>
      <vt:lpstr>CONTENT</vt:lpstr>
      <vt:lpstr>ANNEX II - Grant Agreement Estimated budget of the action</vt:lpstr>
      <vt:lpstr>Budget</vt:lpstr>
      <vt:lpstr>Breakdown budget by partners</vt:lpstr>
      <vt:lpstr>Budget headings &amp; ceilings</vt:lpstr>
      <vt:lpstr>Budget headings &amp; ceilings</vt:lpstr>
      <vt:lpstr>Tempus Budget headings </vt:lpstr>
      <vt:lpstr>I. Staff costs Purpose</vt:lpstr>
      <vt:lpstr>I. Staff costs Contractual rules</vt:lpstr>
      <vt:lpstr>Example: Staff Costs – maximum eligible daily rates (in €)</vt:lpstr>
      <vt:lpstr>I. Staff costs Supporting documents</vt:lpstr>
      <vt:lpstr>II. Travel costs and costs of stay Purpose</vt:lpstr>
      <vt:lpstr>II. Travel costs and costs of stay</vt:lpstr>
      <vt:lpstr>II. Travel costs and costs of stay Contractual rules</vt:lpstr>
      <vt:lpstr>II. Travel costs and costs of stay Ceilings in Euro</vt:lpstr>
      <vt:lpstr>II. Travel costs and costs of stay Ceilings in Euro</vt:lpstr>
      <vt:lpstr>II. Travel costs and costs of stay Supporting documents</vt:lpstr>
      <vt:lpstr>III. Equipment Purpose</vt:lpstr>
      <vt:lpstr>Dia 20</vt:lpstr>
      <vt:lpstr>Dia 21</vt:lpstr>
      <vt:lpstr>IV. Printing &amp; Publishing Purpose</vt:lpstr>
      <vt:lpstr> IV. Printing &amp; Publishing Contractual rules </vt:lpstr>
      <vt:lpstr>IV. Printing &amp; Publishing Supporting documents</vt:lpstr>
      <vt:lpstr>V. Other costs Purpose</vt:lpstr>
      <vt:lpstr>V. Other costs Contractual rules</vt:lpstr>
      <vt:lpstr>V. Other costs Supporting documents</vt:lpstr>
      <vt:lpstr>VI. Indirect costs </vt:lpstr>
      <vt:lpstr>Co-financing</vt:lpstr>
      <vt:lpstr>Co-financing</vt:lpstr>
      <vt:lpstr>Rule of origin</vt:lpstr>
      <vt:lpstr>Exchange rates</vt:lpstr>
      <vt:lpstr>Exchange rates</vt:lpstr>
      <vt:lpstr>Exchange rates</vt:lpstr>
      <vt:lpstr>Dia 35</vt:lpstr>
      <vt:lpstr>Dia 36</vt:lpstr>
    </vt:vector>
  </TitlesOfParts>
  <Company>Technologiecampus Gent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CCNURCA</dc:title>
  <dc:creator>Willem vanden Berg</dc:creator>
  <cp:lastModifiedBy>lokaal1</cp:lastModifiedBy>
  <cp:revision>46</cp:revision>
  <cp:lastPrinted>2014-02-24T12:31:05Z</cp:lastPrinted>
  <dcterms:created xsi:type="dcterms:W3CDTF">2014-02-17T15:33:02Z</dcterms:created>
  <dcterms:modified xsi:type="dcterms:W3CDTF">2014-02-26T08:02:34Z</dcterms:modified>
</cp:coreProperties>
</file>