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73" r:id="rId5"/>
    <p:sldId id="271" r:id="rId6"/>
    <p:sldId id="272" r:id="rId7"/>
    <p:sldId id="260" r:id="rId8"/>
    <p:sldId id="261" r:id="rId9"/>
    <p:sldId id="263" r:id="rId10"/>
    <p:sldId id="262" r:id="rId11"/>
    <p:sldId id="264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0A34E-C21D-40D0-B1C1-905282753FED}" type="datetimeFigureOut">
              <a:rPr lang="nl-BE" smtClean="0"/>
              <a:t>4/04/2014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3A15B-50A5-4CC6-B929-804E54C150B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90341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nl-NL" sz="3000" dirty="0" smtClean="0">
                <a:solidFill>
                  <a:srgbClr val="747678"/>
                </a:solidFill>
                <a:latin typeface="Verdana"/>
                <a:cs typeface="Verdana"/>
              </a:rPr>
              <a:t>Klik hier om een titel te maken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E5314-4838-46E4-942A-62C4ECE52EC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E5314-4838-46E4-942A-62C4ECE52EC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E5314-4838-46E4-942A-62C4ECE52EC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E5314-4838-46E4-942A-62C4ECE52EC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E5314-4838-46E4-942A-62C4ECE52EC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E5314-4838-46E4-942A-62C4ECE52EC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E5314-4838-46E4-942A-62C4ECE52EC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E5314-4838-46E4-942A-62C4ECE52EC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E5314-4838-46E4-942A-62C4ECE52EC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E5314-4838-46E4-942A-62C4ECE52EC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</a:p>
          <a:p>
            <a:pPr lvl="5"/>
            <a:r>
              <a:rPr lang="nl-NL" dirty="0" smtClean="0"/>
              <a:t>Zesde niveau</a:t>
            </a:r>
          </a:p>
          <a:p>
            <a:pPr lvl="6"/>
            <a:r>
              <a:rPr lang="nl-NL" dirty="0" smtClean="0"/>
              <a:t>Zevende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086963" y="6381328"/>
            <a:ext cx="13247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747678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452276" y="6376243"/>
            <a:ext cx="3703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BE" smtClean="0"/>
              <a:t>Willem vanden Berg 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300192" y="6376243"/>
            <a:ext cx="9048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747678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516E5314-4838-46E4-942A-62C4ECE52EC6}" type="slidenum">
              <a:rPr lang="nl-BE" smtClean="0"/>
              <a:t>‹nr.›</a:t>
            </a:fld>
            <a:endParaRPr lang="nl-BE"/>
          </a:p>
        </p:txBody>
      </p:sp>
      <p:pic>
        <p:nvPicPr>
          <p:cNvPr id="8" name="Afbeelding 7" descr="associatie_KUL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71500" y="5788134"/>
            <a:ext cx="444966" cy="63489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394" y="5805264"/>
            <a:ext cx="1640744" cy="10698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747678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747678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747678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747678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47678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747678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solidFill>
            <a:srgbClr val="747678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sz="4000" b="1" dirty="0" smtClean="0"/>
              <a:t>Equipment</a:t>
            </a:r>
            <a:endParaRPr lang="nl-BE" sz="4000" dirty="0"/>
          </a:p>
        </p:txBody>
      </p:sp>
      <p:sp>
        <p:nvSpPr>
          <p:cNvPr id="5" name="Tekstvak 4"/>
          <p:cNvSpPr txBox="1"/>
          <p:nvPr/>
        </p:nvSpPr>
        <p:spPr>
          <a:xfrm>
            <a:off x="683568" y="2681044"/>
            <a:ext cx="77768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6600" b="1" dirty="0" smtClean="0"/>
              <a:t>CCNURCA</a:t>
            </a:r>
            <a:endParaRPr lang="nl-BE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04"/>
            <a:ext cx="2856784" cy="1110240"/>
          </a:xfrm>
          <a:prstGeom prst="rect">
            <a:avLst/>
          </a:prstGeom>
        </p:spPr>
      </p:pic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325" y="1433710"/>
            <a:ext cx="2981325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3726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r>
              <a:rPr lang="nl-BE" sz="2000" dirty="0" smtClean="0"/>
              <a:t>Equipment </a:t>
            </a:r>
            <a:r>
              <a:rPr lang="nl-BE" sz="2000" dirty="0" err="1"/>
              <a:t>for</a:t>
            </a:r>
            <a:r>
              <a:rPr lang="nl-BE" sz="2000" dirty="0"/>
              <a:t> </a:t>
            </a:r>
            <a:r>
              <a:rPr lang="nl-BE" sz="2000" dirty="0" err="1"/>
              <a:t>clinical</a:t>
            </a:r>
            <a:r>
              <a:rPr lang="nl-BE" sz="2000" dirty="0"/>
              <a:t> </a:t>
            </a:r>
            <a:r>
              <a:rPr lang="nl-BE" sz="2000" dirty="0" err="1"/>
              <a:t>skill-manikins</a:t>
            </a:r>
            <a:r>
              <a:rPr lang="nl-BE" sz="2000" dirty="0"/>
              <a:t> (1 </a:t>
            </a:r>
            <a:r>
              <a:rPr lang="nl-BE" sz="2000" dirty="0" err="1"/>
              <a:t>Ressusci</a:t>
            </a:r>
            <a:r>
              <a:rPr lang="nl-BE" sz="2000" dirty="0"/>
              <a:t> Ann basic </a:t>
            </a:r>
            <a:r>
              <a:rPr lang="nl-BE" sz="2000" dirty="0" err="1"/>
              <a:t>and</a:t>
            </a:r>
            <a:r>
              <a:rPr lang="nl-BE" sz="2000" dirty="0"/>
              <a:t> 1 </a:t>
            </a:r>
            <a:r>
              <a:rPr lang="nl-BE" sz="2000" dirty="0" err="1"/>
              <a:t>Ressusci</a:t>
            </a:r>
            <a:r>
              <a:rPr lang="nl-BE" sz="2000" dirty="0"/>
              <a:t> Ann CPRD)</a:t>
            </a:r>
          </a:p>
          <a:p>
            <a:r>
              <a:rPr lang="nl-BE" sz="2000" dirty="0" smtClean="0"/>
              <a:t>Equipment </a:t>
            </a:r>
            <a:r>
              <a:rPr lang="nl-BE" sz="2000" dirty="0" err="1"/>
              <a:t>for</a:t>
            </a:r>
            <a:r>
              <a:rPr lang="nl-BE" sz="2000" dirty="0"/>
              <a:t> </a:t>
            </a:r>
            <a:r>
              <a:rPr lang="nl-BE" sz="2000" dirty="0" err="1"/>
              <a:t>clinical</a:t>
            </a:r>
            <a:r>
              <a:rPr lang="nl-BE" sz="2000" dirty="0"/>
              <a:t> </a:t>
            </a:r>
            <a:r>
              <a:rPr lang="nl-BE" sz="2000" dirty="0" err="1"/>
              <a:t>skill-manikins</a:t>
            </a:r>
            <a:r>
              <a:rPr lang="nl-BE" sz="2000" dirty="0"/>
              <a:t> (1 Child </a:t>
            </a:r>
            <a:r>
              <a:rPr lang="nl-BE" sz="2000" dirty="0" err="1"/>
              <a:t>birth</a:t>
            </a:r>
            <a:r>
              <a:rPr lang="nl-BE" sz="2000" dirty="0"/>
              <a:t> simulator </a:t>
            </a:r>
            <a:r>
              <a:rPr lang="nl-BE" sz="2000" dirty="0" err="1"/>
              <a:t>and</a:t>
            </a:r>
            <a:r>
              <a:rPr lang="nl-BE" sz="2000" dirty="0"/>
              <a:t> 1 </a:t>
            </a:r>
            <a:r>
              <a:rPr lang="nl-BE" sz="2000" dirty="0" err="1"/>
              <a:t>gynecologial</a:t>
            </a:r>
            <a:r>
              <a:rPr lang="nl-BE" sz="2000" dirty="0"/>
              <a:t> </a:t>
            </a:r>
            <a:r>
              <a:rPr lang="nl-BE" sz="2000" dirty="0" err="1"/>
              <a:t>investigation</a:t>
            </a:r>
            <a:r>
              <a:rPr lang="nl-BE" sz="2000" dirty="0"/>
              <a:t> simulator)</a:t>
            </a:r>
          </a:p>
          <a:p>
            <a:r>
              <a:rPr lang="nl-BE" sz="2000" dirty="0" smtClean="0"/>
              <a:t>Equipment </a:t>
            </a:r>
            <a:r>
              <a:rPr lang="nl-BE" sz="2000" dirty="0" err="1"/>
              <a:t>for</a:t>
            </a:r>
            <a:r>
              <a:rPr lang="nl-BE" sz="2000" dirty="0"/>
              <a:t> </a:t>
            </a:r>
            <a:r>
              <a:rPr lang="nl-BE" sz="2000" dirty="0" err="1"/>
              <a:t>clinical</a:t>
            </a:r>
            <a:r>
              <a:rPr lang="nl-BE" sz="2000" dirty="0"/>
              <a:t> </a:t>
            </a:r>
            <a:r>
              <a:rPr lang="nl-BE" sz="2000" dirty="0" err="1"/>
              <a:t>skill-manikins</a:t>
            </a:r>
            <a:r>
              <a:rPr lang="nl-BE" sz="2000" dirty="0"/>
              <a:t> (1 </a:t>
            </a:r>
            <a:r>
              <a:rPr lang="nl-BE" sz="2000" dirty="0" err="1"/>
              <a:t>Laerdal</a:t>
            </a:r>
            <a:r>
              <a:rPr lang="nl-BE" sz="2000" dirty="0"/>
              <a:t> ALS baby </a:t>
            </a:r>
            <a:r>
              <a:rPr lang="nl-BE" sz="2000" dirty="0" err="1"/>
              <a:t>and</a:t>
            </a:r>
            <a:r>
              <a:rPr lang="nl-BE" sz="2000" dirty="0"/>
              <a:t> 1 </a:t>
            </a:r>
            <a:r>
              <a:rPr lang="nl-BE" sz="2000" dirty="0" err="1"/>
              <a:t>neonatal</a:t>
            </a:r>
            <a:r>
              <a:rPr lang="nl-BE" sz="2000" dirty="0"/>
              <a:t> </a:t>
            </a:r>
            <a:r>
              <a:rPr lang="nl-BE" sz="2000" dirty="0" err="1"/>
              <a:t>res</a:t>
            </a:r>
            <a:r>
              <a:rPr lang="nl-BE" sz="2000" dirty="0"/>
              <a:t> baby)</a:t>
            </a:r>
          </a:p>
          <a:p>
            <a:r>
              <a:rPr lang="nl-BE" sz="2000" dirty="0" smtClean="0"/>
              <a:t>Equipment </a:t>
            </a:r>
            <a:r>
              <a:rPr lang="nl-BE" sz="2000" dirty="0" err="1"/>
              <a:t>for</a:t>
            </a:r>
            <a:r>
              <a:rPr lang="nl-BE" sz="2000" dirty="0"/>
              <a:t> </a:t>
            </a:r>
            <a:r>
              <a:rPr lang="nl-BE" sz="2000" dirty="0" err="1"/>
              <a:t>clinical</a:t>
            </a:r>
            <a:r>
              <a:rPr lang="nl-BE" sz="2000" dirty="0"/>
              <a:t> </a:t>
            </a:r>
            <a:r>
              <a:rPr lang="nl-BE" sz="2000" dirty="0" err="1"/>
              <a:t>skill-manikins</a:t>
            </a:r>
            <a:r>
              <a:rPr lang="nl-BE" sz="2000" dirty="0"/>
              <a:t> (3 </a:t>
            </a:r>
            <a:r>
              <a:rPr lang="nl-BE" sz="2000" dirty="0" err="1"/>
              <a:t>multivenous</a:t>
            </a:r>
            <a:r>
              <a:rPr lang="nl-BE" sz="2000" dirty="0"/>
              <a:t> IV training arm kit)</a:t>
            </a:r>
          </a:p>
          <a:p>
            <a:r>
              <a:rPr lang="nl-BE" sz="2000" dirty="0" smtClean="0"/>
              <a:t>Equipment </a:t>
            </a:r>
            <a:r>
              <a:rPr lang="nl-BE" sz="2000" dirty="0" err="1"/>
              <a:t>for</a:t>
            </a:r>
            <a:r>
              <a:rPr lang="nl-BE" sz="2000" dirty="0"/>
              <a:t> </a:t>
            </a:r>
            <a:r>
              <a:rPr lang="nl-BE" sz="2000" dirty="0" err="1"/>
              <a:t>clinical</a:t>
            </a:r>
            <a:r>
              <a:rPr lang="nl-BE" sz="2000" dirty="0"/>
              <a:t> </a:t>
            </a:r>
            <a:r>
              <a:rPr lang="nl-BE" sz="2000" dirty="0" err="1"/>
              <a:t>skill-manikins</a:t>
            </a:r>
            <a:r>
              <a:rPr lang="nl-BE" sz="2000" dirty="0"/>
              <a:t> (1 </a:t>
            </a:r>
            <a:r>
              <a:rPr lang="nl-BE" sz="2000" dirty="0" err="1"/>
              <a:t>Laerdal</a:t>
            </a:r>
            <a:r>
              <a:rPr lang="nl-BE" sz="2000" dirty="0"/>
              <a:t> </a:t>
            </a:r>
            <a:r>
              <a:rPr lang="nl-BE" sz="2000" dirty="0" err="1"/>
              <a:t>airway</a:t>
            </a:r>
            <a:r>
              <a:rPr lang="nl-BE" sz="2000" dirty="0"/>
              <a:t> management trainer </a:t>
            </a:r>
            <a:r>
              <a:rPr lang="nl-BE" sz="2000" dirty="0" err="1"/>
              <a:t>and</a:t>
            </a:r>
            <a:r>
              <a:rPr lang="nl-BE" sz="2000" dirty="0"/>
              <a:t> 1 </a:t>
            </a:r>
            <a:r>
              <a:rPr lang="nl-BE" sz="2000" dirty="0" err="1"/>
              <a:t>auscultation</a:t>
            </a:r>
            <a:r>
              <a:rPr lang="nl-BE" sz="2000" dirty="0"/>
              <a:t> trainer)</a:t>
            </a:r>
          </a:p>
          <a:p>
            <a:r>
              <a:rPr lang="nl-BE" sz="2000" dirty="0" smtClean="0"/>
              <a:t>Equipment </a:t>
            </a:r>
            <a:r>
              <a:rPr lang="nl-BE" sz="2000" dirty="0" err="1"/>
              <a:t>for</a:t>
            </a:r>
            <a:r>
              <a:rPr lang="nl-BE" sz="2000" dirty="0"/>
              <a:t> CBE  </a:t>
            </a:r>
            <a:r>
              <a:rPr lang="nl-BE" sz="2000" dirty="0" err="1"/>
              <a:t>implementation</a:t>
            </a:r>
            <a:r>
              <a:rPr lang="nl-BE" sz="2000" dirty="0"/>
              <a:t> ( 2 laser printers, 1 server, 2 video </a:t>
            </a:r>
            <a:r>
              <a:rPr lang="nl-BE" sz="2000" dirty="0" err="1"/>
              <a:t>beamers</a:t>
            </a:r>
            <a:r>
              <a:rPr lang="nl-BE" sz="2000" dirty="0"/>
              <a:t> </a:t>
            </a:r>
            <a:r>
              <a:rPr lang="nl-BE" sz="2000" dirty="0" err="1"/>
              <a:t>and</a:t>
            </a:r>
            <a:r>
              <a:rPr lang="nl-BE" sz="2000" dirty="0"/>
              <a:t> 5 </a:t>
            </a:r>
            <a:r>
              <a:rPr lang="nl-BE" sz="2000" dirty="0" err="1"/>
              <a:t>flipcharts</a:t>
            </a:r>
            <a:r>
              <a:rPr lang="nl-BE" sz="2000" dirty="0" smtClean="0"/>
              <a:t>)</a:t>
            </a:r>
            <a:br>
              <a:rPr lang="nl-BE" sz="2000" dirty="0" smtClean="0"/>
            </a:br>
            <a:endParaRPr lang="nl-BE" sz="2000" dirty="0"/>
          </a:p>
          <a:p>
            <a:endParaRPr lang="nl-BE" sz="20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BE" sz="3200" b="1" dirty="0" smtClean="0"/>
              <a:t>Equipment</a:t>
            </a:r>
            <a:r>
              <a:rPr lang="nl-BE" sz="3200" b="1" dirty="0" smtClean="0"/>
              <a:t/>
            </a:r>
            <a:br>
              <a:rPr lang="nl-BE" sz="3200" b="1" dirty="0" smtClean="0"/>
            </a:br>
            <a:r>
              <a:rPr lang="nl-BE" sz="3200" b="1" dirty="0" smtClean="0">
                <a:solidFill>
                  <a:srgbClr val="FF0000"/>
                </a:solidFill>
              </a:rPr>
              <a:t>WORKPACKAGE 4</a:t>
            </a:r>
            <a:endParaRPr lang="nl-BE" sz="3200" b="1" dirty="0">
              <a:solidFill>
                <a:srgbClr val="FF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549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9388" cy="18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7655364"/>
              </p:ext>
            </p:extLst>
          </p:nvPr>
        </p:nvGraphicFramePr>
        <p:xfrm>
          <a:off x="673100" y="1772816"/>
          <a:ext cx="7797800" cy="38881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4225"/>
                <a:gridCol w="3424817"/>
                <a:gridCol w="1094039"/>
                <a:gridCol w="561289"/>
                <a:gridCol w="789610"/>
                <a:gridCol w="1293820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u="none" strike="noStrike">
                          <a:effectLst/>
                        </a:rPr>
                        <a:t>Deliverable Ref. N°</a:t>
                      </a:r>
                      <a:endParaRPr lang="nl-BE" sz="1000" b="1" i="0" u="none" strike="noStrike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Nature, type and specifications of the item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u="none" strike="noStrike">
                          <a:effectLst/>
                        </a:rPr>
                        <a:t>Beneficiary Institution (Short name)</a:t>
                      </a:r>
                      <a:endParaRPr lang="nl-BE" sz="900" b="1" i="0" u="none" strike="noStrike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u="none" strike="noStrike">
                          <a:effectLst/>
                        </a:rPr>
                        <a:t>Country Code</a:t>
                      </a:r>
                      <a:endParaRPr lang="nl-BE" sz="900" b="1" i="0" u="none" strike="noStrike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u="none" strike="noStrike">
                          <a:effectLst/>
                        </a:rPr>
                        <a:t>VAT and Taxes * (€)</a:t>
                      </a:r>
                      <a:endParaRPr lang="nl-BE" sz="900" b="1" i="0" u="none" strike="noStrike">
                        <a:solidFill>
                          <a:srgbClr val="FFFF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Equipment Costs Total, excluding VAT and Taxes (€)</a:t>
                      </a:r>
                      <a:endParaRPr lang="en-US" sz="900" b="1" i="0" u="none" strike="noStrike">
                        <a:solidFill>
                          <a:srgbClr val="333399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95300"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4,1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Software for clinical skill teaching in nursing and tracking of student performance indicators (adopted  and translated existing software)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UES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000" u="none" strike="noStrike">
                          <a:effectLst/>
                        </a:rPr>
                        <a:t>BA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000" u="none" strike="noStrike">
                          <a:effectLst/>
                        </a:rPr>
                        <a:t>2000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114300" marT="9525" marB="0" anchor="b"/>
                </a:tc>
              </a:tr>
              <a:tr h="495300"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4,1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Software for clinical skill teaching in nursing and tracking of student performance indicators (adopted  and translated existing software)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SVEMO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000" u="none" strike="noStrike">
                          <a:effectLst/>
                        </a:rPr>
                        <a:t>BA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000" u="none" strike="noStrike">
                          <a:effectLst/>
                        </a:rPr>
                        <a:t>2000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114300" marT="9525" marB="0" anchor="b"/>
                </a:tc>
              </a:tr>
              <a:tr h="495300"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4,1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Software for clinical skill teaching in nursing and tracking of student performance indicators (adopted  and translated existing software)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UNZE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000" u="none" strike="noStrike">
                          <a:effectLst/>
                        </a:rPr>
                        <a:t>BA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000" u="none" strike="noStrike">
                          <a:effectLst/>
                        </a:rPr>
                        <a:t>2000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114300" marT="9525" marB="0" anchor="b"/>
                </a:tc>
              </a:tr>
              <a:tr h="495300"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4,1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Software for clinical skill teaching in nursing and tracking of student performance indicators (adopted  and translated existing software)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UOM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000" u="none" strike="noStrike">
                          <a:effectLst/>
                        </a:rPr>
                        <a:t>ME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000" u="none" strike="noStrike">
                          <a:effectLst/>
                        </a:rPr>
                        <a:t>2000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114300" marT="9525" marB="0" anchor="b"/>
                </a:tc>
              </a:tr>
              <a:tr h="495300"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4,1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Software for clinical skill teaching in nursing and tracking of student performance indicators (adopted  and translated existing software)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FSNU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000" u="none" strike="noStrike">
                          <a:effectLst/>
                        </a:rPr>
                        <a:t>AL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000" u="none" strike="noStrike">
                          <a:effectLst/>
                        </a:rPr>
                        <a:t>2000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114300" marT="9525" marB="0" anchor="b"/>
                </a:tc>
              </a:tr>
              <a:tr h="495300"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4,1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Software for clinical skill teaching in nursing and tracking of student performance indicators (adopted  and translated existing software)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ECUG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000" u="none" strike="noStrike">
                          <a:effectLst/>
                        </a:rPr>
                        <a:t>AL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000" u="none" strike="noStrike">
                          <a:effectLst/>
                        </a:rPr>
                        <a:t>2000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114300" marT="9525" marB="0" anchor="b"/>
                </a:tc>
              </a:tr>
              <a:tr h="495300"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4,1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Software for clinical skill teaching in nursing and tracking of student performance indicators (adopted  and translated existing software)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UNISHK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000" u="none" strike="noStrike">
                          <a:effectLst/>
                        </a:rPr>
                        <a:t>AL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000" u="none" strike="noStrike" dirty="0">
                          <a:effectLst/>
                        </a:rPr>
                        <a:t>2000</a:t>
                      </a:r>
                      <a:endParaRPr lang="nl-BE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114300" marT="9525" marB="0" anchor="b"/>
                </a:tc>
              </a:tr>
            </a:tbl>
          </a:graphicData>
        </a:graphic>
      </p:graphicFrame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BE" sz="3200" b="1" dirty="0" smtClean="0"/>
              <a:t>Equipment</a:t>
            </a:r>
            <a:r>
              <a:rPr lang="nl-BE" sz="3200" b="1" dirty="0" smtClean="0"/>
              <a:t/>
            </a:r>
            <a:br>
              <a:rPr lang="nl-BE" sz="3200" b="1" dirty="0" smtClean="0"/>
            </a:br>
            <a:r>
              <a:rPr lang="nl-BE" sz="3200" b="1" dirty="0" smtClean="0">
                <a:solidFill>
                  <a:srgbClr val="FF0000"/>
                </a:solidFill>
              </a:rPr>
              <a:t>CCNURCA</a:t>
            </a:r>
            <a:endParaRPr lang="nl-BE" sz="3200" b="1" dirty="0">
              <a:solidFill>
                <a:srgbClr val="FF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6697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9388" cy="18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8321674"/>
              </p:ext>
            </p:extLst>
          </p:nvPr>
        </p:nvGraphicFramePr>
        <p:xfrm>
          <a:off x="673100" y="1786056"/>
          <a:ext cx="7797800" cy="3803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4225"/>
                <a:gridCol w="3424817"/>
                <a:gridCol w="1094039"/>
                <a:gridCol w="561289"/>
                <a:gridCol w="789610"/>
                <a:gridCol w="1293820"/>
              </a:tblGrid>
              <a:tr h="271656"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 dirty="0">
                          <a:effectLst/>
                        </a:rPr>
                        <a:t>4,1</a:t>
                      </a:r>
                      <a:endParaRPr lang="nl-B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Computes for implementation of CBE (20 computers)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UES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000" u="none" strike="noStrike">
                          <a:effectLst/>
                        </a:rPr>
                        <a:t>BA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000" u="none" strike="noStrike">
                          <a:effectLst/>
                        </a:rPr>
                        <a:t>10000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114300" marT="9525" marB="0" anchor="b"/>
                </a:tc>
              </a:tr>
              <a:tr h="271656"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4,1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Computes for implementation of CBE (20 computers)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SVEMO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000" u="none" strike="noStrike">
                          <a:effectLst/>
                        </a:rPr>
                        <a:t>BA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000" u="none" strike="noStrike">
                          <a:effectLst/>
                        </a:rPr>
                        <a:t>10000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114300" marT="9525" marB="0" anchor="b"/>
                </a:tc>
              </a:tr>
              <a:tr h="271656"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4,1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Computes for implementation of CBE (20 computers)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UNZE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000" u="none" strike="noStrike">
                          <a:effectLst/>
                        </a:rPr>
                        <a:t>BA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000" u="none" strike="noStrike">
                          <a:effectLst/>
                        </a:rPr>
                        <a:t>10000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114300" marT="9525" marB="0" anchor="b"/>
                </a:tc>
              </a:tr>
              <a:tr h="271656"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4,1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Computes for implementation of CBE (20 computers)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UOM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000" u="none" strike="noStrike">
                          <a:effectLst/>
                        </a:rPr>
                        <a:t>ME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000" u="none" strike="noStrike">
                          <a:effectLst/>
                        </a:rPr>
                        <a:t>10000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114300" marT="9525" marB="0" anchor="b"/>
                </a:tc>
              </a:tr>
              <a:tr h="271656"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4,1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Computes for implementation of CBE (20 computers)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FSNU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000" u="none" strike="noStrike">
                          <a:effectLst/>
                        </a:rPr>
                        <a:t>AL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000" u="none" strike="noStrike">
                          <a:effectLst/>
                        </a:rPr>
                        <a:t>10000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114300" marT="9525" marB="0" anchor="b"/>
                </a:tc>
              </a:tr>
              <a:tr h="271656"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4,1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Computes for implementation of CBE (20 computers)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ECUG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000" u="none" strike="noStrike">
                          <a:effectLst/>
                        </a:rPr>
                        <a:t>AL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000" u="none" strike="noStrike">
                          <a:effectLst/>
                        </a:rPr>
                        <a:t>10000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114300" marT="9525" marB="0" anchor="b"/>
                </a:tc>
              </a:tr>
              <a:tr h="271656"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4,1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Computes for implementation of CBE (20 computers)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UNISHK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000" u="none" strike="noStrike">
                          <a:effectLst/>
                        </a:rPr>
                        <a:t>AL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000" u="none" strike="noStrike">
                          <a:effectLst/>
                        </a:rPr>
                        <a:t>10000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114300" marT="9525" marB="0" anchor="b"/>
                </a:tc>
              </a:tr>
              <a:tr h="271656"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4,1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Laptops for implementation of CBE (4 laptops)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UES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000" u="none" strike="noStrike">
                          <a:effectLst/>
                        </a:rPr>
                        <a:t>BA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000" u="none" strike="noStrike">
                          <a:effectLst/>
                        </a:rPr>
                        <a:t>2800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114300" marT="9525" marB="0" anchor="b"/>
                </a:tc>
              </a:tr>
              <a:tr h="271656"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4,1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Laptops for implementation of CBE (4 laptops)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SVEMO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000" u="none" strike="noStrike">
                          <a:effectLst/>
                        </a:rPr>
                        <a:t>BA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000" u="none" strike="noStrike">
                          <a:effectLst/>
                        </a:rPr>
                        <a:t>2800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114300" marT="9525" marB="0" anchor="b"/>
                </a:tc>
              </a:tr>
              <a:tr h="271656"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4,1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Laptops for implementation of CBE (4 laptops)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UNZE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000" u="none" strike="noStrike">
                          <a:effectLst/>
                        </a:rPr>
                        <a:t>BA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000" u="none" strike="noStrike">
                          <a:effectLst/>
                        </a:rPr>
                        <a:t>2800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114300" marT="9525" marB="0" anchor="b"/>
                </a:tc>
              </a:tr>
              <a:tr h="271656"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4,1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Laptops for implementation of CBE (4 laptops)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UOM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000" u="none" strike="noStrike">
                          <a:effectLst/>
                        </a:rPr>
                        <a:t>ME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000" u="none" strike="noStrike">
                          <a:effectLst/>
                        </a:rPr>
                        <a:t>2800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114300" marT="9525" marB="0" anchor="b"/>
                </a:tc>
              </a:tr>
              <a:tr h="271656"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4,1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Laptops for implementation of CBE (4 laptops)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FSNU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000" u="none" strike="noStrike">
                          <a:effectLst/>
                        </a:rPr>
                        <a:t>AL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000" u="none" strike="noStrike">
                          <a:effectLst/>
                        </a:rPr>
                        <a:t>2800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114300" marT="9525" marB="0" anchor="b"/>
                </a:tc>
              </a:tr>
              <a:tr h="271656"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4,1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Laptops for implementation of CBE (4 laptops)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ECUG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000" u="none" strike="noStrike">
                          <a:effectLst/>
                        </a:rPr>
                        <a:t>AL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000" u="none" strike="noStrike">
                          <a:effectLst/>
                        </a:rPr>
                        <a:t>2800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114300" marT="9525" marB="0" anchor="b"/>
                </a:tc>
              </a:tr>
              <a:tr h="271656"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4,1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Laptops for implementation of CBE (4 laptops)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BE" sz="1000" u="none" strike="noStrike">
                          <a:effectLst/>
                        </a:rPr>
                        <a:t>UNISHK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000" u="none" strike="noStrike">
                          <a:effectLst/>
                        </a:rPr>
                        <a:t>AL</a:t>
                      </a:r>
                      <a:endParaRPr lang="nl-BE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BE" sz="1000" u="none" strike="noStrike">
                          <a:effectLst/>
                        </a:rPr>
                        <a:t> </a:t>
                      </a:r>
                      <a:endParaRPr lang="nl-BE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000" u="none" strike="noStrike" dirty="0">
                          <a:effectLst/>
                        </a:rPr>
                        <a:t>2800</a:t>
                      </a:r>
                      <a:endParaRPr lang="nl-BE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114300" marT="9525" marB="0" anchor="b"/>
                </a:tc>
              </a:tr>
            </a:tbl>
          </a:graphicData>
        </a:graphic>
      </p:graphicFrame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BE" sz="3200" b="1" dirty="0" smtClean="0"/>
              <a:t>Equipment</a:t>
            </a:r>
            <a:r>
              <a:rPr lang="nl-BE" sz="3200" b="1" dirty="0" smtClean="0"/>
              <a:t/>
            </a:r>
            <a:br>
              <a:rPr lang="nl-BE" sz="3200" b="1" dirty="0" smtClean="0"/>
            </a:br>
            <a:r>
              <a:rPr lang="nl-BE" sz="3200" b="1" dirty="0" smtClean="0">
                <a:solidFill>
                  <a:srgbClr val="FF0000"/>
                </a:solidFill>
              </a:rPr>
              <a:t>CCNURCA</a:t>
            </a:r>
            <a:endParaRPr lang="nl-BE" sz="3200" b="1" dirty="0">
              <a:solidFill>
                <a:srgbClr val="FF0000"/>
              </a:solidFill>
            </a:endParaRP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3613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dirty="0" smtClean="0"/>
              <a:t>14.800 Euro / partner /part 1</a:t>
            </a:r>
            <a:br>
              <a:rPr lang="nl-BE" dirty="0" smtClean="0"/>
            </a:br>
            <a:endParaRPr lang="nl-BE" dirty="0" smtClean="0"/>
          </a:p>
          <a:p>
            <a:r>
              <a:rPr lang="nl-BE" dirty="0" smtClean="0"/>
              <a:t>30.650 </a:t>
            </a:r>
            <a:r>
              <a:rPr lang="nl-BE" dirty="0"/>
              <a:t>Euro / </a:t>
            </a:r>
            <a:r>
              <a:rPr lang="nl-BE" dirty="0" smtClean="0"/>
              <a:t>partner /project</a:t>
            </a:r>
          </a:p>
          <a:p>
            <a:endParaRPr lang="nl-BE" dirty="0">
              <a:solidFill>
                <a:srgbClr val="000000"/>
              </a:solidFill>
              <a:latin typeface="Calibri"/>
            </a:endParaRPr>
          </a:p>
          <a:p>
            <a:r>
              <a:rPr lang="nl-BE" dirty="0" smtClean="0"/>
              <a:t>214.550 Euro / project</a:t>
            </a:r>
            <a:endParaRPr lang="nl-BE" dirty="0"/>
          </a:p>
          <a:p>
            <a:endParaRPr lang="nl-BE" dirty="0">
              <a:solidFill>
                <a:srgbClr val="000000"/>
              </a:solidFill>
              <a:latin typeface="Calibri"/>
            </a:endParaRPr>
          </a:p>
          <a:p>
            <a:endParaRPr lang="nl-BE" dirty="0" smtClean="0"/>
          </a:p>
          <a:p>
            <a:endParaRPr lang="nl-BE" dirty="0"/>
          </a:p>
          <a:p>
            <a:endParaRPr lang="nl-B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BE" sz="3200" b="1" dirty="0" smtClean="0"/>
              <a:t>Equipment</a:t>
            </a:r>
            <a:r>
              <a:rPr lang="nl-BE" sz="3200" b="1" dirty="0" smtClean="0"/>
              <a:t/>
            </a:r>
            <a:br>
              <a:rPr lang="nl-BE" sz="3200" b="1" dirty="0" smtClean="0"/>
            </a:br>
            <a:r>
              <a:rPr lang="nl-BE" sz="3200" b="1" dirty="0" smtClean="0">
                <a:solidFill>
                  <a:srgbClr val="FF0000"/>
                </a:solidFill>
              </a:rPr>
              <a:t>CCNURCA</a:t>
            </a:r>
            <a:endParaRPr lang="nl-BE" sz="3200" b="1" dirty="0">
              <a:solidFill>
                <a:srgbClr val="FF0000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9388" cy="18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319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BE" sz="3200" b="1" dirty="0" smtClean="0"/>
              <a:t>Equipment</a:t>
            </a:r>
            <a:r>
              <a:rPr lang="nl-BE" sz="3200" b="1" dirty="0" smtClean="0"/>
              <a:t/>
            </a:r>
            <a:br>
              <a:rPr lang="nl-BE" sz="3200" b="1" dirty="0" smtClean="0"/>
            </a:br>
            <a:r>
              <a:rPr lang="nl-BE" sz="3200" b="1" dirty="0" smtClean="0">
                <a:solidFill>
                  <a:srgbClr val="FF0000"/>
                </a:solidFill>
              </a:rPr>
              <a:t>CCNURCA</a:t>
            </a:r>
            <a:endParaRPr lang="nl-BE" sz="3200" b="1" dirty="0">
              <a:solidFill>
                <a:srgbClr val="FF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587858"/>
            <a:ext cx="4210769" cy="3886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579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b="1" dirty="0" smtClean="0"/>
              <a:t>Equipment</a:t>
            </a:r>
            <a:r>
              <a:rPr lang="nl-BE" sz="3200" b="1" dirty="0" smtClean="0"/>
              <a:t/>
            </a:r>
            <a:br>
              <a:rPr lang="nl-BE" sz="3200" b="1" dirty="0" smtClean="0"/>
            </a:br>
            <a:r>
              <a:rPr lang="nl-BE" sz="3200" b="1" dirty="0" err="1" smtClean="0">
                <a:solidFill>
                  <a:srgbClr val="FF0000"/>
                </a:solidFill>
              </a:rPr>
              <a:t>Purpose</a:t>
            </a:r>
            <a:endParaRPr lang="nl-BE" sz="3200" b="1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To cover the costs of equipment directly relevant to the project’s objectives</a:t>
            </a:r>
          </a:p>
          <a:p>
            <a:pPr marL="0" indent="0">
              <a:buNone/>
            </a:pPr>
            <a:r>
              <a:rPr lang="nl-BE" sz="2400" dirty="0" err="1"/>
              <a:t>such</a:t>
            </a:r>
            <a:r>
              <a:rPr lang="nl-BE" sz="2400" dirty="0"/>
              <a:t> as:</a:t>
            </a:r>
          </a:p>
          <a:p>
            <a:r>
              <a:rPr lang="en-US" sz="2400" dirty="0" smtClean="0"/>
              <a:t>IT </a:t>
            </a:r>
            <a:r>
              <a:rPr lang="en-US" sz="2400" dirty="0"/>
              <a:t>equipment (hardware and software) including costs for installing</a:t>
            </a:r>
          </a:p>
          <a:p>
            <a:r>
              <a:rPr lang="nl-BE" sz="2400" dirty="0"/>
              <a:t>internet </a:t>
            </a:r>
            <a:r>
              <a:rPr lang="nl-BE" sz="2400" dirty="0" err="1"/>
              <a:t>connection</a:t>
            </a:r>
            <a:endParaRPr lang="nl-BE" sz="2400" dirty="0"/>
          </a:p>
          <a:p>
            <a:r>
              <a:rPr lang="nl-BE" sz="2400" dirty="0" err="1" smtClean="0"/>
              <a:t>books</a:t>
            </a:r>
            <a:r>
              <a:rPr lang="nl-BE" sz="2400" dirty="0"/>
              <a:t>, </a:t>
            </a:r>
            <a:r>
              <a:rPr lang="nl-BE" sz="2400" dirty="0" err="1"/>
              <a:t>e-books</a:t>
            </a:r>
            <a:r>
              <a:rPr lang="nl-BE" sz="2400" dirty="0"/>
              <a:t>, </a:t>
            </a:r>
            <a:r>
              <a:rPr lang="nl-BE" sz="2400" dirty="0" err="1"/>
              <a:t>publications</a:t>
            </a:r>
            <a:endParaRPr lang="nl-BE" sz="2400" dirty="0"/>
          </a:p>
          <a:p>
            <a:r>
              <a:rPr lang="nl-BE" sz="2400" dirty="0" smtClean="0"/>
              <a:t>access </a:t>
            </a:r>
            <a:r>
              <a:rPr lang="nl-BE" sz="2400" dirty="0" err="1"/>
              <a:t>to</a:t>
            </a:r>
            <a:r>
              <a:rPr lang="nl-BE" sz="2400" dirty="0"/>
              <a:t> database</a:t>
            </a:r>
          </a:p>
          <a:p>
            <a:r>
              <a:rPr lang="en-US" sz="2400" dirty="0" smtClean="0"/>
              <a:t>equipment </a:t>
            </a:r>
            <a:r>
              <a:rPr lang="en-US" sz="2400" dirty="0"/>
              <a:t>insurance/ transport/ installation, maintenance of </a:t>
            </a:r>
            <a:r>
              <a:rPr lang="en-US" sz="2400" dirty="0" smtClean="0"/>
              <a:t>equipment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1600" dirty="0" smtClean="0"/>
              <a:t>	  Prior </a:t>
            </a:r>
            <a:r>
              <a:rPr lang="en-US" sz="1600" dirty="0" err="1" smtClean="0"/>
              <a:t>authorisation</a:t>
            </a:r>
            <a:r>
              <a:rPr lang="en-US" sz="1600" dirty="0" smtClean="0"/>
              <a:t> required fo</a:t>
            </a:r>
            <a:r>
              <a:rPr lang="en-US" sz="1600" dirty="0" smtClean="0"/>
              <a:t>r hire of equipment</a:t>
            </a:r>
            <a:endParaRPr lang="nl-BE" sz="16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7611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 smtClean="0"/>
              <a:t>The </a:t>
            </a:r>
            <a:r>
              <a:rPr lang="nl-BE" dirty="0"/>
              <a:t>equipment must: </a:t>
            </a:r>
          </a:p>
          <a:p>
            <a:r>
              <a:rPr lang="en-US" dirty="0" smtClean="0"/>
              <a:t>be </a:t>
            </a:r>
            <a:r>
              <a:rPr lang="en-US" dirty="0"/>
              <a:t>exclusively for PC Higher Education Institutions (HEIs) included in the partnership (JP</a:t>
            </a:r>
            <a:r>
              <a:rPr lang="en-US" dirty="0" smtClean="0"/>
              <a:t>)</a:t>
            </a:r>
            <a:endParaRPr lang="nl-BE" dirty="0"/>
          </a:p>
          <a:p>
            <a:r>
              <a:rPr lang="en-US" dirty="0"/>
              <a:t>be recorded in the inventory of the institution where it is installed </a:t>
            </a:r>
          </a:p>
          <a:p>
            <a:r>
              <a:rPr lang="en-US" dirty="0" smtClean="0"/>
              <a:t>comply </a:t>
            </a:r>
            <a:r>
              <a:rPr lang="en-US" dirty="0"/>
              <a:t>with the rule of origin </a:t>
            </a:r>
          </a:p>
          <a:p>
            <a:endParaRPr lang="en-US" dirty="0"/>
          </a:p>
          <a:p>
            <a:pPr marL="514350" indent="-457200"/>
            <a:endParaRPr lang="nl-B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BE" sz="3200" b="1" dirty="0" smtClean="0"/>
              <a:t>Equipment</a:t>
            </a:r>
            <a:r>
              <a:rPr lang="nl-BE" sz="3200" b="1" dirty="0" smtClean="0"/>
              <a:t/>
            </a:r>
            <a:br>
              <a:rPr lang="nl-BE" sz="3200" b="1" dirty="0" smtClean="0"/>
            </a:br>
            <a:r>
              <a:rPr lang="nl-BE" sz="3200" b="1" dirty="0" err="1" smtClean="0">
                <a:solidFill>
                  <a:srgbClr val="FF0000"/>
                </a:solidFill>
              </a:rPr>
              <a:t>Contractual</a:t>
            </a:r>
            <a:r>
              <a:rPr lang="nl-BE" sz="3200" b="1" dirty="0" smtClean="0">
                <a:solidFill>
                  <a:srgbClr val="FF0000"/>
                </a:solidFill>
              </a:rPr>
              <a:t> </a:t>
            </a:r>
            <a:r>
              <a:rPr lang="nl-BE" sz="3200" b="1" dirty="0" err="1" smtClean="0">
                <a:solidFill>
                  <a:srgbClr val="FF0000"/>
                </a:solidFill>
              </a:rPr>
              <a:t>rules</a:t>
            </a:r>
            <a:r>
              <a:rPr lang="nl-BE" sz="3200" b="1" dirty="0" smtClean="0">
                <a:solidFill>
                  <a:srgbClr val="FF0000"/>
                </a:solidFill>
              </a:rPr>
              <a:t> (1)</a:t>
            </a:r>
            <a:endParaRPr lang="nl-BE" sz="3200" b="1" dirty="0">
              <a:solidFill>
                <a:srgbClr val="FF0000"/>
              </a:solidFill>
            </a:endParaRPr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3963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</a:t>
            </a:r>
            <a:r>
              <a:rPr lang="en-US" dirty="0"/>
              <a:t>expenses for equipment cannot exceed the 30% ceiling (plus 10% of flexibility). Co-financing is also subject to the 30% ceiling. </a:t>
            </a:r>
            <a:endParaRPr lang="en-US" dirty="0" smtClean="0"/>
          </a:p>
          <a:p>
            <a:pPr marL="0" indent="0">
              <a:buNone/>
            </a:pPr>
            <a:endParaRPr lang="nl-BE" dirty="0"/>
          </a:p>
          <a:p>
            <a:r>
              <a:rPr lang="en-US" dirty="0"/>
              <a:t>Deductible VAT is not eligible. </a:t>
            </a:r>
          </a:p>
          <a:p>
            <a:endParaRPr lang="en-US" dirty="0"/>
          </a:p>
          <a:p>
            <a:endParaRPr lang="nl-B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BE" sz="3200" b="1" dirty="0" smtClean="0"/>
              <a:t>Equipment</a:t>
            </a:r>
            <a:r>
              <a:rPr lang="nl-BE" sz="3200" b="1" dirty="0" smtClean="0"/>
              <a:t/>
            </a:r>
            <a:br>
              <a:rPr lang="nl-BE" sz="3200" b="1" dirty="0" smtClean="0"/>
            </a:br>
            <a:r>
              <a:rPr lang="nl-BE" sz="3200" b="1" dirty="0" err="1" smtClean="0">
                <a:solidFill>
                  <a:srgbClr val="FF0000"/>
                </a:solidFill>
              </a:rPr>
              <a:t>Contractual</a:t>
            </a:r>
            <a:r>
              <a:rPr lang="nl-BE" sz="3200" b="1" dirty="0" smtClean="0">
                <a:solidFill>
                  <a:srgbClr val="FF0000"/>
                </a:solidFill>
              </a:rPr>
              <a:t> </a:t>
            </a:r>
            <a:r>
              <a:rPr lang="nl-BE" sz="3200" b="1" dirty="0" err="1" smtClean="0">
                <a:solidFill>
                  <a:srgbClr val="FF0000"/>
                </a:solidFill>
              </a:rPr>
              <a:t>rules</a:t>
            </a:r>
            <a:r>
              <a:rPr lang="nl-BE" sz="3200" b="1" dirty="0" smtClean="0">
                <a:solidFill>
                  <a:srgbClr val="FF0000"/>
                </a:solidFill>
              </a:rPr>
              <a:t> (2)</a:t>
            </a:r>
            <a:endParaRPr lang="nl-BE" sz="3200" b="1" dirty="0">
              <a:solidFill>
                <a:srgbClr val="FF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9553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Min</a:t>
            </a:r>
            <a:r>
              <a:rPr lang="en-US" dirty="0"/>
              <a:t>. 3 </a:t>
            </a:r>
            <a:r>
              <a:rPr lang="en-US" dirty="0" smtClean="0"/>
              <a:t>quotations </a:t>
            </a:r>
            <a:r>
              <a:rPr lang="en-US" dirty="0"/>
              <a:t>for purchases </a:t>
            </a:r>
            <a:r>
              <a:rPr lang="nl-BE" dirty="0" err="1"/>
              <a:t>above</a:t>
            </a:r>
            <a:r>
              <a:rPr lang="nl-BE" dirty="0"/>
              <a:t> EUR </a:t>
            </a:r>
            <a:r>
              <a:rPr lang="nl-BE" dirty="0" smtClean="0"/>
              <a:t>25.000</a:t>
            </a:r>
          </a:p>
          <a:p>
            <a:pPr lvl="1"/>
            <a:r>
              <a:rPr lang="nl-BE" dirty="0" err="1" smtClean="0"/>
              <a:t>Invoice</a:t>
            </a:r>
            <a:endParaRPr lang="nl-BE" dirty="0" smtClean="0"/>
          </a:p>
          <a:p>
            <a:pPr lvl="1"/>
            <a:r>
              <a:rPr lang="nl-BE" dirty="0" err="1" smtClean="0"/>
              <a:t>Names</a:t>
            </a:r>
            <a:r>
              <a:rPr lang="nl-BE" dirty="0" smtClean="0"/>
              <a:t> of providers </a:t>
            </a:r>
            <a:r>
              <a:rPr lang="nl-BE" dirty="0" err="1" smtClean="0"/>
              <a:t>consulted</a:t>
            </a:r>
            <a:endParaRPr lang="nl-BE" dirty="0" smtClean="0"/>
          </a:p>
          <a:p>
            <a:pPr lvl="1"/>
            <a:r>
              <a:rPr lang="nl-BE" dirty="0" err="1" smtClean="0"/>
              <a:t>Proof</a:t>
            </a:r>
            <a:r>
              <a:rPr lang="nl-BE" dirty="0" smtClean="0"/>
              <a:t> of </a:t>
            </a:r>
            <a:r>
              <a:rPr lang="nl-BE" dirty="0" err="1" smtClean="0"/>
              <a:t>awarding</a:t>
            </a:r>
            <a:r>
              <a:rPr lang="nl-BE" dirty="0" smtClean="0"/>
              <a:t> procedure</a:t>
            </a:r>
            <a:endParaRPr lang="nl-BE" dirty="0"/>
          </a:p>
          <a:p>
            <a:endParaRPr lang="nl-B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BE" sz="3200" b="1" dirty="0" smtClean="0"/>
              <a:t>Equipment</a:t>
            </a:r>
            <a:r>
              <a:rPr lang="nl-BE" sz="3200" b="1" dirty="0" smtClean="0"/>
              <a:t/>
            </a:r>
            <a:br>
              <a:rPr lang="nl-BE" sz="3200" b="1" dirty="0" smtClean="0"/>
            </a:br>
            <a:r>
              <a:rPr lang="nl-BE" sz="3200" b="1" dirty="0" err="1" smtClean="0">
                <a:solidFill>
                  <a:srgbClr val="FF0000"/>
                </a:solidFill>
              </a:rPr>
              <a:t>Tendering</a:t>
            </a:r>
            <a:r>
              <a:rPr lang="nl-BE" sz="3200" b="1" dirty="0" smtClean="0">
                <a:solidFill>
                  <a:srgbClr val="FF0000"/>
                </a:solidFill>
              </a:rPr>
              <a:t> Procedure</a:t>
            </a:r>
            <a:endParaRPr lang="nl-BE" sz="3200" b="1" dirty="0">
              <a:solidFill>
                <a:srgbClr val="FF0000"/>
              </a:solidFill>
            </a:endParaRPr>
          </a:p>
        </p:txBody>
      </p:sp>
      <p:sp>
        <p:nvSpPr>
          <p:cNvPr id="2" name="Wolkvormige toelichting 1"/>
          <p:cNvSpPr/>
          <p:nvPr/>
        </p:nvSpPr>
        <p:spPr>
          <a:xfrm>
            <a:off x="1972283" y="4509120"/>
            <a:ext cx="4327909" cy="1224136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ekstvak 4"/>
          <p:cNvSpPr txBox="1"/>
          <p:nvPr/>
        </p:nvSpPr>
        <p:spPr>
          <a:xfrm>
            <a:off x="2627784" y="4797152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dirty="0" smtClean="0"/>
              <a:t>Best </a:t>
            </a:r>
            <a:r>
              <a:rPr lang="nl-BE" sz="2800" dirty="0" err="1" smtClean="0"/>
              <a:t>value</a:t>
            </a:r>
            <a:r>
              <a:rPr lang="nl-BE" sz="2800" dirty="0" smtClean="0"/>
              <a:t> </a:t>
            </a:r>
            <a:r>
              <a:rPr lang="nl-BE" sz="2800" dirty="0" err="1" smtClean="0"/>
              <a:t>for</a:t>
            </a:r>
            <a:r>
              <a:rPr lang="nl-BE" sz="2800" dirty="0" smtClean="0"/>
              <a:t> money</a:t>
            </a:r>
            <a:endParaRPr lang="nl-BE" sz="2800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5924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</a:t>
            </a:r>
            <a:r>
              <a:rPr lang="en-US" dirty="0"/>
              <a:t>certificate of origin shall be kept with the project accounts for any equipment item of a unit cost above EUR 5,000. </a:t>
            </a:r>
          </a:p>
          <a:p>
            <a:endParaRPr lang="nl-BE" dirty="0"/>
          </a:p>
          <a:p>
            <a:r>
              <a:rPr lang="en-US" i="1" dirty="0"/>
              <a:t>Certificate of origin: document made out by the competent authorities of the country of origin of the equipment (such as Chamber of Commerce) – it is to be asked to the supplier. </a:t>
            </a:r>
            <a:r>
              <a:rPr lang="en-US" dirty="0"/>
              <a:t>	</a:t>
            </a:r>
          </a:p>
          <a:p>
            <a:endParaRPr lang="nl-BE" dirty="0"/>
          </a:p>
          <a:p>
            <a:endParaRPr lang="nl-B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BE" sz="3200" b="1" dirty="0" smtClean="0"/>
              <a:t>Equipment</a:t>
            </a:r>
            <a:r>
              <a:rPr lang="nl-BE" sz="3200" b="1" dirty="0" smtClean="0"/>
              <a:t/>
            </a:r>
            <a:br>
              <a:rPr lang="nl-BE" sz="3200" b="1" dirty="0" smtClean="0"/>
            </a:br>
            <a:r>
              <a:rPr lang="nl-BE" sz="3200" b="1" dirty="0" err="1" smtClean="0">
                <a:solidFill>
                  <a:srgbClr val="FF0000"/>
                </a:solidFill>
              </a:rPr>
              <a:t>Rule</a:t>
            </a:r>
            <a:r>
              <a:rPr lang="nl-BE" sz="3200" b="1" dirty="0" smtClean="0">
                <a:solidFill>
                  <a:srgbClr val="FF0000"/>
                </a:solidFill>
              </a:rPr>
              <a:t> of </a:t>
            </a:r>
            <a:r>
              <a:rPr lang="nl-BE" sz="3200" b="1" dirty="0" err="1" smtClean="0">
                <a:solidFill>
                  <a:srgbClr val="FF0000"/>
                </a:solidFill>
              </a:rPr>
              <a:t>Origin</a:t>
            </a:r>
            <a:endParaRPr lang="nl-BE" sz="3200" b="1" dirty="0">
              <a:solidFill>
                <a:srgbClr val="FF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7864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The beneficiary shall retain with project accounts:</a:t>
            </a:r>
          </a:p>
          <a:p>
            <a:r>
              <a:rPr lang="en-US" dirty="0" smtClean="0"/>
              <a:t>all </a:t>
            </a:r>
            <a:r>
              <a:rPr lang="en-US" dirty="0"/>
              <a:t>invoices for all equipment declared costs</a:t>
            </a:r>
          </a:p>
          <a:p>
            <a:r>
              <a:rPr lang="nl-BE" dirty="0" err="1" smtClean="0"/>
              <a:t>proofs</a:t>
            </a:r>
            <a:r>
              <a:rPr lang="nl-BE" dirty="0" smtClean="0"/>
              <a:t> </a:t>
            </a:r>
            <a:r>
              <a:rPr lang="nl-BE" dirty="0"/>
              <a:t>of </a:t>
            </a:r>
            <a:r>
              <a:rPr lang="nl-BE" dirty="0" err="1" smtClean="0"/>
              <a:t>tendering</a:t>
            </a:r>
            <a:r>
              <a:rPr lang="nl-BE" dirty="0" smtClean="0"/>
              <a:t> </a:t>
            </a:r>
            <a:r>
              <a:rPr lang="en-US" dirty="0"/>
              <a:t>procedure (min. 3 quotations) for </a:t>
            </a:r>
            <a:r>
              <a:rPr lang="en-US" dirty="0" smtClean="0"/>
              <a:t>purchases </a:t>
            </a:r>
            <a:r>
              <a:rPr lang="nl-BE" dirty="0" err="1" smtClean="0"/>
              <a:t>above</a:t>
            </a:r>
            <a:r>
              <a:rPr lang="nl-BE" dirty="0" smtClean="0"/>
              <a:t> </a:t>
            </a:r>
            <a:r>
              <a:rPr lang="nl-BE" dirty="0"/>
              <a:t>EUR </a:t>
            </a:r>
            <a:r>
              <a:rPr lang="nl-BE" dirty="0" smtClean="0"/>
              <a:t>25.000</a:t>
            </a:r>
          </a:p>
          <a:p>
            <a:r>
              <a:rPr lang="nl-BE" dirty="0" err="1"/>
              <a:t>c</a:t>
            </a:r>
            <a:r>
              <a:rPr lang="nl-BE" dirty="0" err="1" smtClean="0"/>
              <a:t>ertificate</a:t>
            </a:r>
            <a:r>
              <a:rPr lang="nl-BE" dirty="0" smtClean="0"/>
              <a:t> of </a:t>
            </a:r>
            <a:r>
              <a:rPr lang="nl-BE" dirty="0" err="1" smtClean="0"/>
              <a:t>origin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equipment of a unit </a:t>
            </a:r>
            <a:r>
              <a:rPr lang="nl-BE" dirty="0" err="1" smtClean="0"/>
              <a:t>cost</a:t>
            </a:r>
            <a:r>
              <a:rPr lang="nl-BE" dirty="0" smtClean="0"/>
              <a:t> </a:t>
            </a:r>
            <a:r>
              <a:rPr lang="nl-BE" dirty="0" err="1" smtClean="0"/>
              <a:t>above</a:t>
            </a:r>
            <a:r>
              <a:rPr lang="nl-BE" dirty="0" smtClean="0"/>
              <a:t> EUR </a:t>
            </a:r>
            <a:r>
              <a:rPr lang="nl-BE" dirty="0" smtClean="0"/>
              <a:t>5.000</a:t>
            </a:r>
            <a:endParaRPr lang="nl-BE" dirty="0"/>
          </a:p>
          <a:p>
            <a:r>
              <a:rPr lang="en-US" dirty="0"/>
              <a:t>Proof that VAT is not deductible (if VAT exemption is not obtained and VAT costs are charged to the project budget) </a:t>
            </a:r>
          </a:p>
          <a:p>
            <a:endParaRPr lang="nl-B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BE" sz="3200" b="1" dirty="0" smtClean="0"/>
              <a:t>Equipment</a:t>
            </a:r>
            <a:r>
              <a:rPr lang="nl-BE" sz="3200" b="1" dirty="0" smtClean="0"/>
              <a:t/>
            </a:r>
            <a:br>
              <a:rPr lang="nl-BE" sz="3200" b="1" dirty="0" smtClean="0"/>
            </a:br>
            <a:r>
              <a:rPr lang="nl-BE" sz="3200" b="1" dirty="0" err="1" smtClean="0">
                <a:solidFill>
                  <a:srgbClr val="FF0000"/>
                </a:solidFill>
              </a:rPr>
              <a:t>Supporting</a:t>
            </a:r>
            <a:r>
              <a:rPr lang="nl-BE" sz="3200" b="1" dirty="0" smtClean="0">
                <a:solidFill>
                  <a:srgbClr val="FF0000"/>
                </a:solidFill>
              </a:rPr>
              <a:t> </a:t>
            </a:r>
            <a:r>
              <a:rPr lang="nl-BE" sz="3200" b="1" dirty="0" err="1" smtClean="0">
                <a:solidFill>
                  <a:srgbClr val="FF0000"/>
                </a:solidFill>
              </a:rPr>
              <a:t>documents</a:t>
            </a:r>
            <a:endParaRPr lang="nl-BE" sz="3200" b="1" dirty="0">
              <a:solidFill>
                <a:srgbClr val="FF0000"/>
              </a:solidFill>
            </a:endParaRPr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1708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BE" sz="3200" b="1" dirty="0" smtClean="0"/>
              <a:t>Equipment</a:t>
            </a:r>
            <a:r>
              <a:rPr lang="nl-BE" sz="3200" b="1" dirty="0" smtClean="0"/>
              <a:t/>
            </a:r>
            <a:br>
              <a:rPr lang="nl-BE" sz="3200" b="1" dirty="0" smtClean="0"/>
            </a:br>
            <a:r>
              <a:rPr lang="nl-BE" sz="3200" b="1" dirty="0" smtClean="0">
                <a:solidFill>
                  <a:srgbClr val="FF0000"/>
                </a:solidFill>
              </a:rPr>
              <a:t>CCNURCA</a:t>
            </a:r>
            <a:endParaRPr lang="nl-BE" sz="3200" b="1" dirty="0">
              <a:solidFill>
                <a:srgbClr val="FF0000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625670"/>
              </p:ext>
            </p:extLst>
          </p:nvPr>
        </p:nvGraphicFramePr>
        <p:xfrm>
          <a:off x="179508" y="1733650"/>
          <a:ext cx="8856988" cy="51517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9463"/>
                <a:gridCol w="849170"/>
                <a:gridCol w="664977"/>
                <a:gridCol w="664977"/>
                <a:gridCol w="664977"/>
                <a:gridCol w="664977"/>
                <a:gridCol w="664977"/>
                <a:gridCol w="664977"/>
                <a:gridCol w="664977"/>
                <a:gridCol w="664977"/>
                <a:gridCol w="664977"/>
                <a:gridCol w="911610"/>
                <a:gridCol w="561952"/>
              </a:tblGrid>
              <a:tr h="1082499"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 dirty="0" err="1">
                          <a:effectLst/>
                        </a:rPr>
                        <a:t>Number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Name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Country 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 Staff costs (€)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Travel costs &amp;costs of stay (€)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 Equipment (€)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 Printing  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Other costs 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 eligible DIRECT COSTS (€) (1+2+3+4+5)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INDIRECT COSTS* (€)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Total cost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 Tempus Grant (€) (90%)</a:t>
                      </a:r>
                      <a:endParaRPr lang="nl-BE" sz="11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Cofinan</a:t>
                      </a:r>
                      <a:endParaRPr lang="nl-BE" sz="11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</a:tr>
              <a:tr h="367411"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 dirty="0">
                          <a:effectLst/>
                        </a:rPr>
                        <a:t>1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 dirty="0">
                          <a:effectLst/>
                        </a:rPr>
                        <a:t>HUB-KAHO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 dirty="0">
                          <a:effectLst/>
                        </a:rPr>
                        <a:t>BE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 dirty="0">
                          <a:effectLst/>
                        </a:rPr>
                        <a:t>82930,00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 dirty="0">
                          <a:effectLst/>
                        </a:rPr>
                        <a:t>35400,00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 dirty="0">
                          <a:effectLst/>
                        </a:rPr>
                        <a:t>0,00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700,00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13000,00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132030,00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24500,00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156530,00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139958,60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16571,40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</a:tr>
              <a:tr h="175318"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2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 dirty="0">
                          <a:effectLst/>
                        </a:rPr>
                        <a:t>UES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BA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33437,50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34900,00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 dirty="0">
                          <a:effectLst/>
                        </a:rPr>
                        <a:t>30650,00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 dirty="0">
                          <a:effectLst/>
                        </a:rPr>
                        <a:t>1800,00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 dirty="0">
                          <a:effectLst/>
                        </a:rPr>
                        <a:t>2500,00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 dirty="0">
                          <a:effectLst/>
                        </a:rPr>
                        <a:t>103287,50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 dirty="0">
                          <a:effectLst/>
                        </a:rPr>
                        <a:t>7000,00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 dirty="0">
                          <a:effectLst/>
                        </a:rPr>
                        <a:t>110287,50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 dirty="0">
                          <a:effectLst/>
                        </a:rPr>
                        <a:t>98611,71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 dirty="0">
                          <a:effectLst/>
                        </a:rPr>
                        <a:t>11675,79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</a:tr>
              <a:tr h="197345"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 dirty="0">
                          <a:effectLst/>
                        </a:rPr>
                        <a:t>3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SVEMO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BA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20612,50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31020,00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30650,00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1100,00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83382,50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4000,00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87382,50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78131,59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 dirty="0">
                          <a:effectLst/>
                        </a:rPr>
                        <a:t>9250,91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</a:tr>
              <a:tr h="197345"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4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UNZE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BA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20280,00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31520,00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30650,00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1200,00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83650,00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4000,00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87650,00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78370,77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9279,23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</a:tr>
              <a:tr h="197345"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5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UOM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ME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19947,50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29670,00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30650,00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1100,00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81367,50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4000,00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85367,50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76329,91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9037,59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</a:tr>
              <a:tr h="197345"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6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ECUG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AL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18475,00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34360,00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30650,00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1000,00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84485,00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4000,00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88485,00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79117,37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9367,63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</a:tr>
              <a:tr h="197345"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7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FSNU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AL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18617,50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33860,00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30650,00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1000,00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84127,50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4000,00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88127,50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78797,72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9329,78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</a:tr>
              <a:tr h="197345"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8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UNISHK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AL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19615,00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31690,00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30650,00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1100,00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83055,00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4000,00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87055,00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77838,76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9216,24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</a:tr>
              <a:tr h="197345"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9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 dirty="0">
                          <a:effectLst/>
                        </a:rPr>
                        <a:t>HENZAUAS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NL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27211,50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22420,00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400,00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50031,50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3422,70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53454,20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47795,17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5659,03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</a:tr>
              <a:tr h="197345"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UNIPO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SL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23753,50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21500,00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300,00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45553,50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3000,00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48553,50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43413,29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5140,21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</a:tr>
              <a:tr h="197345"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11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MINRS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BA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6610,00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6610,00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6610,00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6610,00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</a:tr>
              <a:tr h="197345"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12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MONKSZDK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BA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6050,00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6050,00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6050,00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6050,00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</a:tr>
              <a:tr h="197345"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13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MOE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ME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6600,00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6600,00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6600,00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6600,00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</a:tr>
              <a:tr h="197345"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14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MZRS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BA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6610,00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6610,00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6610,00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6610,00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</a:tr>
              <a:tr h="197345"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15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MINZDRSHNZ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BA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5940,00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5940,00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5940,00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5940,00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</a:tr>
              <a:tr h="197345"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16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MINZDR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BA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6050,00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6050,00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6050,00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6050,00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</a:tr>
              <a:tr h="197345"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17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MOH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AL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15780,00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15780,00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15780,00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15780,00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</a:tr>
              <a:tr h="197345"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18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KUL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BE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10000,00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10000,00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 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 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 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20000,00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1400,00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21400,00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19134,45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2265,55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</a:tr>
              <a:tr h="367411"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TOTAL : 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 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100" u="none" strike="noStrike">
                          <a:effectLst/>
                        </a:rPr>
                        <a:t> 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294880,00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369980,00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214550,00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9700,00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15500,00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904610,00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63322,70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967932,70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>
                          <a:effectLst/>
                        </a:rPr>
                        <a:t>871139,37</a:t>
                      </a:r>
                      <a:endParaRPr lang="nl-B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100" u="none" strike="noStrike" dirty="0">
                          <a:effectLst/>
                        </a:rPr>
                        <a:t>96793,33</a:t>
                      </a:r>
                      <a:endParaRPr lang="nl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53" marR="9253" marT="925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71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b="1" dirty="0" smtClean="0"/>
              <a:t>Software</a:t>
            </a:r>
            <a:r>
              <a:rPr lang="nl-BE" dirty="0" smtClean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clinical</a:t>
            </a:r>
            <a:r>
              <a:rPr lang="nl-BE" dirty="0"/>
              <a:t> </a:t>
            </a:r>
            <a:r>
              <a:rPr lang="nl-BE" dirty="0" err="1"/>
              <a:t>skill</a:t>
            </a:r>
            <a:r>
              <a:rPr lang="nl-BE" dirty="0"/>
              <a:t> teaching in </a:t>
            </a:r>
            <a:r>
              <a:rPr lang="nl-BE" dirty="0" err="1"/>
              <a:t>nursing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tracking of student performance indicators</a:t>
            </a:r>
          </a:p>
          <a:p>
            <a:r>
              <a:rPr lang="nl-BE" b="1" dirty="0" smtClean="0"/>
              <a:t>Computers</a:t>
            </a:r>
            <a:r>
              <a:rPr lang="nl-BE" dirty="0" smtClean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implementation</a:t>
            </a:r>
            <a:r>
              <a:rPr lang="nl-BE" dirty="0"/>
              <a:t> of CBE (20 computers)</a:t>
            </a:r>
          </a:p>
          <a:p>
            <a:r>
              <a:rPr lang="nl-BE" b="1" dirty="0" err="1" smtClean="0"/>
              <a:t>Laptops</a:t>
            </a:r>
            <a:r>
              <a:rPr lang="nl-BE" dirty="0" smtClean="0"/>
              <a:t>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implementation</a:t>
            </a:r>
            <a:r>
              <a:rPr lang="nl-BE" dirty="0"/>
              <a:t> of CBE (4 </a:t>
            </a:r>
            <a:r>
              <a:rPr lang="nl-BE" dirty="0" err="1"/>
              <a:t>laptops</a:t>
            </a:r>
            <a:r>
              <a:rPr lang="nl-BE" dirty="0"/>
              <a:t>)</a:t>
            </a:r>
          </a:p>
          <a:p>
            <a:endParaRPr lang="nl-B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BE" sz="3200" b="1" dirty="0" smtClean="0"/>
              <a:t>Equipment</a:t>
            </a:r>
            <a:r>
              <a:rPr lang="nl-BE" sz="3200" b="1" dirty="0" smtClean="0"/>
              <a:t/>
            </a:r>
            <a:br>
              <a:rPr lang="nl-BE" sz="3200" b="1" dirty="0" smtClean="0"/>
            </a:br>
            <a:r>
              <a:rPr lang="nl-BE" sz="3200" b="1" dirty="0" smtClean="0">
                <a:solidFill>
                  <a:srgbClr val="FF0000"/>
                </a:solidFill>
              </a:rPr>
              <a:t>WORKPACKAGE 4</a:t>
            </a:r>
            <a:endParaRPr lang="nl-BE" sz="3200" b="1" dirty="0">
              <a:solidFill>
                <a:srgbClr val="FF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Willem vanden Berg 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1275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BKAHO_Powerpoint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HUBKAHO_Powerpoint</Template>
  <TotalTime>1751</TotalTime>
  <Words>1137</Words>
  <Application>Microsoft Office PowerPoint</Application>
  <PresentationFormat>Diavoorstelling (4:3)</PresentationFormat>
  <Paragraphs>466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HUBKAHO_Powerpoint</vt:lpstr>
      <vt:lpstr>PowerPoint-presentatie</vt:lpstr>
      <vt:lpstr>Equipment Purpose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Technologiecampus Gent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Willem vanden Berg</dc:creator>
  <cp:lastModifiedBy>Willem vanden Berg</cp:lastModifiedBy>
  <cp:revision>15</cp:revision>
  <dcterms:created xsi:type="dcterms:W3CDTF">2014-04-03T08:48:14Z</dcterms:created>
  <dcterms:modified xsi:type="dcterms:W3CDTF">2014-04-04T13:59:25Z</dcterms:modified>
</cp:coreProperties>
</file>