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64" r:id="rId2"/>
    <p:sldMasterId id="2147483670" r:id="rId3"/>
    <p:sldMasterId id="2147483694" r:id="rId4"/>
    <p:sldMasterId id="2147483676" r:id="rId5"/>
    <p:sldMasterId id="2147483682" r:id="rId6"/>
    <p:sldMasterId id="2147483688" r:id="rId7"/>
  </p:sldMasterIdLst>
  <p:notesMasterIdLst>
    <p:notesMasterId r:id="rId20"/>
  </p:notesMasterIdLst>
  <p:handoutMasterIdLst>
    <p:handoutMasterId r:id="rId21"/>
  </p:handoutMasterIdLst>
  <p:sldIdLst>
    <p:sldId id="260" r:id="rId8"/>
    <p:sldId id="261" r:id="rId9"/>
    <p:sldId id="27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9">
          <p15:clr>
            <a:srgbClr val="A4A3A4"/>
          </p15:clr>
        </p15:guide>
        <p15:guide id="2" pos="4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B64"/>
    <a:srgbClr val="C6714A"/>
    <a:srgbClr val="DCA655"/>
    <a:srgbClr val="6B4189"/>
    <a:srgbClr val="3F9A79"/>
    <a:srgbClr val="16666F"/>
    <a:srgbClr val="447E90"/>
    <a:srgbClr val="4E8DCC"/>
    <a:srgbClr val="89B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9293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266" y="78"/>
      </p:cViewPr>
      <p:guideLst>
        <p:guide orient="horz" pos="649"/>
        <p:guide pos="4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8152A-4670-DD4C-AAFC-C17F734418B3}" type="datetimeFigureOut"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04A2F-BD0D-8B4B-8C63-218B4E48F359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91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900B5-6857-DB44-9846-7C78C09874F3}" type="datetimeFigureOut">
              <a:t>12/10/2014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B8F35-2A73-D34D-93FE-F1753C8EDAEC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4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smtClean="0"/>
          </a:p>
        </p:txBody>
      </p:sp>
      <p:sp>
        <p:nvSpPr>
          <p:cNvPr id="583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761C4D-830A-4471-92D0-77C63881C3C1}" type="slidenum">
              <a:rPr lang="nl-BE" smtClean="0"/>
              <a:pPr eaLnBrk="1" hangingPunct="1"/>
              <a:t>12</a:t>
            </a:fld>
            <a:endParaRPr lang="nl-BE" smtClean="0"/>
          </a:p>
        </p:txBody>
      </p:sp>
    </p:spTree>
    <p:extLst>
      <p:ext uri="{BB962C8B-B14F-4D97-AF65-F5344CB8AC3E}">
        <p14:creationId xmlns:p14="http://schemas.microsoft.com/office/powerpoint/2010/main" val="2048162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2.jp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2.jp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0" smtClean="0"/>
              <a:t>Klik om de ondertitelstijl van het model te bewerken</a:t>
            </a:r>
            <a:endParaRPr lang="nl-BE" noProof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8" y="1030288"/>
            <a:ext cx="9186128" cy="3860785"/>
          </a:xfrm>
          <a:prstGeom prst="rect">
            <a:avLst/>
          </a:prstGeom>
          <a:ln>
            <a:noFill/>
          </a:ln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1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BE6E-A6F8-3442-9DA5-5593485BE98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47E9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11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75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7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93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28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0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25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9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C2C8-AF4A-3F4C-B9B4-50FA0AC2319A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45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99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713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7AB-E25E-FB4B-969B-4A4EA7ABA0AD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6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30DE-79EA-A349-BE9F-7981F0F2DC46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77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5770-7E08-F248-BA09-A0038AB0618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16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C62E-9B80-144E-9FFF-A108B648E2E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0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1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6C8F-3F9B-6D44-8056-EDB07DB254D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49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233C-6A1A-B347-86E1-38E7A4477365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71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A780-40C0-BD41-9FCF-DB3CB79764A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FB6B-9458-BD43-9DB9-A2949799A662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9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EF45-E80A-A14C-9D81-938871F147C8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4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110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CFA7-D12C-7141-8399-7EC2FD74B1F4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12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340-8AB4-384E-BF13-A0690AD7A54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40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B24D-7E8B-9541-B8F1-940F0036A509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633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8B8-9D46-6848-AE7E-75CFB53DB47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4C4C-371A-1D4F-A9B8-07683E1252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1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AB38-62BC-774C-97AE-1BF242D8582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39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83A-059B-2542-813C-5A08B6D3796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AD7D-2159-674C-BC18-A050D77CC07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C34E-563E-3E4F-9CB6-35608B9F10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6608C39C-6A92-104F-A944-21D39204BEAF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6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89B368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D86298A-010A-FA4C-979A-202A0C3B0B89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E8DCC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47E90"/>
          </a:solidFill>
          <a:ln>
            <a:solidFill>
              <a:srgbClr val="447E9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47E90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198B64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26A858B-F2A2-4C42-A574-D382CE7CB5B0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5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6B4189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D3F1546C-12A3-C249-BA16-098223ED840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1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DCA655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AB632AFF-2AE8-5941-B538-F40ED924DEA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C6714A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onderwijsaanbod.odisee.be/2014/syllabi/n/JPG125N.htm#activetab=doelstellingen_idm33250800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ygnus.cc.kuleuven.be/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ygnus.cc.kuleuven.be/" TargetMode="External"/><Relationship Id="rId2" Type="http://schemas.openxmlformats.org/officeDocument/2006/relationships/hyperlink" Target="https://www.dropbox.com/lightbox/home/Das%20experiment/Film%20blaassondage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err="1"/>
              <a:t>Engaging</a:t>
            </a:r>
            <a:r>
              <a:rPr lang="nl-BE" dirty="0"/>
              <a:t> </a:t>
            </a:r>
            <a:r>
              <a:rPr lang="nl-BE" dirty="0" err="1"/>
              <a:t>students</a:t>
            </a:r>
            <a:r>
              <a:rPr lang="nl-BE" dirty="0"/>
              <a:t> in practical </a:t>
            </a:r>
            <a:r>
              <a:rPr lang="nl-BE" dirty="0" smtClean="0"/>
              <a:t>training</a:t>
            </a:r>
            <a:endParaRPr lang="nl-B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9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948" y="352268"/>
            <a:ext cx="8028852" cy="1143000"/>
          </a:xfrm>
        </p:spPr>
        <p:txBody>
          <a:bodyPr>
            <a:normAutofit fontScale="90000"/>
          </a:bodyPr>
          <a:lstStyle/>
          <a:p>
            <a:r>
              <a:rPr lang="nl-BE" dirty="0"/>
              <a:t>How do </a:t>
            </a:r>
            <a:r>
              <a:rPr lang="nl-BE" dirty="0" err="1"/>
              <a:t>students</a:t>
            </a:r>
            <a:r>
              <a:rPr lang="nl-BE" dirty="0"/>
              <a:t>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prepare</a:t>
            </a:r>
            <a:r>
              <a:rPr lang="nl-BE" dirty="0"/>
              <a:t> </a:t>
            </a:r>
            <a:r>
              <a:rPr lang="nl-BE" dirty="0" err="1"/>
              <a:t>themselves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practical training?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7948" y="1810912"/>
            <a:ext cx="8028852" cy="4525963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nl-BE" dirty="0" smtClean="0"/>
              <a:t>Digital </a:t>
            </a:r>
            <a:r>
              <a:rPr lang="nl-BE" dirty="0" err="1" smtClean="0"/>
              <a:t>knowledge</a:t>
            </a:r>
            <a:r>
              <a:rPr lang="nl-BE" dirty="0" smtClean="0"/>
              <a:t> test</a:t>
            </a:r>
          </a:p>
          <a:p>
            <a:pPr marL="727075" lvl="1" indent="-457200">
              <a:buFont typeface="Wingdings" panose="05000000000000000000" pitchFamily="2" charset="2"/>
              <a:buChar char="Ø"/>
            </a:pPr>
            <a:r>
              <a:rPr lang="en-US" dirty="0"/>
              <a:t>When students </a:t>
            </a:r>
            <a:r>
              <a:rPr lang="en-US" dirty="0" smtClean="0"/>
              <a:t>haven’t </a:t>
            </a:r>
            <a:r>
              <a:rPr lang="en-US" dirty="0"/>
              <a:t>made the digital test, there are no consequences </a:t>
            </a:r>
            <a:r>
              <a:rPr lang="en-US" dirty="0" smtClean="0"/>
              <a:t>linked </a:t>
            </a:r>
            <a:r>
              <a:rPr lang="en-US" dirty="0"/>
              <a:t>for the students. </a:t>
            </a:r>
            <a:br>
              <a:rPr lang="en-US" dirty="0"/>
            </a:br>
            <a:r>
              <a:rPr lang="en-US" dirty="0"/>
              <a:t>Some teachers let students </a:t>
            </a:r>
            <a:r>
              <a:rPr lang="en-US" dirty="0" smtClean="0"/>
              <a:t>who didn’t made the test or failed for the test demonstrate the technique or clean </a:t>
            </a:r>
            <a:r>
              <a:rPr lang="en-US" dirty="0"/>
              <a:t>up </a:t>
            </a:r>
            <a:r>
              <a:rPr lang="en-US" dirty="0" smtClean="0"/>
              <a:t>the class room after the training. This isn’t </a:t>
            </a:r>
            <a:r>
              <a:rPr lang="en-US" dirty="0"/>
              <a:t>a general </a:t>
            </a:r>
            <a:r>
              <a:rPr lang="en-US" dirty="0" smtClean="0"/>
              <a:t>accord yet. </a:t>
            </a:r>
          </a:p>
          <a:p>
            <a:pPr marL="727075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In </a:t>
            </a:r>
            <a:r>
              <a:rPr lang="en-US" dirty="0"/>
              <a:t>the second semester or next </a:t>
            </a:r>
            <a:r>
              <a:rPr lang="en-US" dirty="0" smtClean="0"/>
              <a:t>academic year they’re may </a:t>
            </a:r>
            <a:r>
              <a:rPr lang="en-US" dirty="0"/>
              <a:t>be </a:t>
            </a:r>
            <a:r>
              <a:rPr lang="nl-BE" dirty="0" err="1" smtClean="0"/>
              <a:t>consequences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the </a:t>
            </a:r>
            <a:r>
              <a:rPr lang="nl-BE" dirty="0" err="1" smtClean="0"/>
              <a:t>students</a:t>
            </a:r>
            <a:r>
              <a:rPr lang="nl-BE" dirty="0" smtClean="0"/>
              <a:t> </a:t>
            </a:r>
            <a:r>
              <a:rPr lang="nl-BE" dirty="0" err="1" smtClean="0"/>
              <a:t>who</a:t>
            </a:r>
            <a:r>
              <a:rPr lang="nl-BE" dirty="0" smtClean="0"/>
              <a:t> </a:t>
            </a:r>
            <a:r>
              <a:rPr lang="nl-BE" dirty="0" err="1" smtClean="0"/>
              <a:t>didn’t</a:t>
            </a:r>
            <a:r>
              <a:rPr lang="nl-BE" dirty="0" smtClean="0"/>
              <a:t> </a:t>
            </a:r>
            <a:r>
              <a:rPr lang="en-US" dirty="0" smtClean="0"/>
              <a:t>made </a:t>
            </a:r>
            <a:r>
              <a:rPr lang="en-US" dirty="0"/>
              <a:t>the digital test</a:t>
            </a:r>
            <a:r>
              <a:rPr lang="en-US" dirty="0" smtClean="0"/>
              <a:t>.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12415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11</a:t>
            </a:fld>
            <a:endParaRPr lang="nl-BE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765"/>
            <a:ext cx="9247030" cy="6944636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683606" y="605306"/>
            <a:ext cx="7790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 err="1"/>
              <a:t>Then</a:t>
            </a:r>
            <a:r>
              <a:rPr lang="nl-BE" sz="3200" b="1" dirty="0"/>
              <a:t> the </a:t>
            </a:r>
            <a:r>
              <a:rPr lang="nl-BE" sz="3200" b="1" dirty="0" err="1"/>
              <a:t>students</a:t>
            </a:r>
            <a:r>
              <a:rPr lang="nl-BE" sz="3200" b="1" dirty="0"/>
              <a:t> are </a:t>
            </a:r>
            <a:r>
              <a:rPr lang="nl-BE" sz="3200" b="1" dirty="0" err="1"/>
              <a:t>normally</a:t>
            </a:r>
            <a:r>
              <a:rPr lang="nl-BE" sz="3200" b="1" dirty="0"/>
              <a:t> ready </a:t>
            </a:r>
            <a:r>
              <a:rPr lang="nl-BE" sz="3200" b="1" dirty="0" err="1"/>
              <a:t>to</a:t>
            </a:r>
            <a:r>
              <a:rPr lang="nl-BE" sz="3200" b="1" dirty="0"/>
              <a:t> </a:t>
            </a:r>
            <a:r>
              <a:rPr lang="nl-BE" sz="3200" b="1" dirty="0" err="1"/>
              <a:t>participate</a:t>
            </a:r>
            <a:r>
              <a:rPr lang="nl-BE" sz="3200" b="1" dirty="0"/>
              <a:t> in the </a:t>
            </a:r>
            <a:r>
              <a:rPr lang="nl-BE" sz="3200" b="1" dirty="0" err="1"/>
              <a:t>lesson</a:t>
            </a:r>
            <a:r>
              <a:rPr lang="nl-BE" sz="3200" b="1" dirty="0"/>
              <a:t> of </a:t>
            </a:r>
            <a:r>
              <a:rPr lang="nl-BE" sz="3200" b="1" dirty="0" err="1"/>
              <a:t>pratical</a:t>
            </a:r>
            <a:r>
              <a:rPr lang="nl-BE" sz="3200" b="1" dirty="0"/>
              <a:t> training</a:t>
            </a:r>
          </a:p>
        </p:txBody>
      </p:sp>
    </p:spTree>
    <p:extLst>
      <p:ext uri="{BB962C8B-B14F-4D97-AF65-F5344CB8AC3E}">
        <p14:creationId xmlns:p14="http://schemas.microsoft.com/office/powerpoint/2010/main" val="4213643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inhoud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71224" y="54062"/>
            <a:ext cx="7353835" cy="6019469"/>
          </a:xfrm>
          <a:prstGeom prst="rect">
            <a:avLst/>
          </a:prstGeom>
        </p:spPr>
      </p:pic>
      <p:sp>
        <p:nvSpPr>
          <p:cNvPr id="29700" name="Tijdelijke aanduiding voor voettekst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mtClean="0"/>
              <a:t> - </a:t>
            </a:r>
          </a:p>
        </p:txBody>
      </p:sp>
    </p:spTree>
    <p:extLst>
      <p:ext uri="{BB962C8B-B14F-4D97-AF65-F5344CB8AC3E}">
        <p14:creationId xmlns:p14="http://schemas.microsoft.com/office/powerpoint/2010/main" val="391225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ECTS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Contract between student and teacher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Amount of study points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Language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Amount of contact hours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Semester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Goals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Beginning terms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Place in education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Content of the course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Study material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Study form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Evaluation activities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Possibility of tolerance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E9D77-C996-DF40-82BF-4D0EB0C0014F}" type="datetime1">
              <a:t>12/10/2014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2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Tolerance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10% of </a:t>
            </a:r>
            <a:r>
              <a:rPr lang="nl-BE" dirty="0" err="1" smtClean="0"/>
              <a:t>total</a:t>
            </a:r>
            <a:r>
              <a:rPr lang="nl-BE" dirty="0" smtClean="0"/>
              <a:t> </a:t>
            </a:r>
            <a:r>
              <a:rPr lang="nl-BE" dirty="0" err="1" smtClean="0"/>
              <a:t>amount</a:t>
            </a:r>
            <a:r>
              <a:rPr lang="nl-BE" dirty="0" smtClean="0"/>
              <a:t> of </a:t>
            </a:r>
            <a:r>
              <a:rPr lang="nl-BE" dirty="0" err="1" smtClean="0"/>
              <a:t>study</a:t>
            </a:r>
            <a:r>
              <a:rPr lang="nl-BE" dirty="0" smtClean="0"/>
              <a:t> points</a:t>
            </a:r>
            <a:br>
              <a:rPr lang="nl-BE" dirty="0" smtClean="0"/>
            </a:br>
            <a:r>
              <a:rPr lang="nl-BE" sz="2600" b="0" dirty="0" smtClean="0"/>
              <a:t>e.g. 18/180 </a:t>
            </a:r>
            <a:r>
              <a:rPr lang="nl-BE" sz="2600" b="0" dirty="0" err="1" smtClean="0"/>
              <a:t>study</a:t>
            </a:r>
            <a:r>
              <a:rPr lang="nl-BE" sz="2600" b="0" dirty="0" smtClean="0"/>
              <a:t> points, over a </a:t>
            </a:r>
            <a:r>
              <a:rPr lang="nl-BE" sz="2600" b="0" dirty="0" err="1" smtClean="0"/>
              <a:t>period</a:t>
            </a:r>
            <a:r>
              <a:rPr lang="nl-BE" sz="2600" b="0" dirty="0" smtClean="0"/>
              <a:t> of 3 </a:t>
            </a:r>
            <a:r>
              <a:rPr lang="nl-BE" sz="2600" b="0" dirty="0" err="1" smtClean="0"/>
              <a:t>years</a:t>
            </a:r>
            <a:endParaRPr lang="nl-BE" sz="2600" b="0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err="1" smtClean="0"/>
              <a:t>Study</a:t>
            </a:r>
            <a:r>
              <a:rPr lang="nl-BE" dirty="0" smtClean="0"/>
              <a:t> efficiency 50% </a:t>
            </a:r>
            <a:r>
              <a:rPr lang="nl-BE" dirty="0" err="1" smtClean="0"/>
              <a:t>needed</a:t>
            </a:r>
            <a:endParaRPr lang="nl-BE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/>
              <a:t>≤</a:t>
            </a:r>
            <a:r>
              <a:rPr lang="nl-BE" dirty="0" smtClean="0"/>
              <a:t> 7/20 </a:t>
            </a:r>
            <a:r>
              <a:rPr lang="nl-BE" dirty="0" err="1" smtClean="0"/>
              <a:t>can</a:t>
            </a:r>
            <a:r>
              <a:rPr lang="nl-BE" dirty="0" smtClean="0"/>
              <a:t> </a:t>
            </a:r>
            <a:r>
              <a:rPr lang="nl-BE" dirty="0" err="1" smtClean="0"/>
              <a:t>not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7/20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First </a:t>
            </a:r>
            <a:r>
              <a:rPr lang="nl-BE" dirty="0" err="1" smtClean="0"/>
              <a:t>year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r>
              <a:rPr lang="nl-BE" dirty="0" smtClean="0"/>
              <a:t>: max. 12 </a:t>
            </a:r>
            <a:r>
              <a:rPr lang="nl-BE" dirty="0" err="1" smtClean="0"/>
              <a:t>study</a:t>
            </a:r>
            <a:r>
              <a:rPr lang="nl-BE" dirty="0" smtClean="0"/>
              <a:t> points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nl-BE" dirty="0" smtClean="0"/>
              <a:t>Practical skills </a:t>
            </a:r>
            <a:r>
              <a:rPr lang="nl-BE" dirty="0" err="1" smtClean="0"/>
              <a:t>can</a:t>
            </a:r>
            <a:r>
              <a:rPr lang="nl-BE" dirty="0" smtClean="0"/>
              <a:t> NOT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tolerated</a:t>
            </a:r>
            <a:r>
              <a:rPr lang="nl-BE" dirty="0" smtClean="0"/>
              <a:t> (+ </a:t>
            </a:r>
            <a:r>
              <a:rPr lang="nl-BE" dirty="0" err="1" smtClean="0"/>
              <a:t>internship</a:t>
            </a:r>
            <a:r>
              <a:rPr lang="nl-BE" dirty="0" smtClean="0"/>
              <a:t>)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04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606" y="390904"/>
            <a:ext cx="8028852" cy="1143000"/>
          </a:xfrm>
        </p:spPr>
        <p:txBody>
          <a:bodyPr>
            <a:normAutofit fontScale="90000"/>
          </a:bodyPr>
          <a:lstStyle/>
          <a:p>
            <a:r>
              <a:rPr lang="nl-BE" dirty="0"/>
              <a:t>H</a:t>
            </a:r>
            <a:r>
              <a:rPr lang="nl-BE" dirty="0" smtClean="0"/>
              <a:t>ow do </a:t>
            </a:r>
            <a:r>
              <a:rPr lang="nl-BE" dirty="0" err="1" smtClean="0"/>
              <a:t>students</a:t>
            </a:r>
            <a:r>
              <a:rPr lang="nl-BE" dirty="0" smtClean="0"/>
              <a:t> </a:t>
            </a:r>
            <a:r>
              <a:rPr lang="nl-BE" dirty="0" err="1" smtClean="0"/>
              <a:t>need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prepare</a:t>
            </a:r>
            <a:r>
              <a:rPr lang="nl-BE" dirty="0" smtClean="0"/>
              <a:t> </a:t>
            </a:r>
            <a:r>
              <a:rPr lang="nl-BE" dirty="0" err="1" smtClean="0"/>
              <a:t>themselves</a:t>
            </a:r>
            <a:r>
              <a:rPr lang="nl-BE" dirty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practical training?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7948" y="1944709"/>
            <a:ext cx="8028852" cy="4134120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nl-BE" dirty="0" err="1" smtClean="0"/>
              <a:t>Before</a:t>
            </a:r>
            <a:r>
              <a:rPr lang="nl-BE" dirty="0" smtClean="0"/>
              <a:t> the course of practical training, </a:t>
            </a:r>
            <a:r>
              <a:rPr lang="nl-BE" dirty="0" err="1" smtClean="0"/>
              <a:t>students</a:t>
            </a:r>
            <a:r>
              <a:rPr lang="nl-BE" dirty="0" smtClean="0"/>
              <a:t> have had a few </a:t>
            </a:r>
            <a:r>
              <a:rPr lang="nl-BE" dirty="0" err="1" smtClean="0"/>
              <a:t>theoretical</a:t>
            </a:r>
            <a:r>
              <a:rPr lang="nl-BE" dirty="0" smtClean="0"/>
              <a:t> </a:t>
            </a:r>
            <a:r>
              <a:rPr lang="nl-BE" dirty="0" err="1" smtClean="0"/>
              <a:t>lessons</a:t>
            </a:r>
            <a:r>
              <a:rPr lang="nl-BE" dirty="0" smtClean="0"/>
              <a:t> 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During these lessons the students get to see the </a:t>
            </a:r>
            <a:r>
              <a:rPr lang="en-US" dirty="0"/>
              <a:t>different materials </a:t>
            </a:r>
            <a:r>
              <a:rPr lang="en-US" dirty="0" smtClean="0"/>
              <a:t>for </a:t>
            </a:r>
            <a:r>
              <a:rPr lang="en-US" dirty="0"/>
              <a:t>the first </a:t>
            </a:r>
            <a:r>
              <a:rPr lang="en-US" dirty="0" smtClean="0"/>
              <a:t>time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It </a:t>
            </a:r>
            <a:r>
              <a:rPr lang="en-US" dirty="0"/>
              <a:t>is recommended that students </a:t>
            </a:r>
            <a:r>
              <a:rPr lang="en-US" dirty="0" smtClean="0"/>
              <a:t>take </a:t>
            </a:r>
            <a:r>
              <a:rPr lang="en-US" dirty="0"/>
              <a:t>a look at this theory or read in their theoretical </a:t>
            </a:r>
            <a:r>
              <a:rPr lang="en-US" dirty="0" smtClean="0"/>
              <a:t>course</a:t>
            </a:r>
          </a:p>
          <a:p>
            <a:endParaRPr lang="nl-BE" dirty="0" smtClean="0"/>
          </a:p>
          <a:p>
            <a:pPr marL="457200" indent="-457200">
              <a:buFontTx/>
              <a:buChar char="-"/>
            </a:pPr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02385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606" y="390904"/>
            <a:ext cx="8028852" cy="1143000"/>
          </a:xfrm>
        </p:spPr>
        <p:txBody>
          <a:bodyPr>
            <a:normAutofit fontScale="90000"/>
          </a:bodyPr>
          <a:lstStyle/>
          <a:p>
            <a:r>
              <a:rPr lang="nl-BE" dirty="0"/>
              <a:t>How do </a:t>
            </a:r>
            <a:r>
              <a:rPr lang="nl-BE" dirty="0" err="1"/>
              <a:t>students</a:t>
            </a:r>
            <a:r>
              <a:rPr lang="nl-BE" dirty="0"/>
              <a:t>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prepare</a:t>
            </a:r>
            <a:r>
              <a:rPr lang="nl-BE" dirty="0"/>
              <a:t> </a:t>
            </a:r>
            <a:r>
              <a:rPr lang="nl-BE" dirty="0" err="1"/>
              <a:t>themselves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practical training?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7948" y="2099256"/>
            <a:ext cx="8028852" cy="4237619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Tx/>
              <a:buChar char="-"/>
            </a:pPr>
            <a:r>
              <a:rPr lang="en-US" dirty="0"/>
              <a:t>During their first year of nursing the students buy the book </a:t>
            </a:r>
          </a:p>
          <a:p>
            <a:r>
              <a:rPr lang="en-US" dirty="0"/>
              <a:t>	“ </a:t>
            </a:r>
            <a:r>
              <a:rPr lang="en-US" dirty="0" err="1"/>
              <a:t>stappenplannen</a:t>
            </a:r>
            <a:r>
              <a:rPr lang="en-US" dirty="0"/>
              <a:t>: </a:t>
            </a:r>
            <a:r>
              <a:rPr lang="en-US" dirty="0" err="1"/>
              <a:t>technisch</a:t>
            </a:r>
            <a:r>
              <a:rPr lang="en-US" dirty="0"/>
              <a:t> </a:t>
            </a:r>
            <a:r>
              <a:rPr lang="en-US" dirty="0" err="1"/>
              <a:t>verpleegkundige</a:t>
            </a:r>
            <a:r>
              <a:rPr lang="en-US" dirty="0"/>
              <a:t> 	</a:t>
            </a:r>
            <a:r>
              <a:rPr lang="en-US" dirty="0" err="1"/>
              <a:t>verstrekkingen</a:t>
            </a:r>
            <a:r>
              <a:rPr lang="en-US" dirty="0"/>
              <a:t>”</a:t>
            </a:r>
          </a:p>
          <a:p>
            <a:pPr marL="457200" indent="-457200">
              <a:buFontTx/>
              <a:buChar char="-"/>
            </a:pPr>
            <a:r>
              <a:rPr lang="en-US" dirty="0"/>
              <a:t>In this book all nursing </a:t>
            </a:r>
            <a:r>
              <a:rPr lang="en-US" dirty="0" smtClean="0"/>
              <a:t>skills </a:t>
            </a:r>
            <a:r>
              <a:rPr lang="en-US" dirty="0"/>
              <a:t>are fully written out according to the latest </a:t>
            </a:r>
            <a:r>
              <a:rPr lang="en-US" dirty="0" smtClean="0"/>
              <a:t>literature</a:t>
            </a:r>
            <a:endParaRPr lang="en-US" dirty="0"/>
          </a:p>
          <a:p>
            <a:pPr marL="457200" indent="-457200">
              <a:buFontTx/>
              <a:buChar char="-"/>
            </a:pPr>
            <a:r>
              <a:rPr lang="en-US" dirty="0" smtClean="0"/>
              <a:t>The students </a:t>
            </a:r>
            <a:r>
              <a:rPr lang="en-US" dirty="0"/>
              <a:t>can see </a:t>
            </a:r>
            <a:r>
              <a:rPr lang="en-US" dirty="0" smtClean="0"/>
              <a:t>in </a:t>
            </a:r>
            <a:r>
              <a:rPr lang="en-US" dirty="0"/>
              <a:t>the lesson </a:t>
            </a:r>
            <a:r>
              <a:rPr lang="en-US" dirty="0" smtClean="0"/>
              <a:t>planning which nursing skill is scheduled</a:t>
            </a:r>
            <a:r>
              <a:rPr lang="en-US" dirty="0"/>
              <a:t> </a:t>
            </a:r>
            <a:r>
              <a:rPr lang="en-US" dirty="0" smtClean="0"/>
              <a:t>when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They </a:t>
            </a:r>
            <a:r>
              <a:rPr lang="en-US" dirty="0"/>
              <a:t>practice the practical skills in small </a:t>
            </a:r>
            <a:r>
              <a:rPr lang="en-US" dirty="0" smtClean="0"/>
              <a:t>groups</a:t>
            </a:r>
          </a:p>
          <a:p>
            <a:endParaRPr lang="nl-BE" dirty="0" smtClean="0"/>
          </a:p>
          <a:p>
            <a:pPr marL="457200" indent="-457200">
              <a:buFontTx/>
              <a:buChar char="-"/>
            </a:pPr>
            <a:endParaRPr lang="nl-BE" dirty="0" smtClean="0"/>
          </a:p>
          <a:p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8564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948" y="352268"/>
            <a:ext cx="8028852" cy="1143000"/>
          </a:xfrm>
        </p:spPr>
        <p:txBody>
          <a:bodyPr>
            <a:normAutofit fontScale="90000"/>
          </a:bodyPr>
          <a:lstStyle/>
          <a:p>
            <a:r>
              <a:rPr lang="nl-BE" dirty="0"/>
              <a:t>How do </a:t>
            </a:r>
            <a:r>
              <a:rPr lang="nl-BE" dirty="0" err="1"/>
              <a:t>students</a:t>
            </a:r>
            <a:r>
              <a:rPr lang="nl-BE" dirty="0"/>
              <a:t>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prepare</a:t>
            </a:r>
            <a:r>
              <a:rPr lang="nl-BE" dirty="0"/>
              <a:t> </a:t>
            </a:r>
            <a:r>
              <a:rPr lang="nl-BE" dirty="0" err="1"/>
              <a:t>themselves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practical training?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7948" y="1810912"/>
            <a:ext cx="8028852" cy="4525963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Tx/>
              <a:buChar char="-"/>
            </a:pPr>
            <a:r>
              <a:rPr lang="en-US" dirty="0"/>
              <a:t>In the first year, students are divided into different groups and they can practice the various techniques in their assigned practice </a:t>
            </a:r>
            <a:r>
              <a:rPr lang="en-US" dirty="0" smtClean="0"/>
              <a:t>group</a:t>
            </a:r>
            <a:endParaRPr lang="en-US" dirty="0"/>
          </a:p>
          <a:p>
            <a:pPr marL="457200" indent="-457200">
              <a:buFontTx/>
              <a:buChar char="-"/>
            </a:pPr>
            <a:r>
              <a:rPr lang="en-US" dirty="0"/>
              <a:t>In the second and third year, the different technical skills </a:t>
            </a:r>
            <a:r>
              <a:rPr lang="en-US" dirty="0" smtClean="0"/>
              <a:t>are scheduled a </a:t>
            </a:r>
            <a:r>
              <a:rPr lang="en-US" dirty="0"/>
              <a:t>few times (usually four times, depending on the number of students) in the </a:t>
            </a:r>
            <a:r>
              <a:rPr lang="en-US" dirty="0" smtClean="0"/>
              <a:t>lesson planning</a:t>
            </a:r>
            <a:r>
              <a:rPr lang="en-US" dirty="0"/>
              <a:t>. </a:t>
            </a:r>
            <a:r>
              <a:rPr lang="en-US" dirty="0" smtClean="0"/>
              <a:t>Students sign up </a:t>
            </a:r>
            <a:r>
              <a:rPr lang="en-US" dirty="0"/>
              <a:t>at the desired </a:t>
            </a:r>
            <a:r>
              <a:rPr lang="en-US" dirty="0" smtClean="0"/>
              <a:t>time using a </a:t>
            </a:r>
            <a:r>
              <a:rPr lang="en-US" dirty="0" smtClean="0">
                <a:hlinkClick r:id="rId2"/>
              </a:rPr>
              <a:t>digital registration tool</a:t>
            </a:r>
            <a:r>
              <a:rPr lang="en-US" dirty="0"/>
              <a:t/>
            </a:r>
            <a:br>
              <a:rPr lang="en-US" dirty="0"/>
            </a:b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478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948" y="352268"/>
            <a:ext cx="8028852" cy="1143000"/>
          </a:xfrm>
        </p:spPr>
        <p:txBody>
          <a:bodyPr>
            <a:normAutofit fontScale="90000"/>
          </a:bodyPr>
          <a:lstStyle/>
          <a:p>
            <a:r>
              <a:rPr lang="nl-BE" dirty="0"/>
              <a:t>How do </a:t>
            </a:r>
            <a:r>
              <a:rPr lang="nl-BE" dirty="0" err="1"/>
              <a:t>students</a:t>
            </a:r>
            <a:r>
              <a:rPr lang="nl-BE" dirty="0"/>
              <a:t>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prepare</a:t>
            </a:r>
            <a:r>
              <a:rPr lang="nl-BE" dirty="0"/>
              <a:t> </a:t>
            </a:r>
            <a:r>
              <a:rPr lang="nl-BE" dirty="0" err="1"/>
              <a:t>themselves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practical training?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7948" y="1810912"/>
            <a:ext cx="8028852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Tx/>
              <a:buChar char="-"/>
            </a:pPr>
            <a:r>
              <a:rPr lang="en-US" dirty="0" smtClean="0"/>
              <a:t>When students are not able to come to a practical training they have to unsubscribe themselves or </a:t>
            </a:r>
            <a:r>
              <a:rPr lang="en-US" dirty="0"/>
              <a:t>they </a:t>
            </a:r>
            <a:r>
              <a:rPr lang="en-US" dirty="0" smtClean="0"/>
              <a:t>have to </a:t>
            </a:r>
            <a:r>
              <a:rPr lang="en-US" dirty="0"/>
              <a:t>notify the person in charge of the skill </a:t>
            </a:r>
            <a:r>
              <a:rPr lang="en-US" dirty="0" smtClean="0"/>
              <a:t>center 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When </a:t>
            </a:r>
            <a:r>
              <a:rPr lang="en-US" dirty="0"/>
              <a:t>students fail to keep this appointment, they </a:t>
            </a:r>
            <a:r>
              <a:rPr lang="en-US" dirty="0" smtClean="0"/>
              <a:t>will be appealed</a:t>
            </a:r>
            <a:endParaRPr lang="en-US" dirty="0"/>
          </a:p>
          <a:p>
            <a:pPr marL="457200" indent="-457200">
              <a:buFontTx/>
              <a:buChar char="-"/>
            </a:pPr>
            <a:r>
              <a:rPr lang="en-US" dirty="0"/>
              <a:t>Once students know when they can </a:t>
            </a:r>
            <a:r>
              <a:rPr lang="en-US" dirty="0" smtClean="0"/>
              <a:t>practice which skill, </a:t>
            </a:r>
            <a:r>
              <a:rPr lang="en-US" dirty="0"/>
              <a:t>they can </a:t>
            </a:r>
            <a:r>
              <a:rPr lang="en-US" dirty="0" smtClean="0"/>
              <a:t>prepare themselves</a:t>
            </a:r>
            <a:r>
              <a:rPr lang="en-US" dirty="0"/>
              <a:t/>
            </a:r>
            <a:br>
              <a:rPr lang="en-US" dirty="0"/>
            </a:b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2165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948" y="352268"/>
            <a:ext cx="8028852" cy="1143000"/>
          </a:xfrm>
        </p:spPr>
        <p:txBody>
          <a:bodyPr>
            <a:normAutofit fontScale="90000"/>
          </a:bodyPr>
          <a:lstStyle/>
          <a:p>
            <a:r>
              <a:rPr lang="nl-BE" dirty="0"/>
              <a:t>How do </a:t>
            </a:r>
            <a:r>
              <a:rPr lang="nl-BE" dirty="0" err="1"/>
              <a:t>students</a:t>
            </a:r>
            <a:r>
              <a:rPr lang="nl-BE" dirty="0"/>
              <a:t>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prepare</a:t>
            </a:r>
            <a:r>
              <a:rPr lang="nl-BE" dirty="0"/>
              <a:t> </a:t>
            </a:r>
            <a:r>
              <a:rPr lang="nl-BE" dirty="0" err="1"/>
              <a:t>themselves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practical training?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7948" y="1810912"/>
            <a:ext cx="8028852" cy="4525963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dirty="0" smtClean="0"/>
              <a:t>Actual preparation:</a:t>
            </a:r>
          </a:p>
          <a:p>
            <a:pPr marL="727075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Students have to read the </a:t>
            </a:r>
            <a:r>
              <a:rPr lang="en-US" dirty="0"/>
              <a:t>nurse procedure as described in the </a:t>
            </a:r>
            <a:r>
              <a:rPr lang="en-US" dirty="0" smtClean="0"/>
              <a:t>book “het </a:t>
            </a:r>
            <a:r>
              <a:rPr lang="en-US" dirty="0" err="1" smtClean="0"/>
              <a:t>stappenplan</a:t>
            </a:r>
            <a:r>
              <a:rPr lang="en-US" dirty="0" smtClean="0"/>
              <a:t>”</a:t>
            </a:r>
          </a:p>
          <a:p>
            <a:pPr marL="727075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Afterwards they have to view </a:t>
            </a:r>
            <a:r>
              <a:rPr lang="en-US" dirty="0"/>
              <a:t>the </a:t>
            </a:r>
            <a:r>
              <a:rPr lang="en-US" dirty="0" smtClean="0">
                <a:hlinkClick r:id="rId2"/>
              </a:rPr>
              <a:t>film material </a:t>
            </a:r>
            <a:r>
              <a:rPr lang="en-US" dirty="0"/>
              <a:t>that belongs </a:t>
            </a:r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dirty="0" smtClean="0"/>
              <a:t>nursing skill. This film material is also available using our digital learning platform</a:t>
            </a:r>
          </a:p>
          <a:p>
            <a:pPr marL="727075" lvl="1" indent="-457200">
              <a:buFont typeface="Wingdings" panose="05000000000000000000" pitchFamily="2" charset="2"/>
              <a:buChar char="Ø"/>
            </a:pPr>
            <a:r>
              <a:rPr lang="en-US" dirty="0"/>
              <a:t>When the </a:t>
            </a:r>
            <a:r>
              <a:rPr lang="en-US" dirty="0" smtClean="0"/>
              <a:t>students have done the above </a:t>
            </a:r>
            <a:r>
              <a:rPr lang="en-US" dirty="0"/>
              <a:t>mentioned steps, </a:t>
            </a:r>
            <a:r>
              <a:rPr lang="en-US" dirty="0" smtClean="0"/>
              <a:t>they </a:t>
            </a:r>
            <a:r>
              <a:rPr lang="en-US" dirty="0"/>
              <a:t>can </a:t>
            </a:r>
            <a:r>
              <a:rPr lang="en-US" dirty="0" smtClean="0"/>
              <a:t>make </a:t>
            </a:r>
            <a:r>
              <a:rPr lang="en-US" dirty="0"/>
              <a:t>the </a:t>
            </a:r>
            <a:r>
              <a:rPr lang="en-US" dirty="0">
                <a:hlinkClick r:id="rId3"/>
              </a:rPr>
              <a:t>digital knowledge test </a:t>
            </a:r>
            <a:r>
              <a:rPr lang="en-US" dirty="0"/>
              <a:t>(available on our digital learning platform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420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7948" y="352268"/>
            <a:ext cx="8028852" cy="1143000"/>
          </a:xfrm>
        </p:spPr>
        <p:txBody>
          <a:bodyPr>
            <a:normAutofit fontScale="90000"/>
          </a:bodyPr>
          <a:lstStyle/>
          <a:p>
            <a:r>
              <a:rPr lang="nl-BE" dirty="0"/>
              <a:t>How do </a:t>
            </a:r>
            <a:r>
              <a:rPr lang="nl-BE" dirty="0" err="1"/>
              <a:t>students</a:t>
            </a:r>
            <a:r>
              <a:rPr lang="nl-BE" dirty="0"/>
              <a:t> </a:t>
            </a:r>
            <a:r>
              <a:rPr lang="nl-BE" dirty="0" err="1"/>
              <a:t>need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prepare</a:t>
            </a:r>
            <a:r>
              <a:rPr lang="nl-BE" dirty="0"/>
              <a:t> </a:t>
            </a:r>
            <a:r>
              <a:rPr lang="nl-BE" dirty="0" err="1"/>
              <a:t>themselves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practical training?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7948" y="1810912"/>
            <a:ext cx="8028852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Tx/>
              <a:buChar char="-"/>
            </a:pPr>
            <a:r>
              <a:rPr lang="nl-BE" dirty="0" smtClean="0"/>
              <a:t>Digital </a:t>
            </a:r>
            <a:r>
              <a:rPr lang="nl-BE" dirty="0" err="1" smtClean="0"/>
              <a:t>knowledge</a:t>
            </a:r>
            <a:r>
              <a:rPr lang="nl-BE" dirty="0" smtClean="0"/>
              <a:t> test</a:t>
            </a:r>
          </a:p>
          <a:p>
            <a:pPr marL="727075" lvl="1" indent="-457200">
              <a:buFont typeface="Wingdings" panose="05000000000000000000" pitchFamily="2" charset="2"/>
              <a:buChar char="Ø"/>
            </a:pPr>
            <a:r>
              <a:rPr lang="nl-BE" dirty="0" smtClean="0"/>
              <a:t>For</a:t>
            </a:r>
            <a:r>
              <a:rPr lang="en-US" dirty="0" smtClean="0"/>
              <a:t> </a:t>
            </a:r>
            <a:r>
              <a:rPr lang="en-US" dirty="0"/>
              <a:t>each </a:t>
            </a:r>
            <a:r>
              <a:rPr lang="en-US" dirty="0" smtClean="0"/>
              <a:t>practical skill there is a digital knowledge test. </a:t>
            </a:r>
            <a:r>
              <a:rPr lang="en-US" dirty="0"/>
              <a:t>Each test consists of </a:t>
            </a:r>
            <a:r>
              <a:rPr lang="en-US" dirty="0" smtClean="0"/>
              <a:t>10 multiple </a:t>
            </a:r>
            <a:r>
              <a:rPr lang="en-US" dirty="0"/>
              <a:t>choice questions. Each question </a:t>
            </a:r>
            <a:r>
              <a:rPr lang="en-US" dirty="0" smtClean="0"/>
              <a:t>represents one </a:t>
            </a:r>
            <a:r>
              <a:rPr lang="en-US" dirty="0"/>
              <a:t>point. Students have 5 minutes to complete the test. After 5 minutes, the test </a:t>
            </a:r>
            <a:r>
              <a:rPr lang="en-US" dirty="0" smtClean="0"/>
              <a:t>is automatically closes and sent</a:t>
            </a:r>
          </a:p>
          <a:p>
            <a:pPr marL="727075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questions are randomly displayed. </a:t>
            </a:r>
            <a:r>
              <a:rPr lang="en-US" dirty="0" smtClean="0"/>
              <a:t>The </a:t>
            </a:r>
            <a:r>
              <a:rPr lang="en-US" dirty="0"/>
              <a:t>time limit is added to avoid </a:t>
            </a:r>
            <a:r>
              <a:rPr lang="en-US" dirty="0" smtClean="0"/>
              <a:t>that students search for the information</a:t>
            </a:r>
          </a:p>
          <a:p>
            <a:pPr marL="727075" lvl="1" indent="-457200">
              <a:buFont typeface="Wingdings" panose="05000000000000000000" pitchFamily="2" charset="2"/>
              <a:buChar char="Ø"/>
            </a:pPr>
            <a:r>
              <a:rPr lang="en-US" dirty="0"/>
              <a:t>When students </a:t>
            </a:r>
            <a:r>
              <a:rPr lang="en-US" dirty="0" smtClean="0"/>
              <a:t>haven’t  </a:t>
            </a:r>
            <a:r>
              <a:rPr lang="en-US" dirty="0"/>
              <a:t>made the digital </a:t>
            </a:r>
            <a:r>
              <a:rPr lang="en-US" dirty="0" smtClean="0"/>
              <a:t>test, the teacher knows </a:t>
            </a:r>
            <a:r>
              <a:rPr lang="en-US" dirty="0"/>
              <a:t>that they are not fully prepared to the practical </a:t>
            </a:r>
            <a:r>
              <a:rPr lang="en-US" dirty="0" smtClean="0"/>
              <a:t>class</a:t>
            </a:r>
            <a:r>
              <a:rPr lang="en-US" dirty="0"/>
              <a:t/>
            </a:r>
            <a:br>
              <a:rPr lang="en-US" dirty="0"/>
            </a:b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2067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see_templat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7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odisee_template</Template>
  <TotalTime>50</TotalTime>
  <Words>552</Words>
  <Application>Microsoft Office PowerPoint</Application>
  <PresentationFormat>Diavoorstelling (4:3)</PresentationFormat>
  <Paragraphs>87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7</vt:i4>
      </vt:variant>
      <vt:variant>
        <vt:lpstr>Diatitels</vt:lpstr>
      </vt:variant>
      <vt:variant>
        <vt:i4>12</vt:i4>
      </vt:variant>
    </vt:vector>
  </HeadingPairs>
  <TitlesOfParts>
    <vt:vector size="24" baseType="lpstr">
      <vt:lpstr>Arial</vt:lpstr>
      <vt:lpstr>Calibri</vt:lpstr>
      <vt:lpstr>Corbel</vt:lpstr>
      <vt:lpstr>Courier New</vt:lpstr>
      <vt:lpstr>Wingdings</vt:lpstr>
      <vt:lpstr>odisee_template</vt:lpstr>
      <vt:lpstr>2_Odisee</vt:lpstr>
      <vt:lpstr>3_Odisee</vt:lpstr>
      <vt:lpstr>7_Odisee</vt:lpstr>
      <vt:lpstr>4_Odisee</vt:lpstr>
      <vt:lpstr>5_Odisee</vt:lpstr>
      <vt:lpstr>6_Odisee</vt:lpstr>
      <vt:lpstr>PowerPoint-presentatie</vt:lpstr>
      <vt:lpstr>ECTS</vt:lpstr>
      <vt:lpstr>Tolerance</vt:lpstr>
      <vt:lpstr>How do students need to prepare themselves for practical training?</vt:lpstr>
      <vt:lpstr>How do students need to prepare themselves for practical training?</vt:lpstr>
      <vt:lpstr>How do students need to prepare themselves for practical training?</vt:lpstr>
      <vt:lpstr>How do students need to prepare themselves for practical training?</vt:lpstr>
      <vt:lpstr>How do students need to prepare themselves for practical training?</vt:lpstr>
      <vt:lpstr>How do students need to prepare themselves for practical training?</vt:lpstr>
      <vt:lpstr>How do students need to prepare themselves for practical training?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Hilde Boucqué</dc:creator>
  <cp:lastModifiedBy>Belinda Drieghe</cp:lastModifiedBy>
  <cp:revision>39</cp:revision>
  <dcterms:created xsi:type="dcterms:W3CDTF">2014-09-23T11:25:01Z</dcterms:created>
  <dcterms:modified xsi:type="dcterms:W3CDTF">2014-10-12T19:15:18Z</dcterms:modified>
</cp:coreProperties>
</file>