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2073D2-2FDE-49D9-AA1C-88982E881C07}" type="datetimeFigureOut">
              <a:rPr lang="en-US" smtClean="0"/>
              <a:t>4/9/2014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44140D5-37B4-46F8-83ED-62E097F292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4140D5-37B4-46F8-83ED-62E097F292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4140D5-37B4-46F8-83ED-62E097F292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4140D5-37B4-46F8-83ED-62E097F292E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4140D5-37B4-46F8-83ED-62E097F292E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4140D5-37B4-46F8-83ED-62E097F292E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44140D5-37B4-46F8-83ED-62E097F292E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44140D5-37B4-46F8-83ED-62E097F292E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2073D2-2FDE-49D9-AA1C-88982E881C07}" type="datetimeFigureOut">
              <a:rPr lang="en-US" smtClean="0"/>
              <a:t>4/9/2014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44140D5-37B4-46F8-83ED-62E097F292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42073D2-2FDE-49D9-AA1C-88982E881C07}" type="datetimeFigureOut">
              <a:rPr lang="en-US" smtClean="0"/>
              <a:t>4/9/2014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4140D5-37B4-46F8-83ED-62E097F292E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2073D2-2FDE-49D9-AA1C-88982E881C07}" type="datetimeFigureOut">
              <a:rPr lang="en-US" smtClean="0"/>
              <a:t>4/9/2014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44140D5-37B4-46F8-83ED-62E097F292E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2073D2-2FDE-49D9-AA1C-88982E881C07}" type="datetimeFigureOut">
              <a:rPr lang="en-US" smtClean="0"/>
              <a:t>4/9/2014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44140D5-37B4-46F8-83ED-62E097F292E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Directive 2005/36/EC </a:t>
            </a:r>
            <a:r>
              <a:rPr lang="en-US" dirty="0" smtClean="0"/>
              <a:t/>
            </a:r>
            <a:br>
              <a:rPr lang="en-US" dirty="0" smtClean="0"/>
            </a:br>
            <a:r>
              <a:rPr lang="en-US" dirty="0" smtClean="0"/>
              <a:t>Directive </a:t>
            </a:r>
            <a:r>
              <a:rPr lang="en-US" dirty="0"/>
              <a:t>2013/55/EU </a:t>
            </a:r>
          </a:p>
        </p:txBody>
      </p:sp>
      <p:sp>
        <p:nvSpPr>
          <p:cNvPr id="3" name="Subtitle 2"/>
          <p:cNvSpPr>
            <a:spLocks noGrp="1"/>
          </p:cNvSpPr>
          <p:nvPr>
            <p:ph type="subTitle" idx="1"/>
          </p:nvPr>
        </p:nvSpPr>
        <p:spPr/>
        <p:txBody>
          <a:bodyPr>
            <a:normAutofit fontScale="92500" lnSpcReduction="20000"/>
          </a:bodyPr>
          <a:lstStyle/>
          <a:p>
            <a:r>
              <a:rPr lang="en-US" dirty="0" err="1" smtClean="0"/>
              <a:t>Ardian</a:t>
            </a:r>
            <a:r>
              <a:rPr lang="en-US" dirty="0" smtClean="0"/>
              <a:t> </a:t>
            </a:r>
            <a:r>
              <a:rPr lang="en-US" dirty="0" err="1" smtClean="0"/>
              <a:t>Cerava</a:t>
            </a:r>
            <a:endParaRPr lang="en-US" dirty="0" smtClean="0"/>
          </a:p>
          <a:p>
            <a:r>
              <a:rPr lang="en-US" dirty="0" err="1" smtClean="0"/>
              <a:t>Univeristy</a:t>
            </a:r>
            <a:r>
              <a:rPr lang="en-US" dirty="0" smtClean="0"/>
              <a:t> “Fan S. </a:t>
            </a:r>
            <a:r>
              <a:rPr lang="en-US" dirty="0" err="1" smtClean="0"/>
              <a:t>Noli</a:t>
            </a:r>
            <a:r>
              <a:rPr lang="en-US" dirty="0" smtClean="0"/>
              <a:t>” </a:t>
            </a:r>
            <a:r>
              <a:rPr lang="en-US" dirty="0" err="1" smtClean="0"/>
              <a:t>Korce</a:t>
            </a:r>
            <a:endParaRPr lang="en-US" dirty="0" smtClean="0"/>
          </a:p>
          <a:p>
            <a:r>
              <a:rPr lang="en-US" dirty="0" err="1" smtClean="0"/>
              <a:t>Mostar</a:t>
            </a:r>
            <a:r>
              <a:rPr lang="en-US" dirty="0" smtClean="0"/>
              <a:t>, Bosnia and Herzegovina</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The same is true in the </a:t>
            </a:r>
            <a:r>
              <a:rPr lang="en-US" dirty="0" err="1"/>
              <a:t>sectoral</a:t>
            </a:r>
            <a:r>
              <a:rPr lang="en-US" dirty="0"/>
              <a:t> professions, where the durations formally prescribed in hours and/or academic years ‘may’ also be expressed as ECTS credits: for medical doctors (Article 24), general care nurses (Article 31), dentists (Article 34), veterinary surgeons (Article 38), midwives (Article 41), pharmacists (Article 44) and architects (Article 46). The Commission’s proposal to allow ECTS to be used in postgraduate dental specialties has not been retained.</a:t>
            </a:r>
          </a:p>
        </p:txBody>
      </p:sp>
      <p:sp>
        <p:nvSpPr>
          <p:cNvPr id="2" name="Title 1"/>
          <p:cNvSpPr>
            <a:spLocks noGrp="1"/>
          </p:cNvSpPr>
          <p:nvPr>
            <p:ph type="title"/>
          </p:nvPr>
        </p:nvSpPr>
        <p:spPr/>
        <p:txBody>
          <a:bodyPr>
            <a:normAutofit fontScale="90000"/>
          </a:bodyPr>
          <a:lstStyle/>
          <a:p>
            <a:r>
              <a:rPr lang="en-US" b="1" dirty="0" smtClean="0"/>
              <a:t>What is new in the amended Directive?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requirement that </a:t>
            </a:r>
            <a:r>
              <a:rPr lang="en-US" b="1" dirty="0"/>
              <a:t>medical doctors undergo at least 5 500 hours of theoretical and practical training is retained, but set within a minimum five-year, rather than six-year, period. This is to bring the Directive into line with the practice in some MSs which effectively operated five-year </a:t>
            </a:r>
            <a:r>
              <a:rPr lang="en-US" b="1" dirty="0" err="1"/>
              <a:t>programmes</a:t>
            </a:r>
            <a:r>
              <a:rPr lang="en-US" b="1" dirty="0"/>
              <a:t>. </a:t>
            </a:r>
            <a:endParaRPr lang="en-US" dirty="0"/>
          </a:p>
        </p:txBody>
      </p:sp>
      <p:sp>
        <p:nvSpPr>
          <p:cNvPr id="2" name="Title 1"/>
          <p:cNvSpPr>
            <a:spLocks noGrp="1"/>
          </p:cNvSpPr>
          <p:nvPr>
            <p:ph type="title"/>
          </p:nvPr>
        </p:nvSpPr>
        <p:spPr/>
        <p:txBody>
          <a:bodyPr/>
          <a:lstStyle/>
          <a:p>
            <a:r>
              <a:rPr lang="en-US" dirty="0" smtClean="0"/>
              <a:t>Medical doctors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The same is true of the minimum 4 600 hours required in the training of </a:t>
            </a:r>
            <a:r>
              <a:rPr lang="en-US" b="1" dirty="0"/>
              <a:t>general care nurses. The major amendment here concerns the length of </a:t>
            </a:r>
            <a:r>
              <a:rPr lang="en-US" b="1" dirty="0" err="1"/>
              <a:t>succesfully</a:t>
            </a:r>
            <a:r>
              <a:rPr lang="en-US" b="1" dirty="0"/>
              <a:t> completed general education which must precede the training course. Previously it was at least 10 years. Now, thanks to sustained pressure for nursing to become a graduate profession, </a:t>
            </a:r>
            <a:r>
              <a:rPr lang="en-US" dirty="0" smtClean="0"/>
              <a:t>requirement </a:t>
            </a:r>
            <a:r>
              <a:rPr lang="en-US" dirty="0"/>
              <a:t>becomes 12 years in those MSs which deliver nursing training in HE institutions. </a:t>
            </a:r>
          </a:p>
        </p:txBody>
      </p:sp>
      <p:sp>
        <p:nvSpPr>
          <p:cNvPr id="2" name="Title 1"/>
          <p:cNvSpPr>
            <a:spLocks noGrp="1"/>
          </p:cNvSpPr>
          <p:nvPr>
            <p:ph type="title"/>
          </p:nvPr>
        </p:nvSpPr>
        <p:spPr/>
        <p:txBody>
          <a:bodyPr/>
          <a:lstStyle/>
          <a:p>
            <a:r>
              <a:rPr lang="en-US" dirty="0" smtClean="0"/>
              <a:t>Nursing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For </a:t>
            </a:r>
            <a:r>
              <a:rPr lang="en-US" b="1" dirty="0"/>
              <a:t>midwives, there has long been more than one route to qualification. Route 1 (three full-time years of theoretical and practical study) must now be preceded by at least 12, rather than 10, years of successfully completed general education. </a:t>
            </a:r>
            <a:endParaRPr lang="en-US" dirty="0"/>
          </a:p>
        </p:txBody>
      </p:sp>
      <p:sp>
        <p:nvSpPr>
          <p:cNvPr id="2" name="Title 1"/>
          <p:cNvSpPr>
            <a:spLocks noGrp="1"/>
          </p:cNvSpPr>
          <p:nvPr>
            <p:ph type="title"/>
          </p:nvPr>
        </p:nvSpPr>
        <p:spPr/>
        <p:txBody>
          <a:bodyPr/>
          <a:lstStyle/>
          <a:p>
            <a:r>
              <a:rPr lang="en-US" dirty="0" smtClean="0"/>
              <a:t>Midwives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t>Thank you for your attention !!!!!!</a:t>
            </a:r>
            <a:endParaRPr lang="en-US" sz="4000" b="1"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dirty="0"/>
              <a:t>The guarantee conferred by this Directive on persons</a:t>
            </a:r>
          </a:p>
          <a:p>
            <a:pPr>
              <a:buNone/>
            </a:pPr>
            <a:r>
              <a:rPr lang="en-US" dirty="0"/>
              <a:t>having acquired their professional qualifications in a</a:t>
            </a:r>
          </a:p>
          <a:p>
            <a:pPr>
              <a:buNone/>
            </a:pPr>
            <a:r>
              <a:rPr lang="en-US" dirty="0"/>
              <a:t>Member State to have access to the same profession and</a:t>
            </a:r>
          </a:p>
          <a:p>
            <a:pPr>
              <a:buNone/>
            </a:pPr>
            <a:r>
              <a:rPr lang="en-US" dirty="0"/>
              <a:t>pursue it in another Member State with the same rights</a:t>
            </a:r>
          </a:p>
          <a:p>
            <a:pPr>
              <a:buNone/>
            </a:pPr>
            <a:r>
              <a:rPr lang="en-US" dirty="0"/>
              <a:t>as nationals is without prejudice to compliance by the</a:t>
            </a:r>
          </a:p>
          <a:p>
            <a:pPr>
              <a:buNone/>
            </a:pPr>
            <a:r>
              <a:rPr lang="en-US" dirty="0"/>
              <a:t>migrant professional with any non-discriminatory </a:t>
            </a:r>
            <a:r>
              <a:rPr lang="en-US" dirty="0" smtClean="0"/>
              <a:t> Conditions  of </a:t>
            </a:r>
            <a:r>
              <a:rPr lang="en-US" dirty="0"/>
              <a:t>pursuit which might be laid down by the </a:t>
            </a:r>
            <a:r>
              <a:rPr lang="en-US" dirty="0" smtClean="0"/>
              <a:t>latter Member </a:t>
            </a:r>
            <a:r>
              <a:rPr lang="en-US" dirty="0"/>
              <a:t>State, provided that these are </a:t>
            </a:r>
            <a:r>
              <a:rPr lang="en-US" dirty="0" smtClean="0"/>
              <a:t> objectively justified and </a:t>
            </a:r>
            <a:r>
              <a:rPr lang="en-US" dirty="0"/>
              <a:t>proportionate.</a:t>
            </a:r>
          </a:p>
        </p:txBody>
      </p:sp>
      <p:sp>
        <p:nvSpPr>
          <p:cNvPr id="2" name="Title 1"/>
          <p:cNvSpPr>
            <a:spLocks noGrp="1"/>
          </p:cNvSpPr>
          <p:nvPr>
            <p:ph type="title"/>
          </p:nvPr>
        </p:nvSpPr>
        <p:spPr/>
        <p:txBody>
          <a:bodyPr/>
          <a:lstStyle/>
          <a:p>
            <a:r>
              <a:rPr lang="en-US" dirty="0" smtClean="0"/>
              <a:t>Directive 2005/36</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r>
              <a:rPr lang="en-US" dirty="0"/>
              <a:t> Directive 2013/55/EU of 20 November 2013 presents the agreed amendments to Directive 2005/36/EC on the recognition of professional qualifications. It covers EU28 and the three EEA countries. </a:t>
            </a:r>
          </a:p>
        </p:txBody>
      </p:sp>
      <p:sp>
        <p:nvSpPr>
          <p:cNvPr id="2" name="Title 1"/>
          <p:cNvSpPr>
            <a:spLocks noGrp="1"/>
          </p:cNvSpPr>
          <p:nvPr>
            <p:ph type="title"/>
          </p:nvPr>
        </p:nvSpPr>
        <p:spPr/>
        <p:txBody>
          <a:bodyPr/>
          <a:lstStyle/>
          <a:p>
            <a:r>
              <a:rPr lang="en-US" dirty="0" smtClean="0"/>
              <a:t>Directive 2013/55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a:p>
          <a:p>
            <a:r>
              <a:rPr lang="en-US" dirty="0"/>
              <a:t> Directive 2005/36/EC on the recognition of professional qualifications fell due for review five years after coming into force in 2007. In 2011 the Commission set in train a far-reaching consultation and evaluation process. Politically, it was driven by President </a:t>
            </a:r>
            <a:r>
              <a:rPr lang="en-US" dirty="0" err="1"/>
              <a:t>Barroso’s</a:t>
            </a:r>
            <a:r>
              <a:rPr lang="en-US" dirty="0"/>
              <a:t> determination to ‘re-launch the Single Market’ in response to the crisis in the </a:t>
            </a:r>
            <a:r>
              <a:rPr lang="en-US" dirty="0" err="1"/>
              <a:t>eurozone</a:t>
            </a:r>
            <a:r>
              <a:rPr lang="en-US" dirty="0"/>
              <a:t> and beyond. Specifically, this aimed at: </a:t>
            </a:r>
          </a:p>
        </p:txBody>
      </p:sp>
      <p:sp>
        <p:nvSpPr>
          <p:cNvPr id="2" name="Title 1"/>
          <p:cNvSpPr>
            <a:spLocks noGrp="1"/>
          </p:cNvSpPr>
          <p:nvPr>
            <p:ph type="title"/>
          </p:nvPr>
        </p:nvSpPr>
        <p:spPr/>
        <p:txBody>
          <a:bodyPr>
            <a:normAutofit/>
          </a:bodyPr>
          <a:lstStyle/>
          <a:p>
            <a:r>
              <a:rPr lang="en-US" dirty="0" smtClean="0"/>
              <a:t> </a:t>
            </a:r>
            <a:r>
              <a:rPr lang="en-US" b="1" dirty="0"/>
              <a:t>Background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raising </a:t>
            </a:r>
            <a:r>
              <a:rPr lang="en-US" dirty="0"/>
              <a:t>the level of cross-border service delivery </a:t>
            </a:r>
          </a:p>
          <a:p>
            <a:r>
              <a:rPr lang="en-US" dirty="0" smtClean="0"/>
              <a:t> </a:t>
            </a:r>
            <a:r>
              <a:rPr lang="en-US" dirty="0"/>
              <a:t>increasing cross-border professional mobility, particularly where patterns of demand had been significantly changed by demographic factors, notably in healthcare </a:t>
            </a:r>
          </a:p>
          <a:p>
            <a:r>
              <a:rPr lang="en-US" dirty="0" smtClean="0"/>
              <a:t>reducing </a:t>
            </a:r>
            <a:r>
              <a:rPr lang="en-US" dirty="0"/>
              <a:t>the level of professional protectionism </a:t>
            </a:r>
          </a:p>
          <a:p>
            <a:r>
              <a:rPr lang="en-US" dirty="0" smtClean="0"/>
              <a:t>bringing </a:t>
            </a:r>
            <a:r>
              <a:rPr lang="en-US" dirty="0"/>
              <a:t>the Directive into closer alignment with Directive 2006/123/EC on Services in the Internal Market </a:t>
            </a:r>
          </a:p>
          <a:p>
            <a:endParaRPr lang="en-US" dirty="0"/>
          </a:p>
        </p:txBody>
      </p:sp>
      <p:sp>
        <p:nvSpPr>
          <p:cNvPr id="2" name="Title 1"/>
          <p:cNvSpPr>
            <a:spLocks noGrp="1"/>
          </p:cNvSpPr>
          <p:nvPr>
            <p:ph type="title"/>
          </p:nvPr>
        </p:nvSpPr>
        <p:spPr/>
        <p:txBody>
          <a:bodyPr>
            <a:normAutofit/>
          </a:bodyPr>
          <a:lstStyle/>
          <a:p>
            <a:r>
              <a:rPr lang="en-US" dirty="0" smtClean="0"/>
              <a:t> </a:t>
            </a:r>
            <a:r>
              <a:rPr lang="en-US" b="1" dirty="0"/>
              <a:t>Background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route to wider automatic recognition for professional qualifications has been opened up by the introduction of </a:t>
            </a:r>
            <a:r>
              <a:rPr lang="en-US" b="1" dirty="0"/>
              <a:t>common training frameworks (CTFs) [Recital 25 and new Article 49a]. These will allow groups of MSs – at least one third of the total number (i.e. 10 of EU28) – to agree curricula based on ‘common sets of knowledge, skills and competences’. Other MSs may then opt in.</a:t>
            </a:r>
            <a:endParaRPr lang="en-US" dirty="0"/>
          </a:p>
        </p:txBody>
      </p:sp>
      <p:sp>
        <p:nvSpPr>
          <p:cNvPr id="2" name="Title 1"/>
          <p:cNvSpPr>
            <a:spLocks noGrp="1"/>
          </p:cNvSpPr>
          <p:nvPr>
            <p:ph type="title"/>
          </p:nvPr>
        </p:nvSpPr>
        <p:spPr/>
        <p:txBody>
          <a:bodyPr>
            <a:normAutofit fontScale="90000"/>
          </a:bodyPr>
          <a:lstStyle/>
          <a:p>
            <a:r>
              <a:rPr lang="en-US" b="1" dirty="0"/>
              <a:t>What is new in the amended Directive?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curricula may be proposed by representative professional bodies operating at EU or national level, or by Competent Authorities (CAs 3 </a:t>
            </a:r>
            <a:r>
              <a:rPr lang="en-US" dirty="0" smtClean="0"/>
              <a:t> are </a:t>
            </a:r>
            <a:r>
              <a:rPr lang="en-US" dirty="0"/>
              <a:t>normally ministries or statutory regulatory bodies). The reference to ‘knowledge, skills and competences’ is significant and marks a shift towards competence-based curricula which is visible throughout the amended Directive</a:t>
            </a:r>
          </a:p>
        </p:txBody>
      </p:sp>
      <p:sp>
        <p:nvSpPr>
          <p:cNvPr id="2" name="Title 1"/>
          <p:cNvSpPr>
            <a:spLocks noGrp="1"/>
          </p:cNvSpPr>
          <p:nvPr>
            <p:ph type="title"/>
          </p:nvPr>
        </p:nvSpPr>
        <p:spPr/>
        <p:txBody>
          <a:bodyPr>
            <a:normAutofit fontScale="90000"/>
          </a:bodyPr>
          <a:lstStyle/>
          <a:p>
            <a:r>
              <a:rPr lang="en-US" b="1" dirty="0"/>
              <a:t>What is new in the amended Directive?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Who might take advantage of this facility? Medical and dental specialties – that is to say, training </a:t>
            </a:r>
            <a:r>
              <a:rPr lang="en-US" dirty="0" err="1"/>
              <a:t>programmes</a:t>
            </a:r>
            <a:r>
              <a:rPr lang="en-US" dirty="0"/>
              <a:t> pitched at the level beyond basic medical and dental training – which exist in two fifths of MSs (i.e. currently 12) are already subject to automatic recognition</a:t>
            </a:r>
          </a:p>
        </p:txBody>
      </p:sp>
      <p:sp>
        <p:nvSpPr>
          <p:cNvPr id="2" name="Title 1"/>
          <p:cNvSpPr>
            <a:spLocks noGrp="1"/>
          </p:cNvSpPr>
          <p:nvPr>
            <p:ph type="title"/>
          </p:nvPr>
        </p:nvSpPr>
        <p:spPr/>
        <p:txBody>
          <a:bodyPr>
            <a:normAutofit fontScale="90000"/>
          </a:bodyPr>
          <a:lstStyle/>
          <a:p>
            <a:r>
              <a:rPr lang="en-US" b="1" dirty="0"/>
              <a:t>What is new in the amended Directive?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Specifically, the amended Directive perpetuates the lack of clarity </a:t>
            </a:r>
            <a:r>
              <a:rPr lang="en-US" dirty="0" err="1"/>
              <a:t>characterising</a:t>
            </a:r>
            <a:r>
              <a:rPr lang="en-US" dirty="0"/>
              <a:t> the definition of the two higher education levels (d) and (e). The previous Article 11 defined (d) as ‘at least three and not more than four years’ duration’ and (e) as of ‘at least four years’ duration’, thus allowing four-year training </a:t>
            </a:r>
            <a:r>
              <a:rPr lang="en-US" dirty="0" err="1"/>
              <a:t>programmes</a:t>
            </a:r>
            <a:r>
              <a:rPr lang="en-US" dirty="0"/>
              <a:t> to be assigned either to (d) or </a:t>
            </a:r>
            <a:r>
              <a:rPr lang="en-US" dirty="0" smtClean="0"/>
              <a:t>to (e)</a:t>
            </a:r>
            <a:endParaRPr lang="en-US" dirty="0"/>
          </a:p>
        </p:txBody>
      </p:sp>
      <p:sp>
        <p:nvSpPr>
          <p:cNvPr id="2" name="Title 1"/>
          <p:cNvSpPr>
            <a:spLocks noGrp="1"/>
          </p:cNvSpPr>
          <p:nvPr>
            <p:ph type="title"/>
          </p:nvPr>
        </p:nvSpPr>
        <p:spPr/>
        <p:txBody>
          <a:bodyPr>
            <a:normAutofit fontScale="90000"/>
          </a:bodyPr>
          <a:lstStyle/>
          <a:p>
            <a:r>
              <a:rPr lang="en-US" b="1" dirty="0"/>
              <a:t>What is new in the amended Directive?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101</TotalTime>
  <Words>820</Words>
  <Application>Microsoft Office PowerPoint</Application>
  <PresentationFormat>On-screen Show (4:3)</PresentationFormat>
  <Paragraphs>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Directive 2005/36/EC  Directive 2013/55/EU </vt:lpstr>
      <vt:lpstr>Directive 2005/36</vt:lpstr>
      <vt:lpstr>Directive 2013/55</vt:lpstr>
      <vt:lpstr> Background </vt:lpstr>
      <vt:lpstr> Background </vt:lpstr>
      <vt:lpstr>What is new in the amended Directive?</vt:lpstr>
      <vt:lpstr>What is new in the amended Directive?</vt:lpstr>
      <vt:lpstr>What is new in the amended Directive?</vt:lpstr>
      <vt:lpstr>What is new in the amended Directive?</vt:lpstr>
      <vt:lpstr>What is new in the amended Directive?</vt:lpstr>
      <vt:lpstr>Medical doctors</vt:lpstr>
      <vt:lpstr>Nursing</vt:lpstr>
      <vt:lpstr>Midwives </vt:lpstr>
      <vt:lpstr>Slide 14</vt:lpstr>
    </vt:vector>
  </TitlesOfParts>
  <Company>Ardi Cerava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Directive 2005/36/EC  Directive 2013/55/EU </dc:title>
  <dc:creator>Cun Blloku</dc:creator>
  <cp:lastModifiedBy>Cun Blloku</cp:lastModifiedBy>
  <cp:revision>1</cp:revision>
  <dcterms:created xsi:type="dcterms:W3CDTF">2014-04-09T05:26:54Z</dcterms:created>
  <dcterms:modified xsi:type="dcterms:W3CDTF">2014-04-09T07:08:08Z</dcterms:modified>
</cp:coreProperties>
</file>