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4" r:id="rId2"/>
    <p:sldMasterId id="2147483670" r:id="rId3"/>
    <p:sldMasterId id="2147483694" r:id="rId4"/>
    <p:sldMasterId id="2147483676" r:id="rId5"/>
    <p:sldMasterId id="2147483682" r:id="rId6"/>
    <p:sldMasterId id="2147483688" r:id="rId7"/>
    <p:sldMasterId id="2147483700" r:id="rId8"/>
  </p:sldMasterIdLst>
  <p:notesMasterIdLst>
    <p:notesMasterId r:id="rId30"/>
  </p:notesMasterIdLst>
  <p:handoutMasterIdLst>
    <p:handoutMasterId r:id="rId31"/>
  </p:handoutMasterIdLst>
  <p:sldIdLst>
    <p:sldId id="292" r:id="rId9"/>
    <p:sldId id="289" r:id="rId10"/>
    <p:sldId id="265" r:id="rId11"/>
    <p:sldId id="286" r:id="rId12"/>
    <p:sldId id="287" r:id="rId13"/>
    <p:sldId id="288" r:id="rId14"/>
    <p:sldId id="266" r:id="rId15"/>
    <p:sldId id="267" r:id="rId16"/>
    <p:sldId id="279" r:id="rId17"/>
    <p:sldId id="271" r:id="rId18"/>
    <p:sldId id="268" r:id="rId19"/>
    <p:sldId id="272" r:id="rId20"/>
    <p:sldId id="269" r:id="rId21"/>
    <p:sldId id="273" r:id="rId22"/>
    <p:sldId id="274" r:id="rId23"/>
    <p:sldId id="270" r:id="rId24"/>
    <p:sldId id="282" r:id="rId25"/>
    <p:sldId id="278" r:id="rId26"/>
    <p:sldId id="291" r:id="rId27"/>
    <p:sldId id="290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">
          <p15:clr>
            <a:srgbClr val="A4A3A4"/>
          </p15:clr>
        </p15:guide>
        <p15:guide id="2" pos="4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B64"/>
    <a:srgbClr val="C6714A"/>
    <a:srgbClr val="DCA655"/>
    <a:srgbClr val="6B4189"/>
    <a:srgbClr val="3F9A79"/>
    <a:srgbClr val="16666F"/>
    <a:srgbClr val="447E90"/>
    <a:srgbClr val="4E8DCC"/>
    <a:srgbClr val="89B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73592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26" y="102"/>
      </p:cViewPr>
      <p:guideLst>
        <p:guide orient="horz" pos="649"/>
        <p:guide pos="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152A-4670-DD4C-AAFC-C17F734418B3}" type="datetimeFigureOut">
              <a:t>15.5.2016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4A2F-BD0D-8B4B-8C63-218B4E48F3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00B5-6857-DB44-9846-7C78C09874F3}" type="datetimeFigureOut">
              <a:t>15.5.2016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8F35-2A73-D34D-93FE-F1753C8EDA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79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1198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848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60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3319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037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571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52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271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063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28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45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7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40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jp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BE" noProof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" y="1030288"/>
            <a:ext cx="9186128" cy="386078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7BD5-0941-4C38-9AB7-DE7A67CC4269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47E9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22E-FDEA-41FA-9C93-95BCFF3DBE54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9EDD-413D-44C8-9FF3-A26602B53201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6CA0-CFC2-4E4C-A6A1-689E9467FCB6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22D-3FE0-47C6-8FD4-6379E0CF56A3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2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D661-1A1E-4A6A-A24E-638129FDECFF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55A6-76D5-43B0-995C-66378AE9981E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B237-A496-47C5-B6C1-0031BAF44A2D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52E-F9A7-4776-9AAA-19AB57064D3F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0A3A-ADE6-4349-B3E4-E601EEE4C22C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F61-3B50-4398-BAD9-0C7AA465316C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550D-C411-4527-80A3-A36D263465BE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EB9D-32AD-4206-8714-69CBA336D1DA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8A37-3F97-45A9-B930-566BE7F8B189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F6E2-B81C-447B-9C5B-DBE0A2BCC341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228-DD8F-4B18-A5C8-DFB391733414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C16D-C621-4416-8CCC-B7B996715CF6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D13F-22D2-4D29-81E7-95987C33F473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ABB9-DA7D-43D0-8208-823E9E0FE749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34F7-8A59-4C72-865A-4DF7391F4802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D31-6A71-4986-BD54-AB4E74CA3537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BB56-B141-48C3-B845-35832E1A99CA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F775-87C7-48C1-9813-87E15EF2087F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1309CAE-A68C-4D56-B07F-A0C2EAB90C03}" type="datetime1">
              <a:rPr lang="nl-BE" smtClean="0"/>
              <a:t>15/05/2016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47E9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7" name="Picture 16" descr="Odisee_z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9" name="Picture 18" descr="fot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1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603-4DFD-4900-B3A5-0D865D295913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3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11AB-067C-4C2C-B4A4-32E20F598BB6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30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A9C-7E66-4363-8431-3D0F27BBE280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9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596F-9DAC-47D5-BBB4-E733A0F87247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D06B-1D62-49DE-AA50-6D8064CA66F8}" type="datetime1">
              <a:rPr lang="nl-BE" smtClean="0"/>
              <a:t>15/05/2016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38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C302-7FE9-4802-8BEB-EA408DACF5D1}" type="datetime1">
              <a:rPr lang="nl-BE" smtClean="0"/>
              <a:t>15/05/2016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16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036C-EABE-47FA-824B-29B1D56DD9AF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3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559-C0AC-422B-BB74-0393D72522A7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54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5464-267B-49E8-B427-858D830765FF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40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2BD-C8DB-4006-AF78-FB34B75EECB2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6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5CBB-4F7A-45A5-9687-0ECEC7440C34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56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9F2-C354-46F1-AA56-BEDA822F088E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48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AFDD-5E77-4C15-BF7E-F6FA0665A34C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6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75F-9353-4E27-86DC-FB66B4DB0066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1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B0BF-934B-40A1-80D4-22A3E813084A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1F9C-875E-4DD5-A23B-2C939C2301B7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05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EEBD-E4C9-4BDE-8E12-FDA96E6D9814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76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1DF-EDF3-4E7F-BFAD-DE49A2DDABAA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9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4E2-1CB7-4A7B-9595-F351A914168C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8F95-1B26-42C0-AA6A-D5851EB376E3}" type="datetime1">
              <a:rPr lang="nl-BE" smtClean="0"/>
              <a:t>15/05/2016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993-A379-4792-8D90-19CE03C68FF9}" type="datetime1">
              <a:rPr lang="nl-BE" smtClean="0"/>
              <a:t>15/05/2016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DB429506-E437-4DFB-80DA-B8CD80079F9B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89B368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29CA2A9E-F2E3-4210-8D0D-78FF9A22CCDB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E8DCC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47E90"/>
          </a:solidFill>
          <a:ln>
            <a:solidFill>
              <a:srgbClr val="447E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839AAE7B-1B18-4257-9A39-E43173B0CBFA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47E90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098FEF5-7007-4E2A-9427-D2047CBC2ACF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98B64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94989B0E-4D7A-4039-A740-B451A7F64226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6B4189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B2844599-5EA9-4799-ADDE-D4DDD63B9861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DCA655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6B2D68F0-7ED7-4054-93A5-34ACF8646603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C6714A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E1B8FE-B3A5-4723-9CD0-8FB763CDF91C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3638F-6D52-644A-9831-93255061F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https://simulatinghealthcare.files.wordpress.com/2014/06/ekg_feedba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6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1. </a:t>
            </a:r>
            <a:r>
              <a:rPr lang="hr-HR" dirty="0" smtClean="0"/>
              <a:t>Prve impresije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Kako?</a:t>
            </a:r>
            <a:endParaRPr lang="en-US" dirty="0" smtClean="0"/>
          </a:p>
          <a:p>
            <a:r>
              <a:rPr lang="hr-HR" dirty="0" smtClean="0"/>
              <a:t> - opisati prve osjećaje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22E3-E27B-4926-8F21-EE3384980250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hr-HR" dirty="0" smtClean="0"/>
              <a:t>Faza Opisa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Zašto?</a:t>
            </a:r>
            <a:endParaRPr lang="en-US" dirty="0" smtClean="0"/>
          </a:p>
          <a:p>
            <a:r>
              <a:rPr lang="hr-HR" dirty="0" smtClean="0"/>
              <a:t> - bazirati se na ključne događaje </a:t>
            </a:r>
          </a:p>
          <a:p>
            <a:pPr marL="457200" indent="-457200">
              <a:buFontTx/>
              <a:buChar char="-"/>
            </a:pPr>
            <a:r>
              <a:rPr lang="hr-HR" dirty="0" smtClean="0"/>
              <a:t>Svi učesnici i facilitator 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B103-7147-4280-B660-B6C667D5664B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3051" y="915337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hr-HR" dirty="0" smtClean="0"/>
              <a:t>Faza opisa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kako?</a:t>
            </a:r>
          </a:p>
          <a:p>
            <a:pPr marL="457200" indent="-457200">
              <a:buFontTx/>
              <a:buChar char="-"/>
            </a:pPr>
            <a:r>
              <a:rPr lang="hr-HR" dirty="0" smtClean="0"/>
              <a:t>Rekonstrukcija događaja korak po korak </a:t>
            </a:r>
          </a:p>
          <a:p>
            <a:pPr marL="457200" indent="-457200">
              <a:buFontTx/>
              <a:buChar char="-"/>
            </a:pPr>
            <a:r>
              <a:rPr lang="hr-HR" dirty="0" smtClean="0"/>
              <a:t>Hronolgija bitna </a:t>
            </a:r>
          </a:p>
          <a:p>
            <a:pPr marL="457200" indent="-457200">
              <a:buFontTx/>
              <a:buChar char="-"/>
            </a:pPr>
            <a:r>
              <a:rPr lang="hr-HR" dirty="0" smtClean="0"/>
              <a:t>Svi učesnici uključeni </a:t>
            </a:r>
          </a:p>
          <a:p>
            <a:pPr marL="457200" indent="-457200">
              <a:buFontTx/>
              <a:buChar char="-"/>
            </a:pPr>
            <a:r>
              <a:rPr lang="hr-HR" dirty="0" smtClean="0"/>
              <a:t>Limitrati detalje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18E2-DD5F-4DF8-A407-51260851BC04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3. </a:t>
            </a:r>
            <a:r>
              <a:rPr lang="hr-HR" dirty="0" smtClean="0"/>
              <a:t>Faza analize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Što?</a:t>
            </a:r>
            <a:endParaRPr lang="en-US" dirty="0" smtClean="0"/>
          </a:p>
          <a:p>
            <a:r>
              <a:rPr lang="hr-HR" dirty="0" smtClean="0"/>
              <a:t>Sistematično preispitivanje vježbe </a:t>
            </a:r>
          </a:p>
          <a:p>
            <a:r>
              <a:rPr lang="hr-HR" dirty="0" smtClean="0"/>
              <a:t>Šta je bilo dobro?</a:t>
            </a:r>
          </a:p>
          <a:p>
            <a:r>
              <a:rPr lang="hr-HR" dirty="0" smtClean="0"/>
              <a:t>Šta je bilo loše?</a:t>
            </a:r>
          </a:p>
          <a:p>
            <a:r>
              <a:rPr lang="hr-HR" dirty="0" smtClean="0"/>
              <a:t>Šta se može unaprijediti?</a:t>
            </a:r>
            <a:endParaRPr lang="hr-HR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1A03-1075-4BB0-8EE5-1FE05C8F2CC8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</a:t>
            </a:r>
            <a:r>
              <a:rPr lang="hr-HR" dirty="0" smtClean="0"/>
              <a:t>Faza analize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948" y="2424165"/>
            <a:ext cx="8028852" cy="4873538"/>
          </a:xfrm>
        </p:spPr>
        <p:txBody>
          <a:bodyPr>
            <a:normAutofit/>
          </a:bodyPr>
          <a:lstStyle/>
          <a:p>
            <a:r>
              <a:rPr lang="hr-HR" dirty="0" smtClean="0"/>
              <a:t>Kako 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Neke su stvari bile dobre, neke loše, možete li se sjetiti koje su to?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Početi sa pozitivnim situacijama pa polako se kretati prema situacijama koje jnisu. </a:t>
            </a:r>
          </a:p>
          <a:p>
            <a:pPr marL="457200" indent="-457200"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Sloodni razgovor</a:t>
            </a:r>
          </a:p>
          <a:p>
            <a:pPr marL="457200" indent="-457200"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</a:rPr>
              <a:t>Pozvati sve da učestvuju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E87F-3B32-4F16-B31D-1812DB99C239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3. </a:t>
            </a:r>
            <a:r>
              <a:rPr lang="hr-HR" dirty="0" smtClean="0"/>
              <a:t>Faza analize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Kako?</a:t>
            </a:r>
          </a:p>
          <a:p>
            <a:r>
              <a:rPr lang="hr-HR" dirty="0" smtClean="0"/>
              <a:t>Ako se identificiraju slabosti, tražiti moguća rješenja. </a:t>
            </a:r>
          </a:p>
          <a:p>
            <a:r>
              <a:rPr lang="hr-HR" dirty="0" smtClean="0"/>
              <a:t>Ohrabriti samoprocjenu</a:t>
            </a:r>
          </a:p>
          <a:p>
            <a:r>
              <a:rPr lang="hr-HR" dirty="0" smtClean="0"/>
              <a:t>Zaštiti učesnike koji su ¨napadnuti¨</a:t>
            </a:r>
          </a:p>
          <a:p>
            <a:r>
              <a:rPr lang="hr-HR" dirty="0" smtClean="0"/>
              <a:t>Ako informacije nisu dovoljno jasne postaviti dodatna pitanja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F33-1C84-4441-85BA-4583275ABA18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hr-HR" dirty="0" smtClean="0"/>
              <a:t>Faza primjene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Rezmirati urađeno i kako se može primjeniti u svakodnevnom radu</a:t>
            </a:r>
          </a:p>
          <a:p>
            <a:r>
              <a:rPr lang="hr-HR" dirty="0" smtClean="0"/>
              <a:t>Svaki učesnik pojedinačno mora izreći šta je naučio i koju poruku će ponijeti sa sobom.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98A0-280D-4E3A-A5D4-ECAC55B32D7C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Napomene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948" y="2228894"/>
            <a:ext cx="8028852" cy="49668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Obezbijediti dovoljno vremena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Ne dozovolite razgovor prije debrifinga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Imajte grubi plan prije početka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Koristite otvorena pitanja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Gledajte da učesnici što više govore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Vaš posao nije predavanje, nego maksimalna refleksija studenta na svoj rad i grupna interakcija.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AF23-27C6-4857-9E8A-AD179790E8F8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Napomena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807" y="3127551"/>
            <a:ext cx="8028852" cy="50198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Izbjegavajte govoriti studentima šta su trebali naučiri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Ako ne spomenu studenti neki određeni problem onda to nije problem.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Uključiti sve učesnike i glasne i tihe 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62-2B62-4691-B11A-337159FA072B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603-4DFD-4900-B3A5-0D865D295913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19</a:t>
            </a:fld>
            <a:endParaRPr lang="hr-HR"/>
          </a:p>
        </p:txBody>
      </p:sp>
      <p:pic>
        <p:nvPicPr>
          <p:cNvPr id="3074" name="Picture 2" descr="https://mobilesim.files.wordpress.com/2014/03/csp_debriefin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4"/>
            <a:ext cx="9144000" cy="68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5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603-4DFD-4900-B3A5-0D865D295913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2</a:t>
            </a:fld>
            <a:endParaRPr lang="hr-HR"/>
          </a:p>
        </p:txBody>
      </p:sp>
      <p:pic>
        <p:nvPicPr>
          <p:cNvPr id="1026" name="Picture 2" descr="http://static1.squarespace.com/static/51dabbe5e4b0a4195e575ebe/t/5523d9b9e4b0a4a632ffc15e/1428412957224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0"/>
            <a:ext cx="9123630" cy="68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2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603-4DFD-4900-B3A5-0D865D295913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hr-HR" smtClean="0"/>
              <a:t>20</a:t>
            </a:fld>
            <a:endParaRPr lang="hr-HR"/>
          </a:p>
        </p:txBody>
      </p:sp>
      <p:pic>
        <p:nvPicPr>
          <p:cNvPr id="2050" name="Picture 2" descr="http://www.virtualspeechcoach.com/wp-content/uploads/2014/10/The-Debri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" y="434859"/>
            <a:ext cx="8341568" cy="60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948" y="8143"/>
            <a:ext cx="8028852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Radionica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606" y="907411"/>
            <a:ext cx="8028852" cy="521347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Scenario: 15 min.</a:t>
            </a:r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 </a:t>
            </a:r>
            <a:r>
              <a:rPr lang="hr-HR" sz="2400" dirty="0" smtClean="0"/>
              <a:t>standardizirani pacijent</a:t>
            </a:r>
            <a:endParaRPr lang="en-US" sz="2400" dirty="0" smtClean="0"/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 </a:t>
            </a:r>
            <a:r>
              <a:rPr lang="hr-HR" sz="2400" dirty="0" smtClean="0"/>
              <a:t>studenta zadatak</a:t>
            </a:r>
            <a:endParaRPr lang="en-US" sz="2400" dirty="0" smtClean="0"/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 </a:t>
            </a:r>
            <a:r>
              <a:rPr lang="hr-HR" sz="2400" dirty="0" smtClean="0"/>
              <a:t>instruktora (nagledaju studente)</a:t>
            </a:r>
            <a:endParaRPr lang="en-US" sz="2400" dirty="0" smtClean="0"/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 </a:t>
            </a:r>
            <a:r>
              <a:rPr lang="hr-HR" sz="2400" dirty="0" smtClean="0"/>
              <a:t>posmatrača (nagledaju instruktore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Debrief</a:t>
            </a:r>
            <a:r>
              <a:rPr lang="hr-HR" sz="2800" dirty="0" smtClean="0"/>
              <a:t>ing </a:t>
            </a:r>
            <a:r>
              <a:rPr lang="en-US" sz="2800" dirty="0" smtClean="0"/>
              <a:t>: </a:t>
            </a:r>
            <a:r>
              <a:rPr lang="en-US" sz="2800" dirty="0" smtClean="0"/>
              <a:t>30 min.</a:t>
            </a:r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hr-HR" sz="2400" dirty="0" smtClean="0"/>
              <a:t>Instruktori analiziraju studente</a:t>
            </a:r>
            <a:endParaRPr lang="en-US" sz="2400" dirty="0" smtClean="0"/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hr-HR" sz="2400" dirty="0" smtClean="0"/>
              <a:t>Posmatrači analiziraju instruktore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Zaključak </a:t>
            </a:r>
            <a:r>
              <a:rPr lang="en-US" sz="2800" dirty="0" smtClean="0"/>
              <a:t>: </a:t>
            </a:r>
            <a:r>
              <a:rPr lang="en-US" sz="2800" dirty="0" smtClean="0"/>
              <a:t>15 min.</a:t>
            </a:r>
          </a:p>
          <a:p>
            <a:pPr marL="727075" lvl="1" indent="-457200">
              <a:buFont typeface="Arial" panose="020B0604020202020204" pitchFamily="34" charset="0"/>
              <a:buChar char="•"/>
            </a:pPr>
            <a:r>
              <a:rPr lang="hr-HR" sz="2400" dirty="0" smtClean="0"/>
              <a:t>Posmatrači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807-06A1-4B7B-A1CB-4CCB1197781E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Debriefing </a:t>
            </a:r>
            <a:r>
              <a:rPr lang="hr-HR" dirty="0" smtClean="0"/>
              <a:t>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600" dirty="0" smtClean="0"/>
              <a:t> Debriefing omogućava učesnicima (edukator/student): </a:t>
            </a:r>
          </a:p>
          <a:p>
            <a:pPr marL="457200" indent="-457200">
              <a:buFontTx/>
              <a:buChar char="-"/>
            </a:pPr>
            <a:r>
              <a:rPr lang="hr-HR" sz="2600" dirty="0" smtClean="0"/>
              <a:t>da iskažu lične stavove o učinjenom </a:t>
            </a:r>
          </a:p>
          <a:p>
            <a:pPr marL="457200" indent="-457200">
              <a:buFontTx/>
              <a:buChar char="-"/>
            </a:pPr>
            <a:r>
              <a:rPr lang="hr-HR" sz="2600" dirty="0" smtClean="0"/>
              <a:t>Da se prikaže cjelokupni zajednički pogled na sve što je učinjeno. </a:t>
            </a:r>
          </a:p>
          <a:p>
            <a:pPr marL="457200" indent="-457200">
              <a:buFontTx/>
              <a:buChar char="-"/>
            </a:pPr>
            <a:r>
              <a:rPr lang="hr-HR" sz="2600" dirty="0" smtClean="0"/>
              <a:t>Da se identificiraju različite pozitivne i negativne stvari c ciljem unapređenja....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algn="ctr"/>
            <a:r>
              <a:rPr lang="en-US" sz="2600" dirty="0" smtClean="0">
                <a:sym typeface="Wingdings" panose="05000000000000000000" pitchFamily="2" charset="2"/>
              </a:rPr>
              <a:t>Debriefing</a:t>
            </a:r>
            <a:r>
              <a:rPr lang="hr-HR" sz="2600" dirty="0" smtClean="0">
                <a:sym typeface="Wingdings" panose="05000000000000000000" pitchFamily="2" charset="2"/>
              </a:rPr>
              <a:t> je izuzetno značajan za trening soft skills ( stvovi, komunikacija, timski rad i sl...) </a:t>
            </a:r>
            <a:r>
              <a:rPr lang="en-US" sz="2800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BACE-43D7-40AE-978C-B25D69C2FB0D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Foča</a:t>
            </a:r>
            <a:r>
              <a:rPr lang="en-US" dirty="0" smtClean="0"/>
              <a:t> - </a:t>
            </a:r>
            <a:r>
              <a:rPr lang="en-US" dirty="0" err="1" smtClean="0"/>
              <a:t>trening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28" y="16891"/>
            <a:ext cx="8028852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Scenario</a:t>
            </a:r>
            <a:r>
              <a:rPr lang="nl-BE" sz="2800" dirty="0"/>
              <a:t/>
            </a:r>
            <a:br>
              <a:rPr lang="nl-BE" sz="2800" dirty="0"/>
            </a:b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951722"/>
            <a:ext cx="8028852" cy="5097473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Mrs</a:t>
            </a:r>
            <a:r>
              <a:rPr lang="en-US" sz="3200" dirty="0"/>
              <a:t>. White </a:t>
            </a:r>
            <a:r>
              <a:rPr lang="hr-HR" sz="3200" dirty="0" smtClean="0"/>
              <a:t> je stara 35 godina i u bolnici je od jučer. Radeći u vrtu, uređujući cvjetnjak slučajno se porezala na vrtni nož te tako povrijedila različite prste na obje ruke.  </a:t>
            </a:r>
          </a:p>
          <a:p>
            <a:r>
              <a:rPr lang="hr-HR" sz="3200" dirty="0" smtClean="0"/>
              <a:t>U tretmanu je obrađena rana, apliciranu su antiobiotici IV putem 3x dnevno i Paracetamol 4x dnevno per os. Hirurgi će danas ponovno pregledati ranu i utvrditi stanje te potrebu za novim hirurškim intervencijama. Prognoza oporavka je veoma dobra. Čak iako hirurg ukaže na potrebu noivh hirurških zahvata. </a:t>
            </a:r>
            <a:endParaRPr lang="en-US" sz="3200" dirty="0"/>
          </a:p>
          <a:p>
            <a:r>
              <a:rPr lang="hr-HR" sz="3200" dirty="0" smtClean="0"/>
              <a:t>Pored ove povrede Mrs White, je prije dva dana imala  hiruršku intervenciju na zubu i kao poljedicu toga može jesti samo meku hranu. </a:t>
            </a:r>
            <a:endParaRPr lang="nl-BE" sz="3200" dirty="0" smtClean="0"/>
          </a:p>
          <a:p>
            <a:r>
              <a:rPr lang="hr-HR" sz="3200" dirty="0" smtClean="0"/>
              <a:t> trenutno je 8 sati ujutro i dva studenta dolaze da Mrs White daju terapiju i pomognu oko doručka. </a:t>
            </a:r>
            <a:r>
              <a:rPr lang="en-US" dirty="0" smtClean="0"/>
              <a:t> 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3881-C0ED-469E-8EBF-A1014F86EADC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67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dirty="0" smtClean="0"/>
              <a:t>Scenario – dodatne infromacije</a:t>
            </a:r>
            <a:r>
              <a:rPr lang="nl-BE" sz="2800" dirty="0"/>
              <a:t/>
            </a:r>
            <a:br>
              <a:rPr lang="nl-BE" sz="2800" dirty="0"/>
            </a:b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2936630"/>
            <a:ext cx="8028852" cy="311256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Obje ruke </a:t>
            </a:r>
            <a:r>
              <a:rPr lang="en-US" sz="2400" dirty="0" smtClean="0"/>
              <a:t>Mrs</a:t>
            </a:r>
            <a:r>
              <a:rPr lang="en-US" sz="2400" dirty="0"/>
              <a:t>. White </a:t>
            </a:r>
            <a:r>
              <a:rPr lang="hr-HR" sz="2400" dirty="0" smtClean="0"/>
              <a:t>su  bandažirane</a:t>
            </a:r>
            <a:r>
              <a:rPr lang="en-US" sz="2400" dirty="0" smtClean="0"/>
              <a:t>.</a:t>
            </a:r>
            <a:r>
              <a:rPr lang="hr-HR" sz="2400" dirty="0" smtClean="0"/>
              <a:t> Kontinuriano se žali na bolove, želi neki analgetik ODMAH. Ne želi da jede. Odbija antibotike (od tih lijekova joj je loše) i veoma je iritantan. </a:t>
            </a:r>
          </a:p>
          <a:p>
            <a:r>
              <a:rPr lang="hr-HR" sz="2400" dirty="0" smtClean="0"/>
              <a:t>Razlog ovakvog njenog ponašanje je taj što se ona  profsionalno bavii podučavanjem gitare i sada je u strahu da neće biit u stanju nastaviti sa svojim radom. </a:t>
            </a:r>
          </a:p>
          <a:p>
            <a:endParaRPr lang="hr-HR" sz="2400" dirty="0"/>
          </a:p>
          <a:p>
            <a:endParaRPr lang="nl-BE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75B-9C3A-46D9-87FC-5EAF477E9CBE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4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dirty="0" smtClean="0"/>
              <a:t>Ciljevi učenja studenata	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2901462"/>
            <a:ext cx="8028852" cy="3147734"/>
          </a:xfrm>
        </p:spPr>
        <p:txBody>
          <a:bodyPr>
            <a:normAutofit/>
          </a:bodyPr>
          <a:lstStyle/>
          <a:p>
            <a:pPr marL="342900" lvl="0" indent="-342900">
              <a:buFontTx/>
              <a:buChar char="-"/>
            </a:pPr>
            <a:r>
              <a:rPr lang="hr-HR" sz="2000" dirty="0" smtClean="0"/>
              <a:t>Različiti u svakome scenariju</a:t>
            </a:r>
          </a:p>
          <a:p>
            <a:pPr marL="342900" lvl="0" indent="-342900">
              <a:buFontTx/>
              <a:buChar char="-"/>
            </a:pPr>
            <a:r>
              <a:rPr lang="hr-HR" sz="2000" dirty="0" smtClean="0"/>
              <a:t>Moraju biti definirani prije početka rada</a:t>
            </a:r>
          </a:p>
          <a:p>
            <a:pPr marL="342900" lvl="0" indent="-342900">
              <a:buFontTx/>
              <a:buChar char="-"/>
            </a:pPr>
            <a:r>
              <a:rPr lang="hr-HR" sz="2000" dirty="0" smtClean="0"/>
              <a:t>Definiraju se na osnovu potrebe scenarija</a:t>
            </a:r>
          </a:p>
          <a:p>
            <a:pPr marL="342900" lvl="0" indent="-342900">
              <a:buFontTx/>
              <a:buChar char="-"/>
            </a:pPr>
            <a:endParaRPr lang="nl-BE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6393-2B68-4DFA-8E44-63499A6B9FCE}" type="datetime1">
              <a:rPr lang="nl-BE" smtClean="0"/>
              <a:t>15/05/2016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Struktura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hr-HR" dirty="0" smtClean="0"/>
              <a:t>Uvod</a:t>
            </a:r>
          </a:p>
          <a:p>
            <a:pPr marL="514350" indent="-514350">
              <a:buAutoNum type="arabicPeriod"/>
            </a:pPr>
            <a:r>
              <a:rPr lang="hr-HR" dirty="0" smtClean="0"/>
              <a:t>Prvi utisci</a:t>
            </a:r>
          </a:p>
          <a:p>
            <a:pPr marL="514350" indent="-514350">
              <a:buAutoNum type="arabicPeriod"/>
            </a:pPr>
            <a:r>
              <a:rPr lang="hr-HR" dirty="0" smtClean="0"/>
              <a:t>Faza opisa</a:t>
            </a:r>
          </a:p>
          <a:p>
            <a:pPr marL="514350" indent="-514350">
              <a:buAutoNum type="arabicPeriod"/>
            </a:pPr>
            <a:r>
              <a:rPr lang="hr-HR" dirty="0" smtClean="0"/>
              <a:t>Faza analize</a:t>
            </a:r>
          </a:p>
          <a:p>
            <a:pPr marL="514350" indent="-514350">
              <a:buAutoNum type="arabicPeriod"/>
            </a:pPr>
            <a:r>
              <a:rPr lang="hr-HR" dirty="0" smtClean="0"/>
              <a:t>Faza aplikacije 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52B6-F458-49ED-A24C-E4074F3FAC40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Uvod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Objasniti uloge svih pojedinaca u procesu</a:t>
            </a:r>
            <a:endParaRPr lang="nl-BE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dirty="0" smtClean="0"/>
              <a:t>Ne osuđuje se – uči se </a:t>
            </a:r>
            <a:endParaRPr lang="nl-BE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dirty="0" smtClean="0"/>
              <a:t>Diskrecija – veoma bitna (sigurno orkuženje)</a:t>
            </a:r>
            <a:endParaRPr lang="nl-BE" dirty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23A1-766F-41FB-8D22-1B3A9BCD26F4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Prve impresije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Što? </a:t>
            </a: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E1F-1741-4331-904C-FFFD2355800E}" type="datetime1">
              <a:rPr lang="nl-BE" smtClean="0"/>
              <a:t>15/05/2016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Foča - trening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disee_templat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odisee_template</Template>
  <TotalTime>583</TotalTime>
  <Words>700</Words>
  <Application>Microsoft Office PowerPoint</Application>
  <PresentationFormat>On-screen Show (4:3)</PresentationFormat>
  <Paragraphs>162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Corbel</vt:lpstr>
      <vt:lpstr>Garamond</vt:lpstr>
      <vt:lpstr>Wingdings</vt:lpstr>
      <vt:lpstr>odisee_template</vt:lpstr>
      <vt:lpstr>2_Odisee</vt:lpstr>
      <vt:lpstr>3_Odisee</vt:lpstr>
      <vt:lpstr>7_Odisee</vt:lpstr>
      <vt:lpstr>4_Odisee</vt:lpstr>
      <vt:lpstr>5_Odisee</vt:lpstr>
      <vt:lpstr>6_Odisee</vt:lpstr>
      <vt:lpstr>Organic</vt:lpstr>
      <vt:lpstr>PowerPoint Presentation</vt:lpstr>
      <vt:lpstr>PowerPoint Presentation</vt:lpstr>
      <vt:lpstr>Debriefing !!!</vt:lpstr>
      <vt:lpstr>Scenario </vt:lpstr>
      <vt:lpstr>Scenario – dodatne infromacije </vt:lpstr>
      <vt:lpstr>Ciljevi učenja studenata </vt:lpstr>
      <vt:lpstr>Struktura </vt:lpstr>
      <vt:lpstr>Uvod</vt:lpstr>
      <vt:lpstr>Prve impresije </vt:lpstr>
      <vt:lpstr>1. Prve impresije </vt:lpstr>
      <vt:lpstr>2. Faza Opisa </vt:lpstr>
      <vt:lpstr>2. Faza opisa</vt:lpstr>
      <vt:lpstr>3. Faza analize </vt:lpstr>
      <vt:lpstr>3Faza analize</vt:lpstr>
      <vt:lpstr>3. Faza analize</vt:lpstr>
      <vt:lpstr>4. Faza primjene</vt:lpstr>
      <vt:lpstr>Napomene</vt:lpstr>
      <vt:lpstr>Napomena</vt:lpstr>
      <vt:lpstr>PowerPoint Presentation</vt:lpstr>
      <vt:lpstr>PowerPoint Presentation</vt:lpstr>
      <vt:lpstr>Radionica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Janssens</dc:creator>
  <cp:lastModifiedBy>User</cp:lastModifiedBy>
  <cp:revision>64</cp:revision>
  <dcterms:created xsi:type="dcterms:W3CDTF">2014-09-23T07:16:47Z</dcterms:created>
  <dcterms:modified xsi:type="dcterms:W3CDTF">2016-05-15T14:45:55Z</dcterms:modified>
</cp:coreProperties>
</file>