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1" r:id="rId6"/>
    <p:sldId id="275" r:id="rId7"/>
    <p:sldId id="264" r:id="rId8"/>
    <p:sldId id="265" r:id="rId9"/>
    <p:sldId id="273" r:id="rId10"/>
    <p:sldId id="266" r:id="rId11"/>
    <p:sldId id="267" r:id="rId12"/>
    <p:sldId id="277" r:id="rId13"/>
    <p:sldId id="276" r:id="rId14"/>
    <p:sldId id="268" r:id="rId15"/>
    <p:sldId id="269" r:id="rId16"/>
  </p:sldIdLst>
  <p:sldSz cx="12192000" cy="6858000"/>
  <p:notesSz cx="6834188" cy="9979025"/>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0" autoAdjust="0"/>
    <p:restoredTop sz="94660"/>
  </p:normalViewPr>
  <p:slideViewPr>
    <p:cSldViewPr snapToGrid="0">
      <p:cViewPr varScale="1">
        <p:scale>
          <a:sx n="55" d="100"/>
          <a:sy n="55" d="100"/>
        </p:scale>
        <p:origin x="-114" y="-138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sk-SK" smtClean="0"/>
              <a:t>Upravte štýly predlohy textu</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7B70C76C-AC06-485B-8278-449A3AD86CA0}" type="datetimeFigureOut">
              <a:rPr lang="en-US" smtClean="0"/>
              <a:pPr/>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F68B6-825E-4DEB-B55D-8C75B22D56EA}"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2805912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7B70C76C-AC06-485B-8278-449A3AD86CA0}" type="datetimeFigureOut">
              <a:rPr lang="en-US" smtClean="0"/>
              <a:pPr/>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F68B6-825E-4DEB-B55D-8C75B22D56EA}" type="slidenum">
              <a:rPr lang="en-US" smtClean="0"/>
              <a:pPr/>
              <a:t>‹#›</a:t>
            </a:fld>
            <a:endParaRPr lang="en-US"/>
          </a:p>
        </p:txBody>
      </p:sp>
    </p:spTree>
    <p:extLst>
      <p:ext uri="{BB962C8B-B14F-4D97-AF65-F5344CB8AC3E}">
        <p14:creationId xmlns:p14="http://schemas.microsoft.com/office/powerpoint/2010/main" xmlns="" val="4262885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Z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7B70C76C-AC06-485B-8278-449A3AD86CA0}" type="datetimeFigureOut">
              <a:rPr lang="en-US" smtClean="0"/>
              <a:pPr/>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F68B6-825E-4DEB-B55D-8C75B22D56EA}" type="slidenum">
              <a:rPr lang="en-US" smtClean="0"/>
              <a:pPr/>
              <a:t>‹#›</a:t>
            </a:fld>
            <a:endParaRPr lang="en-US"/>
          </a:p>
        </p:txBody>
      </p:sp>
    </p:spTree>
    <p:extLst>
      <p:ext uri="{BB962C8B-B14F-4D97-AF65-F5344CB8AC3E}">
        <p14:creationId xmlns:p14="http://schemas.microsoft.com/office/powerpoint/2010/main" xmlns="" val="1498602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7B70C76C-AC06-485B-8278-449A3AD86CA0}" type="datetimeFigureOut">
              <a:rPr lang="en-US" smtClean="0"/>
              <a:pPr/>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F68B6-825E-4DEB-B55D-8C75B22D56EA}" type="slidenum">
              <a:rPr lang="en-US" smtClean="0"/>
              <a:pPr/>
              <a:t>‹#›</a:t>
            </a:fld>
            <a:endParaRPr lang="en-US"/>
          </a:p>
        </p:txBody>
      </p:sp>
    </p:spTree>
    <p:extLst>
      <p:ext uri="{BB962C8B-B14F-4D97-AF65-F5344CB8AC3E}">
        <p14:creationId xmlns:p14="http://schemas.microsoft.com/office/powerpoint/2010/main" xmlns="" val="6119881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sk-SK" smtClean="0"/>
              <a:t>Upravte štýly predlohy textu</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7B70C76C-AC06-485B-8278-449A3AD86CA0}" type="datetimeFigureOut">
              <a:rPr lang="en-US" smtClean="0"/>
              <a:pPr/>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F68B6-825E-4DEB-B55D-8C75B22D56EA}"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515974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7B70C76C-AC06-485B-8278-449A3AD86CA0}" type="datetimeFigureOut">
              <a:rPr lang="en-US" smtClean="0"/>
              <a:pPr/>
              <a:t>9/24/2015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F68B6-825E-4DEB-B55D-8C75B22D56EA}" type="slidenum">
              <a:rPr lang="en-US" smtClean="0"/>
              <a:pPr/>
              <a:t>‹#›</a:t>
            </a:fld>
            <a:endParaRPr lang="en-US"/>
          </a:p>
        </p:txBody>
      </p:sp>
    </p:spTree>
    <p:extLst>
      <p:ext uri="{BB962C8B-B14F-4D97-AF65-F5344CB8AC3E}">
        <p14:creationId xmlns:p14="http://schemas.microsoft.com/office/powerpoint/2010/main" xmlns="" val="143346372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1097280" y="2582334"/>
            <a:ext cx="4937760" cy="33782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6217920" y="2582334"/>
            <a:ext cx="4937760" cy="33782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7B70C76C-AC06-485B-8278-449A3AD86CA0}" type="datetimeFigureOut">
              <a:rPr lang="en-US" smtClean="0"/>
              <a:pPr/>
              <a:t>9/24/2015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7F68B6-825E-4DEB-B55D-8C75B22D56EA}" type="slidenum">
              <a:rPr lang="en-US" smtClean="0"/>
              <a:pPr/>
              <a:t>‹#›</a:t>
            </a:fld>
            <a:endParaRPr lang="en-US"/>
          </a:p>
        </p:txBody>
      </p:sp>
    </p:spTree>
    <p:extLst>
      <p:ext uri="{BB962C8B-B14F-4D97-AF65-F5344CB8AC3E}">
        <p14:creationId xmlns:p14="http://schemas.microsoft.com/office/powerpoint/2010/main" xmlns="" val="3890730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7B70C76C-AC06-485B-8278-449A3AD86CA0}" type="datetimeFigureOut">
              <a:rPr lang="en-US" smtClean="0"/>
              <a:pPr/>
              <a:t>9/24/2015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7F68B6-825E-4DEB-B55D-8C75B22D56EA}" type="slidenum">
              <a:rPr lang="en-US" smtClean="0"/>
              <a:pPr/>
              <a:t>‹#›</a:t>
            </a:fld>
            <a:endParaRPr lang="en-US"/>
          </a:p>
        </p:txBody>
      </p:sp>
    </p:spTree>
    <p:extLst>
      <p:ext uri="{BB962C8B-B14F-4D97-AF65-F5344CB8AC3E}">
        <p14:creationId xmlns:p14="http://schemas.microsoft.com/office/powerpoint/2010/main" xmlns="" val="1667986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B70C76C-AC06-485B-8278-449A3AD86CA0}" type="datetimeFigureOut">
              <a:rPr lang="en-US" smtClean="0"/>
              <a:pPr/>
              <a:t>9/24/2015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947F68B6-825E-4DEB-B55D-8C75B22D56EA}" type="slidenum">
              <a:rPr lang="en-US" smtClean="0"/>
              <a:pPr/>
              <a:t>‹#›</a:t>
            </a:fld>
            <a:endParaRPr lang="en-US"/>
          </a:p>
        </p:txBody>
      </p:sp>
    </p:spTree>
    <p:extLst>
      <p:ext uri="{BB962C8B-B14F-4D97-AF65-F5344CB8AC3E}">
        <p14:creationId xmlns:p14="http://schemas.microsoft.com/office/powerpoint/2010/main" xmlns="" val="3043485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sk-SK" smtClean="0"/>
              <a:t>Upravte štýly predlohy textu</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B70C76C-AC06-485B-8278-449A3AD86CA0}" type="datetimeFigureOut">
              <a:rPr lang="en-US" smtClean="0"/>
              <a:pPr/>
              <a:t>9/24/2015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47F68B6-825E-4DEB-B55D-8C75B22D56EA}" type="slidenum">
              <a:rPr lang="en-US" smtClean="0"/>
              <a:pPr/>
              <a:t>‹#›</a:t>
            </a:fld>
            <a:endParaRPr lang="en-US"/>
          </a:p>
        </p:txBody>
      </p:sp>
    </p:spTree>
    <p:extLst>
      <p:ext uri="{BB962C8B-B14F-4D97-AF65-F5344CB8AC3E}">
        <p14:creationId xmlns:p14="http://schemas.microsoft.com/office/powerpoint/2010/main" xmlns="" val="46452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7B70C76C-AC06-485B-8278-449A3AD86CA0}" type="datetimeFigureOut">
              <a:rPr lang="en-US" smtClean="0"/>
              <a:pPr/>
              <a:t>9/24/2015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F68B6-825E-4DEB-B55D-8C75B22D56EA}" type="slidenum">
              <a:rPr lang="en-US" smtClean="0"/>
              <a:pPr/>
              <a:t>‹#›</a:t>
            </a:fld>
            <a:endParaRPr lang="en-US"/>
          </a:p>
        </p:txBody>
      </p:sp>
    </p:spTree>
    <p:extLst>
      <p:ext uri="{BB962C8B-B14F-4D97-AF65-F5344CB8AC3E}">
        <p14:creationId xmlns:p14="http://schemas.microsoft.com/office/powerpoint/2010/main" xmlns="" val="2129963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sk-SK" smtClean="0"/>
              <a:t>Upravte štýly predlohy textu</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B70C76C-AC06-485B-8278-449A3AD86CA0}" type="datetimeFigureOut">
              <a:rPr lang="en-US" smtClean="0"/>
              <a:pPr/>
              <a:t>9/24/2015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47F68B6-825E-4DEB-B55D-8C75B22D56EA}"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5738744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iming>
    <p:tnLst>
      <p:par>
        <p:cTn id="1" dur="indefinite" restart="never" nodeType="tmRoot"/>
      </p:par>
    </p:tnLst>
  </p:timing>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lideshare.net/guestcc23f8a/concept-mapping-for-the-slightly-confused" TargetMode="External"/><Relationship Id="rId7" Type="http://schemas.openxmlformats.org/officeDocument/2006/relationships/hyperlink" Target="https://outlook.office365.com/owa/redir.aspx?SURL=4QKozoZCwV_JmKRFBNfBADF5UJL6M55Bjdg2iok9LDjA3AAj4YbSCGgAdAB0AHAAOgAvAC8AdwB3AHcALgBtAGEAdABjAGgAdwBhAHIAZQAuAGMAbwBtAC8AZQBuAC8AZABlAGYAYQB1AGwAdAAuAGgAdABtAA..&amp;URL=http://www.matchware.com/en/default.htm" TargetMode="External"/><Relationship Id="rId2" Type="http://schemas.openxmlformats.org/officeDocument/2006/relationships/hyperlink" Target="https://www.youtube.com/watch?v=8sLrbwTPcME" TargetMode="External"/><Relationship Id="rId1" Type="http://schemas.openxmlformats.org/officeDocument/2006/relationships/slideLayout" Target="../slideLayouts/slideLayout4.xml"/><Relationship Id="rId6" Type="http://schemas.openxmlformats.org/officeDocument/2006/relationships/hyperlink" Target="https://outlook.office365.com/owa/redir.aspx?SURL=gIHR2OrAvVQkJGA_BD66pebx8fFaEdvoNMtdGpoJjvHA3AAj4YbSCGgAdAB0AHAAOgAvAC8AbQBpAG4AZAB2AGkAZQB3AC0AMwAtAHAAcgBvAC4AcwBvAGYAdAAxADEAMgAuAGMAbwBtAC8A&amp;URL=http://mindview-3-pro.soft112.com/" TargetMode="External"/><Relationship Id="rId5" Type="http://schemas.openxmlformats.org/officeDocument/2006/relationships/hyperlink" Target="https://outlook.office365.com/owa/redir.aspx?SURL=v_O7XMuTtaIZLhyPa5eQJ_FRDL9P-22hhTLvcgh5ek3A3AAj4YbSCGgAdAB0AHAAOgAvAC8AdwB3AHcALgB4AG0AaQBuAGQALgBuAGUAdAAvAGQAbwB3AG4AbABvAGEAZAAvAHcAaQBuAC8A&amp;URL=http://www.xmind.net/download/win/" TargetMode="External"/><Relationship Id="rId4" Type="http://schemas.openxmlformats.org/officeDocument/2006/relationships/hyperlink" Target="http://www.austincc.edu/adnfac/collaborative/onsite_conceptmap.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Case studies and mind mapping for critical thinking nursing</a:t>
            </a:r>
            <a:endParaRPr lang="en-US" sz="4000" b="1"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p:txBody>
          <a:bodyPr/>
          <a:lstStyle/>
          <a:p>
            <a:r>
              <a:rPr lang="sk-SK" dirty="0" smtClean="0">
                <a:latin typeface="Times New Roman" panose="02020603050405020304" pitchFamily="18" charset="0"/>
                <a:cs typeface="Times New Roman" panose="02020603050405020304" pitchFamily="18" charset="0"/>
              </a:rPr>
              <a:t>Lubica Rybarova, Stefania Andrascikova</a:t>
            </a:r>
          </a:p>
          <a:p>
            <a:r>
              <a:rPr lang="sk-SK" dirty="0" smtClean="0">
                <a:latin typeface="Times New Roman" panose="02020603050405020304" pitchFamily="18" charset="0"/>
                <a:cs typeface="Times New Roman" panose="02020603050405020304" pitchFamily="18" charset="0"/>
              </a:rPr>
              <a:t>UNIPO, Slovakia</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466340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97280" y="640565"/>
            <a:ext cx="10058400" cy="1014659"/>
          </a:xfrm>
        </p:spPr>
        <p:txBody>
          <a:bodyPr>
            <a:normAutofit/>
          </a:bodyPr>
          <a:lstStyle/>
          <a:p>
            <a:r>
              <a:rPr lang="sk-SK" sz="3200" b="1" dirty="0" err="1" smtClean="0">
                <a:latin typeface="Times New Roman" pitchFamily="18" charset="0"/>
                <a:cs typeface="Times New Roman" pitchFamily="18" charset="0"/>
              </a:rPr>
              <a:t>Evaluation</a:t>
            </a:r>
            <a:r>
              <a:rPr lang="sk-SK" sz="3200" b="1" dirty="0" smtClean="0">
                <a:latin typeface="Times New Roman" pitchFamily="18" charset="0"/>
                <a:cs typeface="Times New Roman" pitchFamily="18" charset="0"/>
              </a:rPr>
              <a:t> and feedback</a:t>
            </a:r>
            <a:endParaRPr lang="en-US" sz="3200" b="1" dirty="0">
              <a:latin typeface="Times New Roman" pitchFamily="18" charset="0"/>
              <a:cs typeface="Times New Roman" pitchFamily="18" charset="0"/>
            </a:endParaRPr>
          </a:p>
        </p:txBody>
      </p:sp>
      <p:sp>
        <p:nvSpPr>
          <p:cNvPr id="3" name="Zástupný symbol obsahu 2"/>
          <p:cNvSpPr>
            <a:spLocks noGrp="1"/>
          </p:cNvSpPr>
          <p:nvPr>
            <p:ph idx="1"/>
          </p:nvPr>
        </p:nvSpPr>
        <p:spPr/>
        <p:txBody>
          <a:bodyPr>
            <a:normAutofit/>
          </a:bodyPr>
          <a:lstStyle/>
          <a:p>
            <a:pPr algn="just">
              <a:buFont typeface="Wingdings" pitchFamily="2" charset="2"/>
              <a:buChar char="§"/>
            </a:pPr>
            <a:r>
              <a:rPr lang="sk-SK"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A concept map can be used as a</a:t>
            </a:r>
            <a:r>
              <a:rPr lang="en-GB" sz="2400" b="1" dirty="0" smtClean="0">
                <a:latin typeface="Times New Roman" pitchFamily="18" charset="0"/>
                <a:cs typeface="Times New Roman" pitchFamily="18" charset="0"/>
              </a:rPr>
              <a:t> visual framework </a:t>
            </a:r>
            <a:r>
              <a:rPr lang="en-GB" sz="2400" dirty="0" smtClean="0">
                <a:latin typeface="Times New Roman" pitchFamily="18" charset="0"/>
                <a:cs typeface="Times New Roman" pitchFamily="18" charset="0"/>
              </a:rPr>
              <a:t>for learning a selected learning area. </a:t>
            </a:r>
          </a:p>
          <a:p>
            <a:pPr algn="just">
              <a:buFont typeface="Wingdings" pitchFamily="2" charset="2"/>
              <a:buChar char="§"/>
            </a:pPr>
            <a:r>
              <a:rPr lang="sk-SK"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It can also be used as the </a:t>
            </a:r>
            <a:r>
              <a:rPr lang="en-GB" sz="2400" b="1" dirty="0" smtClean="0">
                <a:latin typeface="Times New Roman" pitchFamily="18" charset="0"/>
                <a:cs typeface="Times New Roman" pitchFamily="18" charset="0"/>
              </a:rPr>
              <a:t>basis for developing measures </a:t>
            </a:r>
            <a:r>
              <a:rPr lang="en-GB" sz="2400" dirty="0" smtClean="0">
                <a:latin typeface="Times New Roman" pitchFamily="18" charset="0"/>
                <a:cs typeface="Times New Roman" pitchFamily="18" charset="0"/>
              </a:rPr>
              <a:t>of </a:t>
            </a:r>
            <a:r>
              <a:rPr lang="en-GB" sz="2400" b="1" dirty="0" smtClean="0">
                <a:latin typeface="Times New Roman" pitchFamily="18" charset="0"/>
                <a:cs typeface="Times New Roman" pitchFamily="18" charset="0"/>
              </a:rPr>
              <a:t>understanding and displaying the results </a:t>
            </a:r>
            <a:r>
              <a:rPr lang="en-GB" sz="2400" dirty="0" smtClean="0">
                <a:latin typeface="Times New Roman" pitchFamily="18" charset="0"/>
                <a:cs typeface="Times New Roman" pitchFamily="18" charset="0"/>
              </a:rPr>
              <a:t>of the thinking process. </a:t>
            </a:r>
          </a:p>
          <a:p>
            <a:pPr algn="just">
              <a:buFont typeface="Wingdings" pitchFamily="2" charset="2"/>
              <a:buChar char="§"/>
            </a:pPr>
            <a:r>
              <a:rPr lang="sk-SK"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A concept map can be given a title and </a:t>
            </a:r>
            <a:r>
              <a:rPr lang="en-GB" sz="2400" b="1" dirty="0" smtClean="0">
                <a:latin typeface="Times New Roman" pitchFamily="18" charset="0"/>
                <a:cs typeface="Times New Roman" pitchFamily="18" charset="0"/>
              </a:rPr>
              <a:t>can be placed on PowerPoint </a:t>
            </a:r>
            <a:r>
              <a:rPr lang="en-GB" sz="2400" dirty="0" smtClean="0">
                <a:latin typeface="Times New Roman" pitchFamily="18" charset="0"/>
                <a:cs typeface="Times New Roman" pitchFamily="18" charset="0"/>
              </a:rPr>
              <a:t>so that other students can view it and take the </a:t>
            </a:r>
            <a:r>
              <a:rPr lang="en-GB" sz="2400" b="1" dirty="0" smtClean="0">
                <a:latin typeface="Times New Roman" pitchFamily="18" charset="0"/>
                <a:cs typeface="Times New Roman" pitchFamily="18" charset="0"/>
              </a:rPr>
              <a:t>discussion</a:t>
            </a:r>
            <a:r>
              <a:rPr lang="en-GB" sz="2400" dirty="0" smtClean="0">
                <a:latin typeface="Times New Roman" pitchFamily="18" charset="0"/>
                <a:cs typeface="Times New Roman" pitchFamily="18" charset="0"/>
              </a:rPr>
              <a:t> further</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520503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97280" y="552074"/>
            <a:ext cx="10058400" cy="1061551"/>
          </a:xfrm>
        </p:spPr>
        <p:txBody>
          <a:bodyPr>
            <a:normAutofit/>
          </a:bodyPr>
          <a:lstStyle/>
          <a:p>
            <a:r>
              <a:rPr lang="sk-SK" sz="3200" b="1" dirty="0" err="1" smtClean="0">
                <a:latin typeface="Times New Roman" pitchFamily="18" charset="0"/>
                <a:cs typeface="Times New Roman" pitchFamily="18" charset="0"/>
              </a:rPr>
              <a:t>Revision</a:t>
            </a:r>
            <a:endParaRPr lang="en-US" sz="3200" b="1" dirty="0">
              <a:latin typeface="Times New Roman" pitchFamily="18" charset="0"/>
              <a:cs typeface="Times New Roman" pitchFamily="18" charset="0"/>
            </a:endParaRPr>
          </a:p>
        </p:txBody>
      </p:sp>
      <p:sp>
        <p:nvSpPr>
          <p:cNvPr id="3" name="Zástupný symbol obsahu 2"/>
          <p:cNvSpPr>
            <a:spLocks noGrp="1"/>
          </p:cNvSpPr>
          <p:nvPr>
            <p:ph idx="1"/>
          </p:nvPr>
        </p:nvSpPr>
        <p:spPr>
          <a:xfrm>
            <a:off x="1097280" y="1737360"/>
            <a:ext cx="10515600" cy="4709160"/>
          </a:xfrm>
        </p:spPr>
        <p:txBody>
          <a:bodyPr>
            <a:noAutofit/>
          </a:bodyPr>
          <a:lstStyle/>
          <a:p>
            <a:pPr algn="just"/>
            <a:r>
              <a:rPr lang="en-GB" sz="1800" dirty="0" smtClean="0">
                <a:latin typeface="Times New Roman" pitchFamily="18" charset="0"/>
                <a:cs typeface="Times New Roman" pitchFamily="18" charset="0"/>
              </a:rPr>
              <a:t>Students should be encouraged to </a:t>
            </a:r>
            <a:r>
              <a:rPr lang="en-GB" sz="1800" b="1" dirty="0" smtClean="0">
                <a:latin typeface="Times New Roman" pitchFamily="18" charset="0"/>
                <a:cs typeface="Times New Roman" pitchFamily="18" charset="0"/>
              </a:rPr>
              <a:t>revise their concept maps. </a:t>
            </a:r>
          </a:p>
          <a:p>
            <a:pPr algn="just"/>
            <a:r>
              <a:rPr lang="en-GB" sz="1800" dirty="0" smtClean="0">
                <a:latin typeface="Times New Roman" pitchFamily="18" charset="0"/>
                <a:cs typeface="Times New Roman" pitchFamily="18" charset="0"/>
              </a:rPr>
              <a:t>The development of </a:t>
            </a:r>
            <a:r>
              <a:rPr lang="en-GB" sz="1800" b="1" dirty="0" smtClean="0">
                <a:latin typeface="Times New Roman" pitchFamily="18" charset="0"/>
                <a:cs typeface="Times New Roman" pitchFamily="18" charset="0"/>
              </a:rPr>
              <a:t>reflective questions </a:t>
            </a:r>
            <a:r>
              <a:rPr lang="en-GB" sz="1800" dirty="0" smtClean="0">
                <a:latin typeface="Times New Roman" pitchFamily="18" charset="0"/>
                <a:cs typeface="Times New Roman" pitchFamily="18" charset="0"/>
              </a:rPr>
              <a:t>and an inquiring mind are integral to the facilitation of critical thinking. </a:t>
            </a:r>
          </a:p>
          <a:p>
            <a:pPr marL="0" indent="0" algn="just">
              <a:buNone/>
            </a:pPr>
            <a:r>
              <a:rPr lang="sk-SK" sz="1800" dirty="0" smtClean="0">
                <a:latin typeface="Times New Roman" pitchFamily="18" charset="0"/>
                <a:cs typeface="Times New Roman" pitchFamily="18" charset="0"/>
              </a:rPr>
              <a:t>  </a:t>
            </a:r>
            <a:r>
              <a:rPr lang="en-GB" sz="1800" dirty="0" smtClean="0">
                <a:latin typeface="Times New Roman" pitchFamily="18" charset="0"/>
                <a:cs typeface="Times New Roman" pitchFamily="18" charset="0"/>
              </a:rPr>
              <a:t>Questions such as the following are usually helpful: </a:t>
            </a:r>
          </a:p>
          <a:p>
            <a:pPr lvl="1" algn="just">
              <a:buFont typeface="Wingdings" pitchFamily="2" charset="2"/>
              <a:buChar char="§"/>
            </a:pPr>
            <a:r>
              <a:rPr lang="en-GB" dirty="0" smtClean="0">
                <a:latin typeface="Times New Roman" pitchFamily="18" charset="0"/>
                <a:cs typeface="Times New Roman" pitchFamily="18" charset="0"/>
              </a:rPr>
              <a:t>Is the concept map clear? </a:t>
            </a:r>
          </a:p>
          <a:p>
            <a:pPr lvl="1" algn="just">
              <a:buFont typeface="Wingdings" pitchFamily="2" charset="2"/>
              <a:buChar char="§"/>
            </a:pPr>
            <a:r>
              <a:rPr lang="en-GB" dirty="0" smtClean="0">
                <a:latin typeface="Times New Roman" pitchFamily="18" charset="0"/>
                <a:cs typeface="Times New Roman" pitchFamily="18" charset="0"/>
              </a:rPr>
              <a:t>Is it logically constructed? </a:t>
            </a:r>
          </a:p>
          <a:p>
            <a:pPr lvl="1" algn="just">
              <a:buFont typeface="Wingdings" pitchFamily="2" charset="2"/>
              <a:buChar char="§"/>
            </a:pPr>
            <a:r>
              <a:rPr lang="en-GB" dirty="0" smtClean="0">
                <a:latin typeface="Times New Roman" pitchFamily="18" charset="0"/>
                <a:cs typeface="Times New Roman" pitchFamily="18" charset="0"/>
              </a:rPr>
              <a:t>Is the map accurate, attractive, thorough and well-assembled? </a:t>
            </a:r>
          </a:p>
          <a:p>
            <a:pPr lvl="1" algn="just">
              <a:buFont typeface="Wingdings" pitchFamily="2" charset="2"/>
              <a:buChar char="§"/>
            </a:pPr>
            <a:r>
              <a:rPr lang="en-GB" dirty="0" smtClean="0">
                <a:latin typeface="Times New Roman" pitchFamily="18" charset="0"/>
                <a:cs typeface="Times New Roman" pitchFamily="18" charset="0"/>
              </a:rPr>
              <a:t>Does the map demonstrate creativity and imagination? </a:t>
            </a:r>
          </a:p>
          <a:p>
            <a:pPr lvl="1" algn="just">
              <a:buFont typeface="Wingdings" pitchFamily="2" charset="2"/>
              <a:buChar char="§"/>
            </a:pPr>
            <a:r>
              <a:rPr lang="en-GB" dirty="0" smtClean="0">
                <a:latin typeface="Times New Roman" pitchFamily="18" charset="0"/>
                <a:cs typeface="Times New Roman" pitchFamily="18" charset="0"/>
              </a:rPr>
              <a:t>How do the concept and interlinking statements fit together? </a:t>
            </a:r>
          </a:p>
          <a:p>
            <a:pPr lvl="1" algn="just">
              <a:buFont typeface="Wingdings" pitchFamily="2" charset="2"/>
              <a:buChar char="§"/>
            </a:pPr>
            <a:r>
              <a:rPr lang="en-GB" dirty="0" smtClean="0">
                <a:latin typeface="Times New Roman" pitchFamily="18" charset="0"/>
                <a:cs typeface="Times New Roman" pitchFamily="18" charset="0"/>
              </a:rPr>
              <a:t>Could it have been constructed differently? </a:t>
            </a:r>
          </a:p>
          <a:p>
            <a:pPr lvl="1" algn="just">
              <a:buFont typeface="Wingdings" pitchFamily="2" charset="2"/>
              <a:buChar char="§"/>
            </a:pPr>
            <a:r>
              <a:rPr lang="en-GB" dirty="0" smtClean="0">
                <a:latin typeface="Times New Roman" pitchFamily="18" charset="0"/>
                <a:cs typeface="Times New Roman" pitchFamily="18" charset="0"/>
              </a:rPr>
              <a:t>What would have been the alternative approach to facilitating critical thinking through concept-mapping? </a:t>
            </a:r>
          </a:p>
          <a:p>
            <a:pPr lvl="1" algn="just">
              <a:buFont typeface="Wingdings" pitchFamily="2" charset="2"/>
              <a:buChar char="§"/>
            </a:pPr>
            <a:r>
              <a:rPr lang="en-GB" dirty="0" smtClean="0">
                <a:latin typeface="Times New Roman" pitchFamily="18" charset="0"/>
                <a:cs typeface="Times New Roman" pitchFamily="18" charset="0"/>
              </a:rPr>
              <a:t>Does it make sense, is it meaningful? Why or why not? </a:t>
            </a:r>
          </a:p>
          <a:p>
            <a:pPr lvl="1" algn="just">
              <a:buFont typeface="Wingdings" pitchFamily="2" charset="2"/>
              <a:buChar char="§"/>
            </a:pPr>
            <a:r>
              <a:rPr lang="en-GB" dirty="0" smtClean="0">
                <a:latin typeface="Times New Roman" pitchFamily="18" charset="0"/>
                <a:cs typeface="Times New Roman" pitchFamily="18" charset="0"/>
              </a:rPr>
              <a:t>Is there anything missing, unclear, or problematic about the map? </a:t>
            </a:r>
          </a:p>
          <a:p>
            <a:pPr lvl="1" algn="just">
              <a:buFont typeface="Wingdings" pitchFamily="2" charset="2"/>
              <a:buChar char="§"/>
            </a:pPr>
            <a:r>
              <a:rPr lang="en-GB" dirty="0" smtClean="0">
                <a:latin typeface="Times New Roman" pitchFamily="18" charset="0"/>
                <a:cs typeface="Times New Roman" pitchFamily="18" charset="0"/>
              </a:rPr>
              <a:t>How does it fit with the student’s experience? </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xmlns="" val="3000474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200" b="1" dirty="0">
                <a:latin typeface="Times New Roman" pitchFamily="18" charset="0"/>
                <a:cs typeface="Times New Roman" pitchFamily="18" charset="0"/>
              </a:rPr>
              <a:t>Benefits of Mind Maps</a:t>
            </a:r>
            <a:r>
              <a:rPr lang="en-US" sz="2000" b="1" dirty="0">
                <a:latin typeface="Times New Roman" pitchFamily="18" charset="0"/>
                <a:cs typeface="Times New Roman" pitchFamily="18" charset="0"/>
              </a:rPr>
              <a:t/>
            </a:r>
            <a:br>
              <a:rPr lang="en-US" sz="2000" b="1" dirty="0">
                <a:latin typeface="Times New Roman" pitchFamily="18" charset="0"/>
                <a:cs typeface="Times New Roman" pitchFamily="18" charset="0"/>
              </a:rPr>
            </a:br>
            <a:endParaRPr lang="sk-SK" sz="2000" dirty="0">
              <a:latin typeface="Times New Roman" pitchFamily="18" charset="0"/>
              <a:cs typeface="Times New Roman" pitchFamily="18" charset="0"/>
            </a:endParaRPr>
          </a:p>
        </p:txBody>
      </p:sp>
      <p:sp>
        <p:nvSpPr>
          <p:cNvPr id="3" name="Zástupný symbol obsahu 2"/>
          <p:cNvSpPr>
            <a:spLocks noGrp="1"/>
          </p:cNvSpPr>
          <p:nvPr>
            <p:ph idx="1"/>
          </p:nvPr>
        </p:nvSpPr>
        <p:spPr/>
        <p:txBody>
          <a:bodyPr/>
          <a:lstStyle/>
          <a:p>
            <a:pPr>
              <a:buFont typeface="Wingdings" pitchFamily="2" charset="2"/>
              <a:buChar char="§"/>
            </a:pPr>
            <a:r>
              <a:rPr lang="sk-SK"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Help </a:t>
            </a:r>
            <a:r>
              <a:rPr lang="en-US" sz="2400" dirty="0">
                <a:latin typeface="Times New Roman" pitchFamily="18" charset="0"/>
                <a:cs typeface="Times New Roman" pitchFamily="18" charset="0"/>
              </a:rPr>
              <a:t>students brainstorm and explore any idea, concept, or problem</a:t>
            </a:r>
          </a:p>
          <a:p>
            <a:pPr>
              <a:buFont typeface="Wingdings" pitchFamily="2" charset="2"/>
              <a:buChar char="§"/>
            </a:pPr>
            <a:r>
              <a:rPr lang="sk-SK"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Facilitate </a:t>
            </a:r>
            <a:r>
              <a:rPr lang="en-US" sz="2400" dirty="0">
                <a:latin typeface="Times New Roman" pitchFamily="18" charset="0"/>
                <a:cs typeface="Times New Roman" pitchFamily="18" charset="0"/>
              </a:rPr>
              <a:t>better understanding of relationships and connections between ideas and concepts</a:t>
            </a:r>
          </a:p>
          <a:p>
            <a:pPr>
              <a:buFont typeface="Wingdings" pitchFamily="2" charset="2"/>
              <a:buChar char="§"/>
            </a:pPr>
            <a:r>
              <a:rPr lang="sk-SK"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Make </a:t>
            </a:r>
            <a:r>
              <a:rPr lang="en-US" sz="2400" dirty="0">
                <a:latin typeface="Times New Roman" pitchFamily="18" charset="0"/>
                <a:cs typeface="Times New Roman" pitchFamily="18" charset="0"/>
              </a:rPr>
              <a:t>it easy to communicate new ideas and thought processes</a:t>
            </a:r>
          </a:p>
          <a:p>
            <a:pPr>
              <a:buFont typeface="Wingdings" pitchFamily="2" charset="2"/>
              <a:buChar char="§"/>
            </a:pPr>
            <a:r>
              <a:rPr lang="sk-SK"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Allow </a:t>
            </a:r>
            <a:r>
              <a:rPr lang="en-US" sz="2400" dirty="0">
                <a:latin typeface="Times New Roman" pitchFamily="18" charset="0"/>
                <a:cs typeface="Times New Roman" pitchFamily="18" charset="0"/>
              </a:rPr>
              <a:t>students to easily recall information</a:t>
            </a:r>
          </a:p>
          <a:p>
            <a:pPr>
              <a:buFont typeface="Wingdings" pitchFamily="2" charset="2"/>
              <a:buChar char="§"/>
            </a:pPr>
            <a:r>
              <a:rPr lang="sk-SK"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Help </a:t>
            </a:r>
            <a:r>
              <a:rPr lang="en-US" sz="2400" dirty="0">
                <a:latin typeface="Times New Roman" pitchFamily="18" charset="0"/>
                <a:cs typeface="Times New Roman" pitchFamily="18" charset="0"/>
              </a:rPr>
              <a:t>students take notes and plan tasks</a:t>
            </a:r>
          </a:p>
          <a:p>
            <a:pPr>
              <a:buFont typeface="Wingdings" pitchFamily="2" charset="2"/>
              <a:buChar char="§"/>
            </a:pPr>
            <a:r>
              <a:rPr lang="sk-SK"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Make </a:t>
            </a:r>
            <a:r>
              <a:rPr lang="en-US" sz="2400" dirty="0">
                <a:latin typeface="Times New Roman" pitchFamily="18" charset="0"/>
                <a:cs typeface="Times New Roman" pitchFamily="18" charset="0"/>
              </a:rPr>
              <a:t>it easy to organize ideas and concepts</a:t>
            </a:r>
          </a:p>
          <a:p>
            <a:r>
              <a:rPr lang="en-US" sz="2400" b="1" dirty="0"/>
              <a:t> </a:t>
            </a:r>
          </a:p>
          <a:p>
            <a:endParaRPr lang="sk-SK" dirty="0"/>
          </a:p>
        </p:txBody>
      </p:sp>
    </p:spTree>
    <p:extLst>
      <p:ext uri="{BB962C8B-B14F-4D97-AF65-F5344CB8AC3E}">
        <p14:creationId xmlns:p14="http://schemas.microsoft.com/office/powerpoint/2010/main" xmlns="" val="1164079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97280" y="286603"/>
            <a:ext cx="10058400" cy="1276725"/>
          </a:xfrm>
        </p:spPr>
        <p:txBody>
          <a:bodyPr>
            <a:normAutofit/>
          </a:bodyPr>
          <a:lstStyle/>
          <a:p>
            <a:r>
              <a:rPr lang="sk-SK" sz="3200" b="1" dirty="0" err="1">
                <a:latin typeface="Times New Roman" pitchFamily="18" charset="0"/>
                <a:cs typeface="Times New Roman" pitchFamily="18" charset="0"/>
              </a:rPr>
              <a:t>Advantages</a:t>
            </a:r>
            <a:r>
              <a:rPr lang="sk-SK" sz="3200" b="1" dirty="0">
                <a:latin typeface="Times New Roman" pitchFamily="18" charset="0"/>
                <a:cs typeface="Times New Roman" pitchFamily="18" charset="0"/>
              </a:rPr>
              <a:t> </a:t>
            </a:r>
            <a:r>
              <a:rPr lang="sk-SK" sz="3200" b="1" dirty="0" err="1">
                <a:latin typeface="Times New Roman" pitchFamily="18" charset="0"/>
                <a:cs typeface="Times New Roman" pitchFamily="18" charset="0"/>
              </a:rPr>
              <a:t>of</a:t>
            </a:r>
            <a:r>
              <a:rPr lang="sk-SK" sz="3200" b="1" dirty="0">
                <a:latin typeface="Times New Roman" pitchFamily="18" charset="0"/>
                <a:cs typeface="Times New Roman" pitchFamily="18" charset="0"/>
              </a:rPr>
              <a:t> </a:t>
            </a:r>
            <a:r>
              <a:rPr lang="sk-SK" sz="3200" b="1" dirty="0" err="1">
                <a:latin typeface="Times New Roman" pitchFamily="18" charset="0"/>
                <a:cs typeface="Times New Roman" pitchFamily="18" charset="0"/>
              </a:rPr>
              <a:t>Mind</a:t>
            </a:r>
            <a:r>
              <a:rPr lang="sk-SK" sz="3200" b="1" dirty="0">
                <a:latin typeface="Times New Roman" pitchFamily="18" charset="0"/>
                <a:cs typeface="Times New Roman" pitchFamily="18" charset="0"/>
              </a:rPr>
              <a:t> </a:t>
            </a:r>
            <a:r>
              <a:rPr lang="sk-SK" sz="3200" b="1" dirty="0" err="1">
                <a:latin typeface="Times New Roman" pitchFamily="18" charset="0"/>
                <a:cs typeface="Times New Roman" pitchFamily="18" charset="0"/>
              </a:rPr>
              <a:t>Maps</a:t>
            </a:r>
            <a:endParaRPr lang="sk-SK" sz="3200" b="1" dirty="0">
              <a:latin typeface="Times New Roman" pitchFamily="18" charset="0"/>
              <a:cs typeface="Times New Roman" pitchFamily="18" charset="0"/>
            </a:endParaRPr>
          </a:p>
        </p:txBody>
      </p:sp>
      <p:sp>
        <p:nvSpPr>
          <p:cNvPr id="3" name="Zástupný symbol obsahu 2"/>
          <p:cNvSpPr>
            <a:spLocks noGrp="1"/>
          </p:cNvSpPr>
          <p:nvPr>
            <p:ph idx="1"/>
          </p:nvPr>
        </p:nvSpPr>
        <p:spPr>
          <a:xfrm>
            <a:off x="457200" y="1769806"/>
            <a:ext cx="11503742" cy="5088193"/>
          </a:xfrm>
        </p:spPr>
        <p:txBody>
          <a:bodyPr>
            <a:normAutofit fontScale="25000" lnSpcReduction="20000"/>
          </a:bodyPr>
          <a:lstStyle/>
          <a:p>
            <a:pPr marL="265113" indent="-265113">
              <a:buFont typeface="Wingdings" pitchFamily="2" charset="2"/>
              <a:buChar char="§"/>
            </a:pPr>
            <a:r>
              <a:rPr lang="en-US" sz="8000" dirty="0" smtClean="0">
                <a:solidFill>
                  <a:schemeClr val="tx1"/>
                </a:solidFill>
                <a:latin typeface="Times New Roman" pitchFamily="18" charset="0"/>
                <a:cs typeface="Times New Roman" pitchFamily="18" charset="0"/>
              </a:rPr>
              <a:t>Mind </a:t>
            </a:r>
            <a:r>
              <a:rPr lang="en-US" sz="8000" dirty="0">
                <a:solidFill>
                  <a:schemeClr val="tx1"/>
                </a:solidFill>
                <a:latin typeface="Times New Roman" pitchFamily="18" charset="0"/>
                <a:cs typeface="Times New Roman" pitchFamily="18" charset="0"/>
              </a:rPr>
              <a:t>maps work the way the brain works </a:t>
            </a:r>
            <a:r>
              <a:rPr lang="en-US" sz="8000" dirty="0" smtClean="0">
                <a:solidFill>
                  <a:schemeClr val="tx1"/>
                </a:solidFill>
                <a:latin typeface="Times New Roman" pitchFamily="18" charset="0"/>
                <a:cs typeface="Times New Roman" pitchFamily="18" charset="0"/>
              </a:rPr>
              <a:t>- </a:t>
            </a:r>
            <a:r>
              <a:rPr lang="en-US" sz="8000" dirty="0">
                <a:solidFill>
                  <a:schemeClr val="tx1"/>
                </a:solidFill>
                <a:latin typeface="Times New Roman" pitchFamily="18" charset="0"/>
                <a:cs typeface="Times New Roman" pitchFamily="18" charset="0"/>
              </a:rPr>
              <a:t>which is not in nice neat lines.</a:t>
            </a:r>
          </a:p>
          <a:p>
            <a:pPr marL="265113" indent="-265113">
              <a:buFont typeface="Wingdings" pitchFamily="2" charset="2"/>
              <a:buChar char="§"/>
            </a:pPr>
            <a:r>
              <a:rPr lang="en-US" sz="8000" dirty="0" smtClean="0">
                <a:solidFill>
                  <a:schemeClr val="tx1"/>
                </a:solidFill>
                <a:latin typeface="Times New Roman" pitchFamily="18" charset="0"/>
                <a:cs typeface="Times New Roman" pitchFamily="18" charset="0"/>
              </a:rPr>
              <a:t>Memory </a:t>
            </a:r>
            <a:r>
              <a:rPr lang="en-US" sz="8000" dirty="0">
                <a:solidFill>
                  <a:schemeClr val="tx1"/>
                </a:solidFill>
                <a:latin typeface="Times New Roman" pitchFamily="18" charset="0"/>
                <a:cs typeface="Times New Roman" pitchFamily="18" charset="0"/>
              </a:rPr>
              <a:t>is naturally associative, not linear. Any idea probably has thousands of links in your mind. Mind maps allow associations and links to be recorded and reinforced. </a:t>
            </a:r>
          </a:p>
          <a:p>
            <a:pPr marL="265113" indent="-265113">
              <a:buFont typeface="Wingdings" pitchFamily="2" charset="2"/>
              <a:buChar char="§"/>
            </a:pPr>
            <a:r>
              <a:rPr lang="en-US" sz="8000" dirty="0" smtClean="0">
                <a:solidFill>
                  <a:schemeClr val="tx1"/>
                </a:solidFill>
                <a:latin typeface="Times New Roman" pitchFamily="18" charset="0"/>
                <a:cs typeface="Times New Roman" pitchFamily="18" charset="0"/>
              </a:rPr>
              <a:t>The </a:t>
            </a:r>
            <a:r>
              <a:rPr lang="en-US" sz="8000" dirty="0">
                <a:solidFill>
                  <a:schemeClr val="tx1"/>
                </a:solidFill>
                <a:latin typeface="Times New Roman" pitchFamily="18" charset="0"/>
                <a:cs typeface="Times New Roman" pitchFamily="18" charset="0"/>
              </a:rPr>
              <a:t>mind remembers key words and images, not sentences </a:t>
            </a:r>
            <a:r>
              <a:rPr lang="en-US" sz="8000" dirty="0" smtClean="0">
                <a:solidFill>
                  <a:schemeClr val="tx1"/>
                </a:solidFill>
                <a:latin typeface="Times New Roman" pitchFamily="18" charset="0"/>
                <a:cs typeface="Times New Roman" pitchFamily="18" charset="0"/>
              </a:rPr>
              <a:t>- </a:t>
            </a:r>
            <a:r>
              <a:rPr lang="en-US" sz="8000" dirty="0">
                <a:solidFill>
                  <a:schemeClr val="tx1"/>
                </a:solidFill>
                <a:latin typeface="Times New Roman" pitchFamily="18" charset="0"/>
                <a:cs typeface="Times New Roman" pitchFamily="18" charset="0"/>
              </a:rPr>
              <a:t>try recalling just one sentence from memory! </a:t>
            </a:r>
            <a:r>
              <a:rPr lang="en-US" sz="8000" dirty="0" smtClean="0">
                <a:solidFill>
                  <a:schemeClr val="tx1"/>
                </a:solidFill>
                <a:latin typeface="Times New Roman" pitchFamily="18" charset="0"/>
                <a:cs typeface="Times New Roman" pitchFamily="18" charset="0"/>
              </a:rPr>
              <a:t>Mind </a:t>
            </a:r>
            <a:r>
              <a:rPr lang="en-US" sz="8000" dirty="0">
                <a:solidFill>
                  <a:schemeClr val="tx1"/>
                </a:solidFill>
                <a:latin typeface="Times New Roman" pitchFamily="18" charset="0"/>
                <a:cs typeface="Times New Roman" pitchFamily="18" charset="0"/>
              </a:rPr>
              <a:t>maps use just key words and key images, allowing a lot more information to be put on a page.</a:t>
            </a:r>
          </a:p>
          <a:p>
            <a:pPr marL="265113" indent="-265113">
              <a:buFont typeface="Wingdings" pitchFamily="2" charset="2"/>
              <a:buChar char="§"/>
            </a:pPr>
            <a:r>
              <a:rPr lang="en-US" sz="8000" dirty="0" smtClean="0">
                <a:solidFill>
                  <a:schemeClr val="tx1"/>
                </a:solidFill>
                <a:latin typeface="Times New Roman" pitchFamily="18" charset="0"/>
                <a:cs typeface="Times New Roman" pitchFamily="18" charset="0"/>
              </a:rPr>
              <a:t>Because </a:t>
            </a:r>
            <a:r>
              <a:rPr lang="en-US" sz="8000" dirty="0">
                <a:solidFill>
                  <a:schemeClr val="tx1"/>
                </a:solidFill>
                <a:latin typeface="Times New Roman" pitchFamily="18" charset="0"/>
                <a:cs typeface="Times New Roman" pitchFamily="18" charset="0"/>
              </a:rPr>
              <a:t>mind maps are more visual and depict associations between key words, they are much easier to recall than linear notes. (For example, although you may not have studied it in depth, see how much of the Home Mind Map of this site you can recall in your mind's eye.)</a:t>
            </a:r>
          </a:p>
          <a:p>
            <a:pPr marL="265113" indent="-265113">
              <a:buFont typeface="Wingdings" pitchFamily="2" charset="2"/>
              <a:buChar char="§"/>
            </a:pPr>
            <a:r>
              <a:rPr lang="en-US" sz="8000" dirty="0" smtClean="0">
                <a:solidFill>
                  <a:schemeClr val="tx1"/>
                </a:solidFill>
                <a:latin typeface="Times New Roman" pitchFamily="18" charset="0"/>
                <a:cs typeface="Times New Roman" pitchFamily="18" charset="0"/>
              </a:rPr>
              <a:t>Starting </a:t>
            </a:r>
            <a:r>
              <a:rPr lang="en-US" sz="8000" dirty="0">
                <a:solidFill>
                  <a:schemeClr val="tx1"/>
                </a:solidFill>
                <a:latin typeface="Times New Roman" pitchFamily="18" charset="0"/>
                <a:cs typeface="Times New Roman" pitchFamily="18" charset="0"/>
              </a:rPr>
              <a:t>from the center of the page rather than top-left corner allows you to work out in all directions. </a:t>
            </a:r>
          </a:p>
          <a:p>
            <a:pPr marL="265113" indent="-265113">
              <a:buFont typeface="Wingdings" pitchFamily="2" charset="2"/>
              <a:buChar char="§"/>
            </a:pPr>
            <a:r>
              <a:rPr lang="en-US" sz="8000" dirty="0" smtClean="0">
                <a:solidFill>
                  <a:schemeClr val="tx1"/>
                </a:solidFill>
                <a:latin typeface="Times New Roman" pitchFamily="18" charset="0"/>
                <a:cs typeface="Times New Roman" pitchFamily="18" charset="0"/>
              </a:rPr>
              <a:t>The </a:t>
            </a:r>
            <a:r>
              <a:rPr lang="en-US" sz="8000" dirty="0">
                <a:solidFill>
                  <a:schemeClr val="tx1"/>
                </a:solidFill>
                <a:latin typeface="Times New Roman" pitchFamily="18" charset="0"/>
                <a:cs typeface="Times New Roman" pitchFamily="18" charset="0"/>
              </a:rPr>
              <a:t>organization of a mind map reflects the way your own brain organizes ideas.</a:t>
            </a:r>
          </a:p>
          <a:p>
            <a:pPr marL="265113" indent="-265113">
              <a:buFont typeface="Wingdings" pitchFamily="2" charset="2"/>
              <a:buChar char="§"/>
            </a:pPr>
            <a:r>
              <a:rPr lang="en-US" sz="8000" dirty="0" smtClean="0">
                <a:solidFill>
                  <a:schemeClr val="tx1"/>
                </a:solidFill>
                <a:latin typeface="Times New Roman" pitchFamily="18" charset="0"/>
                <a:cs typeface="Times New Roman" pitchFamily="18" charset="0"/>
              </a:rPr>
              <a:t>Mind </a:t>
            </a:r>
            <a:r>
              <a:rPr lang="en-US" sz="8000" dirty="0">
                <a:solidFill>
                  <a:schemeClr val="tx1"/>
                </a:solidFill>
                <a:latin typeface="Times New Roman" pitchFamily="18" charset="0"/>
                <a:cs typeface="Times New Roman" pitchFamily="18" charset="0"/>
              </a:rPr>
              <a:t>maps are easy to review. Regular review reinforces memory. Best is to try reviewing in your imagination first, then go back and check on those areas that were hazy.</a:t>
            </a:r>
          </a:p>
          <a:p>
            <a:pPr marL="265113" indent="-265113">
              <a:buFont typeface="Wingdings" pitchFamily="2" charset="2"/>
              <a:buChar char="§"/>
            </a:pPr>
            <a:r>
              <a:rPr lang="en-US" sz="8000" dirty="0" smtClean="0">
                <a:solidFill>
                  <a:schemeClr val="tx1"/>
                </a:solidFill>
                <a:latin typeface="Times New Roman" pitchFamily="18" charset="0"/>
                <a:cs typeface="Times New Roman" pitchFamily="18" charset="0"/>
              </a:rPr>
              <a:t>We </a:t>
            </a:r>
            <a:r>
              <a:rPr lang="en-US" sz="8000" dirty="0">
                <a:solidFill>
                  <a:schemeClr val="tx1"/>
                </a:solidFill>
                <a:latin typeface="Times New Roman" pitchFamily="18" charset="0"/>
                <a:cs typeface="Times New Roman" pitchFamily="18" charset="0"/>
              </a:rPr>
              <a:t>remember what stands out (where were you when John Lennon was shot?). Visual quality of mind maps allows you to make key points to stand out easily</a:t>
            </a:r>
            <a:r>
              <a:rPr lang="en-US" sz="7200" dirty="0">
                <a:solidFill>
                  <a:schemeClr val="tx1"/>
                </a:solidFill>
                <a:latin typeface="Times New Roman" pitchFamily="18" charset="0"/>
                <a:cs typeface="Times New Roman" pitchFamily="18" charset="0"/>
              </a:rPr>
              <a:t>. </a:t>
            </a:r>
          </a:p>
        </p:txBody>
      </p:sp>
    </p:spTree>
    <p:extLst>
      <p:ext uri="{BB962C8B-B14F-4D97-AF65-F5344CB8AC3E}">
        <p14:creationId xmlns:p14="http://schemas.microsoft.com/office/powerpoint/2010/main" xmlns="" val="33179433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97280" y="286603"/>
            <a:ext cx="10058400" cy="1213951"/>
          </a:xfrm>
        </p:spPr>
        <p:txBody>
          <a:bodyPr/>
          <a:lstStyle/>
          <a:p>
            <a:r>
              <a:rPr lang="sk-SK" sz="3200" b="1" dirty="0" err="1" smtClean="0">
                <a:latin typeface="Times New Roman" pitchFamily="18" charset="0"/>
                <a:cs typeface="Times New Roman" pitchFamily="18" charset="0"/>
              </a:rPr>
              <a:t>Conclusion</a:t>
            </a:r>
            <a:r>
              <a:rPr lang="sk-SK" dirty="0" smtClean="0"/>
              <a:t> </a:t>
            </a:r>
            <a:endParaRPr lang="en-US" dirty="0"/>
          </a:p>
        </p:txBody>
      </p:sp>
      <p:sp>
        <p:nvSpPr>
          <p:cNvPr id="3" name="Zástupný symbol obsahu 2"/>
          <p:cNvSpPr>
            <a:spLocks noGrp="1"/>
          </p:cNvSpPr>
          <p:nvPr>
            <p:ph idx="1"/>
          </p:nvPr>
        </p:nvSpPr>
        <p:spPr>
          <a:xfrm>
            <a:off x="1097280" y="1737360"/>
            <a:ext cx="10515600" cy="4876799"/>
          </a:xfrm>
        </p:spPr>
        <p:txBody>
          <a:bodyPr>
            <a:normAutofit lnSpcReduction="10000"/>
          </a:bodyPr>
          <a:lstStyle/>
          <a:p>
            <a:pPr algn="just">
              <a:buFont typeface="Wingdings" pitchFamily="2" charset="2"/>
              <a:buChar char="§"/>
            </a:pPr>
            <a:r>
              <a:rPr lang="sk-SK"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Concept maps are valuable tools </a:t>
            </a:r>
            <a:r>
              <a:rPr lang="en-US" b="1" dirty="0" smtClean="0">
                <a:latin typeface="Times New Roman" pitchFamily="18" charset="0"/>
                <a:cs typeface="Times New Roman" pitchFamily="18" charset="0"/>
              </a:rPr>
              <a:t>to harness the power of learners’ vision </a:t>
            </a:r>
            <a:r>
              <a:rPr lang="en-US" dirty="0" smtClean="0">
                <a:latin typeface="Times New Roman" pitchFamily="18" charset="0"/>
                <a:cs typeface="Times New Roman" pitchFamily="18" charset="0"/>
              </a:rPr>
              <a:t>to </a:t>
            </a:r>
            <a:r>
              <a:rPr lang="en-US" b="1" dirty="0" smtClean="0">
                <a:latin typeface="Times New Roman" pitchFamily="18" charset="0"/>
                <a:cs typeface="Times New Roman" pitchFamily="18" charset="0"/>
              </a:rPr>
              <a:t>understand complex information at a glance. </a:t>
            </a:r>
            <a:endParaRPr lang="sk-SK" b="1" dirty="0" smtClean="0">
              <a:latin typeface="Times New Roman" pitchFamily="18" charset="0"/>
              <a:cs typeface="Times New Roman" pitchFamily="18" charset="0"/>
            </a:endParaRPr>
          </a:p>
          <a:p>
            <a:pPr algn="just">
              <a:buFont typeface="Wingdings" pitchFamily="2" charset="2"/>
              <a:buChar char="§"/>
            </a:pPr>
            <a:r>
              <a:rPr lang="sk-SK"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Concept-mapping is a </a:t>
            </a:r>
            <a:r>
              <a:rPr lang="en-US" b="1" dirty="0" smtClean="0">
                <a:latin typeface="Times New Roman" pitchFamily="18" charset="0"/>
                <a:cs typeface="Times New Roman" pitchFamily="18" charset="0"/>
              </a:rPr>
              <a:t>teaching method </a:t>
            </a:r>
            <a:r>
              <a:rPr lang="en-US" dirty="0" smtClean="0">
                <a:latin typeface="Times New Roman" pitchFamily="18" charset="0"/>
                <a:cs typeface="Times New Roman" pitchFamily="18" charset="0"/>
              </a:rPr>
              <a:t>to facilitate creative, reflective and critical thinking. </a:t>
            </a:r>
            <a:endParaRPr lang="sk-SK" dirty="0" smtClean="0">
              <a:latin typeface="Times New Roman" pitchFamily="18" charset="0"/>
              <a:cs typeface="Times New Roman" pitchFamily="18" charset="0"/>
            </a:endParaRPr>
          </a:p>
          <a:p>
            <a:pPr algn="just">
              <a:buFont typeface="Wingdings" pitchFamily="2" charset="2"/>
              <a:buChar char="§"/>
            </a:pPr>
            <a:r>
              <a:rPr lang="sk-SK" dirty="0" smtClean="0">
                <a:latin typeface="Times New Roman" pitchFamily="18" charset="0"/>
                <a:cs typeface="Times New Roman" pitchFamily="18" charset="0"/>
              </a:rPr>
              <a:t>  </a:t>
            </a:r>
            <a:r>
              <a:rPr lang="sk-SK" dirty="0" err="1" smtClean="0">
                <a:latin typeface="Times New Roman" pitchFamily="18" charset="0"/>
                <a:cs typeface="Times New Roman" pitchFamily="18" charset="0"/>
              </a:rPr>
              <a:t>Nurse</a:t>
            </a:r>
            <a:r>
              <a:rPr lang="sk-SK" dirty="0" smtClean="0">
                <a:latin typeface="Times New Roman" pitchFamily="18" charset="0"/>
                <a:cs typeface="Times New Roman" pitchFamily="18" charset="0"/>
              </a:rPr>
              <a:t> </a:t>
            </a:r>
            <a:r>
              <a:rPr lang="sk-SK" dirty="0" err="1" smtClean="0">
                <a:latin typeface="Times New Roman" pitchFamily="18" charset="0"/>
                <a:cs typeface="Times New Roman" pitchFamily="18" charset="0"/>
              </a:rPr>
              <a:t>educators</a:t>
            </a:r>
            <a:r>
              <a:rPr lang="sk-SK" dirty="0" smtClean="0">
                <a:latin typeface="Times New Roman" pitchFamily="18" charset="0"/>
                <a:cs typeface="Times New Roman" pitchFamily="18" charset="0"/>
              </a:rPr>
              <a:t> are </a:t>
            </a:r>
            <a:r>
              <a:rPr lang="en-US" dirty="0" smtClean="0">
                <a:latin typeface="Times New Roman" pitchFamily="18" charset="0"/>
                <a:cs typeface="Times New Roman" pitchFamily="18" charset="0"/>
              </a:rPr>
              <a:t>recommended  </a:t>
            </a:r>
            <a:r>
              <a:rPr lang="sk-SK" dirty="0" smtClean="0">
                <a:latin typeface="Times New Roman" pitchFamily="18" charset="0"/>
                <a:cs typeface="Times New Roman" pitchFamily="18" charset="0"/>
              </a:rPr>
              <a:t>to </a:t>
            </a:r>
            <a:r>
              <a:rPr lang="en-US" dirty="0" smtClean="0">
                <a:latin typeface="Times New Roman" pitchFamily="18" charset="0"/>
                <a:cs typeface="Times New Roman" pitchFamily="18" charset="0"/>
              </a:rPr>
              <a:t>use </a:t>
            </a:r>
            <a:r>
              <a:rPr lang="en-US" dirty="0">
                <a:latin typeface="Times New Roman" pitchFamily="18" charset="0"/>
                <a:cs typeface="Times New Roman" pitchFamily="18" charset="0"/>
              </a:rPr>
              <a:t>concept-mapping to </a:t>
            </a:r>
            <a:r>
              <a:rPr lang="en-US" b="1" dirty="0">
                <a:latin typeface="Times New Roman" pitchFamily="18" charset="0"/>
                <a:cs typeface="Times New Roman" pitchFamily="18" charset="0"/>
              </a:rPr>
              <a:t>facilitate critical thinking </a:t>
            </a:r>
            <a:r>
              <a:rPr lang="en-US" dirty="0">
                <a:latin typeface="Times New Roman" pitchFamily="18" charset="0"/>
                <a:cs typeface="Times New Roman" pitchFamily="18" charset="0"/>
              </a:rPr>
              <a:t>and </a:t>
            </a:r>
            <a:r>
              <a:rPr lang="en-US" b="1" dirty="0">
                <a:latin typeface="Times New Roman" pitchFamily="18" charset="0"/>
                <a:cs typeface="Times New Roman" pitchFamily="18" charset="0"/>
              </a:rPr>
              <a:t>encourage </a:t>
            </a:r>
            <a:r>
              <a:rPr lang="en-US" b="1"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deep </a:t>
            </a:r>
            <a:r>
              <a:rPr lang="en-US" b="1" dirty="0">
                <a:latin typeface="Times New Roman" pitchFamily="18" charset="0"/>
                <a:cs typeface="Times New Roman" pitchFamily="18" charset="0"/>
              </a:rPr>
              <a:t>approach to learning</a:t>
            </a:r>
            <a:r>
              <a:rPr lang="en-US" dirty="0">
                <a:latin typeface="Times New Roman" pitchFamily="18" charset="0"/>
                <a:cs typeface="Times New Roman" pitchFamily="18" charset="0"/>
              </a:rPr>
              <a:t>. </a:t>
            </a:r>
            <a:endParaRPr lang="sk-SK" dirty="0" smtClean="0">
              <a:latin typeface="Times New Roman" pitchFamily="18" charset="0"/>
              <a:cs typeface="Times New Roman" pitchFamily="18" charset="0"/>
            </a:endParaRPr>
          </a:p>
          <a:p>
            <a:pPr algn="just">
              <a:buFont typeface="Wingdings" pitchFamily="2" charset="2"/>
              <a:buChar char="§"/>
            </a:pPr>
            <a:r>
              <a:rPr lang="sk-SK"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Educators are </a:t>
            </a:r>
            <a:r>
              <a:rPr lang="en-US" dirty="0">
                <a:latin typeface="Times New Roman" pitchFamily="18" charset="0"/>
                <a:cs typeface="Times New Roman" pitchFamily="18" charset="0"/>
              </a:rPr>
              <a:t>urged to use concept-mapping as a </a:t>
            </a:r>
            <a:r>
              <a:rPr lang="en-US" b="1" dirty="0">
                <a:latin typeface="Times New Roman" pitchFamily="18" charset="0"/>
                <a:cs typeface="Times New Roman" pitchFamily="18" charset="0"/>
              </a:rPr>
              <a:t>method of individual or group assessment </a:t>
            </a:r>
            <a:r>
              <a:rPr lang="en-US" dirty="0">
                <a:latin typeface="Times New Roman" pitchFamily="18" charset="0"/>
                <a:cs typeface="Times New Roman" pitchFamily="18" charset="0"/>
              </a:rPr>
              <a:t>and evaluation to assess </a:t>
            </a:r>
            <a:r>
              <a:rPr lang="en-US" dirty="0" smtClean="0">
                <a:latin typeface="Times New Roman" pitchFamily="18" charset="0"/>
                <a:cs typeface="Times New Roman" pitchFamily="18" charset="0"/>
              </a:rPr>
              <a:t>learners</a:t>
            </a:r>
            <a:r>
              <a:rPr lang="en-US" dirty="0">
                <a:latin typeface="Times New Roman" pitchFamily="18" charset="0"/>
                <a:cs typeface="Times New Roman" pitchFamily="18" charset="0"/>
              </a:rPr>
              <a:t>’ conceptual understanding and handling of complex information. </a:t>
            </a:r>
            <a:endParaRPr lang="sk-SK" dirty="0" smtClean="0">
              <a:latin typeface="Times New Roman" pitchFamily="18" charset="0"/>
              <a:cs typeface="Times New Roman" pitchFamily="18" charset="0"/>
            </a:endParaRPr>
          </a:p>
          <a:p>
            <a:pPr algn="just">
              <a:buFont typeface="Wingdings" pitchFamily="2" charset="2"/>
              <a:buChar char="§"/>
            </a:pPr>
            <a:r>
              <a:rPr lang="sk-SK"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Educators </a:t>
            </a:r>
            <a:r>
              <a:rPr lang="en-US" dirty="0">
                <a:latin typeface="Times New Roman" pitchFamily="18" charset="0"/>
                <a:cs typeface="Times New Roman" pitchFamily="18" charset="0"/>
              </a:rPr>
              <a:t>can use concept-mapping to </a:t>
            </a:r>
            <a:r>
              <a:rPr lang="en-US" b="1" dirty="0">
                <a:latin typeface="Times New Roman" pitchFamily="18" charset="0"/>
                <a:cs typeface="Times New Roman" pitchFamily="18" charset="0"/>
              </a:rPr>
              <a:t>plan and revise curricula</a:t>
            </a:r>
            <a:r>
              <a:rPr lang="en-US" dirty="0">
                <a:latin typeface="Times New Roman" pitchFamily="18" charset="0"/>
                <a:cs typeface="Times New Roman" pitchFamily="18" charset="0"/>
              </a:rPr>
              <a:t>. </a:t>
            </a:r>
            <a:endParaRPr lang="sk-SK" dirty="0" smtClean="0">
              <a:latin typeface="Times New Roman" pitchFamily="18" charset="0"/>
              <a:cs typeface="Times New Roman" pitchFamily="18" charset="0"/>
            </a:endParaRPr>
          </a:p>
          <a:p>
            <a:pPr algn="just">
              <a:buFont typeface="Wingdings" pitchFamily="2" charset="2"/>
              <a:buChar char="§"/>
            </a:pPr>
            <a:r>
              <a:rPr lang="sk-SK"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They </a:t>
            </a:r>
            <a:r>
              <a:rPr lang="en-US" dirty="0">
                <a:latin typeface="Times New Roman" pitchFamily="18" charset="0"/>
                <a:cs typeface="Times New Roman" pitchFamily="18" charset="0"/>
              </a:rPr>
              <a:t>should encourage learners to use concept-mapping to </a:t>
            </a:r>
            <a:r>
              <a:rPr lang="en-US" b="1" dirty="0">
                <a:latin typeface="Times New Roman" pitchFamily="18" charset="0"/>
                <a:cs typeface="Times New Roman" pitchFamily="18" charset="0"/>
              </a:rPr>
              <a:t>make summaries of large chunks of information. </a:t>
            </a:r>
          </a:p>
          <a:p>
            <a:pPr algn="just">
              <a:buFont typeface="Wingdings" pitchFamily="2" charset="2"/>
              <a:buChar char="§"/>
            </a:pPr>
            <a:r>
              <a:rPr lang="sk-SK"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Concept-mapping </a:t>
            </a:r>
            <a:r>
              <a:rPr lang="en-US" dirty="0">
                <a:latin typeface="Times New Roman" pitchFamily="18" charset="0"/>
                <a:cs typeface="Times New Roman" pitchFamily="18" charset="0"/>
              </a:rPr>
              <a:t>can also be used to </a:t>
            </a:r>
            <a:r>
              <a:rPr lang="en-US" b="1" dirty="0">
                <a:latin typeface="Times New Roman" pitchFamily="18" charset="0"/>
                <a:cs typeface="Times New Roman" pitchFamily="18" charset="0"/>
              </a:rPr>
              <a:t>plan </a:t>
            </a:r>
            <a:r>
              <a:rPr lang="sk-SK" b="1" dirty="0" err="1" smtClean="0">
                <a:latin typeface="Times New Roman" pitchFamily="18" charset="0"/>
                <a:cs typeface="Times New Roman" pitchFamily="18" charset="0"/>
              </a:rPr>
              <a:t>some</a:t>
            </a:r>
            <a:r>
              <a:rPr lang="sk-SK"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research </a:t>
            </a:r>
            <a:r>
              <a:rPr lang="en-US" b="1" dirty="0">
                <a:latin typeface="Times New Roman" pitchFamily="18" charset="0"/>
                <a:cs typeface="Times New Roman" pitchFamily="18" charset="0"/>
              </a:rPr>
              <a:t>activities </a:t>
            </a:r>
            <a:r>
              <a:rPr lang="en-US" dirty="0">
                <a:latin typeface="Times New Roman" pitchFamily="18" charset="0"/>
                <a:cs typeface="Times New Roman" pitchFamily="18" charset="0"/>
              </a:rPr>
              <a:t>and to </a:t>
            </a:r>
            <a:r>
              <a:rPr lang="en-US" b="1" dirty="0">
                <a:latin typeface="Times New Roman" pitchFamily="18" charset="0"/>
                <a:cs typeface="Times New Roman" pitchFamily="18" charset="0"/>
              </a:rPr>
              <a:t>plan </a:t>
            </a:r>
            <a:r>
              <a:rPr lang="sk-SK" b="1" dirty="0" smtClean="0">
                <a:latin typeface="Times New Roman" pitchFamily="18" charset="0"/>
                <a:cs typeface="Times New Roman" pitchFamily="18" charset="0"/>
              </a:rPr>
              <a:t>a </a:t>
            </a:r>
            <a:r>
              <a:rPr lang="en-US" b="1" dirty="0" smtClean="0">
                <a:latin typeface="Times New Roman" pitchFamily="18" charset="0"/>
                <a:cs typeface="Times New Roman" pitchFamily="18" charset="0"/>
              </a:rPr>
              <a:t>patient </a:t>
            </a:r>
            <a:r>
              <a:rPr lang="en-US" b="1" dirty="0">
                <a:latin typeface="Times New Roman" pitchFamily="18" charset="0"/>
                <a:cs typeface="Times New Roman" pitchFamily="18" charset="0"/>
              </a:rPr>
              <a:t>care. </a:t>
            </a:r>
            <a:endParaRPr lang="sk-SK" b="1" dirty="0" smtClean="0">
              <a:latin typeface="Times New Roman" pitchFamily="18" charset="0"/>
              <a:cs typeface="Times New Roman" pitchFamily="18" charset="0"/>
            </a:endParaRPr>
          </a:p>
          <a:p>
            <a:pPr algn="just">
              <a:buFont typeface="Wingdings" pitchFamily="2" charset="2"/>
              <a:buChar char="§"/>
            </a:pPr>
            <a:r>
              <a:rPr lang="sk-SK"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can be a valuable method to </a:t>
            </a:r>
            <a:r>
              <a:rPr lang="en-US" b="1" dirty="0">
                <a:latin typeface="Times New Roman" pitchFamily="18" charset="0"/>
                <a:cs typeface="Times New Roman" pitchFamily="18" charset="0"/>
              </a:rPr>
              <a:t>teach clinical nursing education </a:t>
            </a:r>
            <a:r>
              <a:rPr lang="en-US" dirty="0">
                <a:latin typeface="Times New Roman" pitchFamily="18" charset="0"/>
                <a:cs typeface="Times New Roman" pitchFamily="18" charset="0"/>
              </a:rPr>
              <a:t>– for example, nursing care of a </a:t>
            </a:r>
            <a:r>
              <a:rPr lang="en-US" dirty="0" smtClean="0">
                <a:latin typeface="Times New Roman" pitchFamily="18" charset="0"/>
                <a:cs typeface="Times New Roman" pitchFamily="18" charset="0"/>
              </a:rPr>
              <a:t>patient</a:t>
            </a:r>
            <a:r>
              <a:rPr lang="sk-SK" dirty="0">
                <a:latin typeface="Times New Roman" pitchFamily="18" charset="0"/>
                <a:cs typeface="Times New Roman" pitchFamily="18" charset="0"/>
              </a:rPr>
              <a:t> </a:t>
            </a:r>
            <a:r>
              <a:rPr lang="en-US" dirty="0" smtClean="0">
                <a:latin typeface="Times New Roman" pitchFamily="18" charset="0"/>
                <a:cs typeface="Times New Roman" pitchFamily="18" charset="0"/>
              </a:rPr>
              <a:t>with some diagnosis</a:t>
            </a:r>
            <a:r>
              <a:rPr lang="sk-SK"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20263463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729" y="153867"/>
            <a:ext cx="10058400" cy="1450757"/>
          </a:xfrm>
        </p:spPr>
        <p:txBody>
          <a:bodyPr>
            <a:normAutofit/>
          </a:bodyPr>
          <a:lstStyle/>
          <a:p>
            <a:r>
              <a:rPr lang="en-US" sz="3200" b="1" dirty="0" smtClean="0">
                <a:latin typeface="Times New Roman" panose="02020603050405020304" pitchFamily="18" charset="0"/>
                <a:cs typeface="Times New Roman" panose="02020603050405020304" pitchFamily="18" charset="0"/>
              </a:rPr>
              <a:t>References</a:t>
            </a:r>
            <a:r>
              <a:rPr lang="sk-SK" sz="3200" b="1" dirty="0" smtClean="0">
                <a:latin typeface="Times New Roman" panose="02020603050405020304" pitchFamily="18" charset="0"/>
                <a:cs typeface="Times New Roman" panose="02020603050405020304" pitchFamily="18" charset="0"/>
              </a:rPr>
              <a:t> and </a:t>
            </a:r>
            <a:r>
              <a:rPr lang="en-US" sz="3200" b="1" dirty="0" err="1" smtClean="0">
                <a:latin typeface="Times New Roman" panose="02020603050405020304" pitchFamily="18" charset="0"/>
                <a:cs typeface="Times New Roman" panose="02020603050405020304" pitchFamily="18" charset="0"/>
              </a:rPr>
              <a:t>reco</a:t>
            </a:r>
            <a:r>
              <a:rPr lang="sk-SK" sz="3200" b="1" dirty="0" smtClean="0">
                <a:latin typeface="Times New Roman" panose="02020603050405020304" pitchFamily="18" charset="0"/>
                <a:cs typeface="Times New Roman" panose="02020603050405020304" pitchFamily="18" charset="0"/>
              </a:rPr>
              <a:t>m</a:t>
            </a:r>
            <a:r>
              <a:rPr lang="en-US" sz="3200" b="1" dirty="0" err="1" smtClean="0">
                <a:latin typeface="Times New Roman" panose="02020603050405020304" pitchFamily="18" charset="0"/>
                <a:cs typeface="Times New Roman" panose="02020603050405020304" pitchFamily="18" charset="0"/>
              </a:rPr>
              <a:t>mendation</a:t>
            </a:r>
            <a:r>
              <a:rPr lang="sk-SK" sz="3200" b="1" dirty="0" smtClean="0">
                <a:latin typeface="Times New Roman" panose="02020603050405020304" pitchFamily="18" charset="0"/>
                <a:cs typeface="Times New Roman" panose="02020603050405020304" pitchFamily="18" charset="0"/>
              </a:rPr>
              <a:t> </a:t>
            </a:r>
            <a:endParaRPr lang="en-US" sz="3200" b="1" dirty="0">
              <a:latin typeface="Times New Roman" panose="02020603050405020304" pitchFamily="18" charset="0"/>
              <a:cs typeface="Times New Roman" panose="02020603050405020304" pitchFamily="18" charset="0"/>
            </a:endParaRPr>
          </a:p>
        </p:txBody>
      </p:sp>
      <p:sp>
        <p:nvSpPr>
          <p:cNvPr id="3" name="Zástupný symbol obsahu 2"/>
          <p:cNvSpPr>
            <a:spLocks noGrp="1"/>
          </p:cNvSpPr>
          <p:nvPr>
            <p:ph sz="half" idx="1"/>
          </p:nvPr>
        </p:nvSpPr>
        <p:spPr>
          <a:xfrm>
            <a:off x="191729" y="1845733"/>
            <a:ext cx="6872748" cy="4776292"/>
          </a:xfrm>
        </p:spPr>
        <p:txBody>
          <a:bodyPr>
            <a:normAutofit fontScale="47500" lnSpcReduction="20000"/>
          </a:bodyPr>
          <a:lstStyle/>
          <a:p>
            <a:r>
              <a:rPr lang="en-US" sz="2300" dirty="0" err="1">
                <a:latin typeface="Times New Roman" panose="02020603050405020304" pitchFamily="18" charset="0"/>
                <a:cs typeface="Times New Roman" panose="02020603050405020304" pitchFamily="18" charset="0"/>
              </a:rPr>
              <a:t>Akinsanya</a:t>
            </a:r>
            <a:r>
              <a:rPr lang="en-US" sz="2300" dirty="0">
                <a:latin typeface="Times New Roman" panose="02020603050405020304" pitchFamily="18" charset="0"/>
                <a:cs typeface="Times New Roman" panose="02020603050405020304" pitchFamily="18" charset="0"/>
              </a:rPr>
              <a:t>, C. &amp; Williams, C., 2004, ‘Concept-mapping for meaningful learning’, </a:t>
            </a:r>
            <a:r>
              <a:rPr lang="en-US" sz="2300" i="1" dirty="0">
                <a:latin typeface="Times New Roman" panose="02020603050405020304" pitchFamily="18" charset="0"/>
                <a:cs typeface="Times New Roman" panose="02020603050405020304" pitchFamily="18" charset="0"/>
              </a:rPr>
              <a:t>Nurse Education Today </a:t>
            </a:r>
            <a:r>
              <a:rPr lang="en-US" sz="2300" dirty="0">
                <a:latin typeface="Times New Roman" panose="02020603050405020304" pitchFamily="18" charset="0"/>
                <a:cs typeface="Times New Roman" panose="02020603050405020304" pitchFamily="18" charset="0"/>
              </a:rPr>
              <a:t>24, 41−46. </a:t>
            </a:r>
            <a:endParaRPr lang="sk-SK" sz="2300" dirty="0" smtClean="0">
              <a:latin typeface="Times New Roman" panose="02020603050405020304" pitchFamily="18" charset="0"/>
              <a:cs typeface="Times New Roman" panose="02020603050405020304" pitchFamily="18" charset="0"/>
            </a:endParaRPr>
          </a:p>
          <a:p>
            <a:r>
              <a:rPr lang="en-US" sz="2300" dirty="0" smtClean="0">
                <a:latin typeface="Times New Roman" panose="02020603050405020304" pitchFamily="18" charset="0"/>
                <a:cs typeface="Times New Roman" panose="02020603050405020304" pitchFamily="18" charset="0"/>
              </a:rPr>
              <a:t>Novak</a:t>
            </a:r>
            <a:r>
              <a:rPr lang="en-US" sz="2300" dirty="0">
                <a:latin typeface="Times New Roman" panose="02020603050405020304" pitchFamily="18" charset="0"/>
                <a:cs typeface="Times New Roman" panose="02020603050405020304" pitchFamily="18" charset="0"/>
              </a:rPr>
              <a:t>, J.D., 2007, ‘Concept maps. What the heck is this?’, viewed 12 September 2007, from http://www.msu.edu/~luckie/ </a:t>
            </a:r>
            <a:r>
              <a:rPr lang="en-US" sz="2300" dirty="0" err="1">
                <a:latin typeface="Times New Roman" panose="02020603050405020304" pitchFamily="18" charset="0"/>
                <a:cs typeface="Times New Roman" panose="02020603050405020304" pitchFamily="18" charset="0"/>
              </a:rPr>
              <a:t>ctools</a:t>
            </a:r>
            <a:r>
              <a:rPr lang="en-US" sz="2300" dirty="0">
                <a:latin typeface="Times New Roman" panose="02020603050405020304" pitchFamily="18" charset="0"/>
                <a:cs typeface="Times New Roman" panose="02020603050405020304" pitchFamily="18" charset="0"/>
              </a:rPr>
              <a:t>/ </a:t>
            </a:r>
            <a:r>
              <a:rPr lang="en-US" sz="2300" dirty="0" smtClean="0">
                <a:latin typeface="Times New Roman" panose="02020603050405020304" pitchFamily="18" charset="0"/>
                <a:cs typeface="Times New Roman" panose="02020603050405020304" pitchFamily="18" charset="0"/>
              </a:rPr>
              <a:t> </a:t>
            </a:r>
            <a:endParaRPr lang="sk-SK" sz="2300" dirty="0" smtClean="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All, A. &amp; Havens, R.L., 1997, ‘Cognitive/concept-mapping: A teaching strategy for nursing’, </a:t>
            </a:r>
            <a:r>
              <a:rPr lang="en-US" sz="2300" i="1" dirty="0">
                <a:latin typeface="Times New Roman" panose="02020603050405020304" pitchFamily="18" charset="0"/>
                <a:cs typeface="Times New Roman" panose="02020603050405020304" pitchFamily="18" charset="0"/>
              </a:rPr>
              <a:t>Journal of Advanced Nursing </a:t>
            </a:r>
            <a:r>
              <a:rPr lang="en-US" sz="2300" dirty="0">
                <a:latin typeface="Times New Roman" panose="02020603050405020304" pitchFamily="18" charset="0"/>
                <a:cs typeface="Times New Roman" panose="02020603050405020304" pitchFamily="18" charset="0"/>
              </a:rPr>
              <a:t>25, 1210−1219. </a:t>
            </a:r>
            <a:endParaRPr lang="sk-SK" sz="2300" dirty="0" smtClean="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Novak, J.D. &amp; </a:t>
            </a:r>
            <a:r>
              <a:rPr lang="en-US" sz="2300" dirty="0" err="1">
                <a:latin typeface="Times New Roman" panose="02020603050405020304" pitchFamily="18" charset="0"/>
                <a:cs typeface="Times New Roman" panose="02020603050405020304" pitchFamily="18" charset="0"/>
              </a:rPr>
              <a:t>Canas</a:t>
            </a:r>
            <a:r>
              <a:rPr lang="en-US" sz="2300" dirty="0">
                <a:latin typeface="Times New Roman" panose="02020603050405020304" pitchFamily="18" charset="0"/>
                <a:cs typeface="Times New Roman" panose="02020603050405020304" pitchFamily="18" charset="0"/>
              </a:rPr>
              <a:t>, A.J., 2006, ‘The theory underlying concept maps and how to construct them. Florida Institute for Human and Machine Cognition Pensacola FI, 32502’, viewed 20 September 2007, from http:// www.ihmc.us </a:t>
            </a:r>
            <a:endParaRPr lang="sk-SK" sz="2300" dirty="0" smtClean="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Mouton, J., 1996, </a:t>
            </a:r>
            <a:r>
              <a:rPr lang="en-US" sz="2300" i="1" dirty="0">
                <a:latin typeface="Times New Roman" panose="02020603050405020304" pitchFamily="18" charset="0"/>
                <a:cs typeface="Times New Roman" panose="02020603050405020304" pitchFamily="18" charset="0"/>
              </a:rPr>
              <a:t>Understanding social research</a:t>
            </a:r>
            <a:r>
              <a:rPr lang="en-US" sz="2300" dirty="0">
                <a:latin typeface="Times New Roman" panose="02020603050405020304" pitchFamily="18" charset="0"/>
                <a:cs typeface="Times New Roman" panose="02020603050405020304" pitchFamily="18" charset="0"/>
              </a:rPr>
              <a:t>, JL van Schaik Publishers, Pretoria </a:t>
            </a:r>
            <a:endParaRPr lang="sk-SK" sz="2300" dirty="0" smtClean="0">
              <a:latin typeface="Times New Roman" panose="02020603050405020304" pitchFamily="18" charset="0"/>
              <a:cs typeface="Times New Roman" panose="02020603050405020304" pitchFamily="18" charset="0"/>
            </a:endParaRPr>
          </a:p>
          <a:p>
            <a:r>
              <a:rPr lang="en-US" sz="2300" dirty="0" err="1">
                <a:latin typeface="Times New Roman" panose="02020603050405020304" pitchFamily="18" charset="0"/>
                <a:cs typeface="Times New Roman" panose="02020603050405020304" pitchFamily="18" charset="0"/>
              </a:rPr>
              <a:t>Ausubel</a:t>
            </a:r>
            <a:r>
              <a:rPr lang="en-US" sz="2300" dirty="0">
                <a:latin typeface="Times New Roman" panose="02020603050405020304" pitchFamily="18" charset="0"/>
                <a:cs typeface="Times New Roman" panose="02020603050405020304" pitchFamily="18" charset="0"/>
              </a:rPr>
              <a:t>, D.P., 1963, </a:t>
            </a:r>
            <a:r>
              <a:rPr lang="en-US" sz="2300" i="1" dirty="0">
                <a:latin typeface="Times New Roman" panose="02020603050405020304" pitchFamily="18" charset="0"/>
                <a:cs typeface="Times New Roman" panose="02020603050405020304" pitchFamily="18" charset="0"/>
              </a:rPr>
              <a:t>The psychology of meaningful verbal learning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Grune</a:t>
            </a:r>
            <a:r>
              <a:rPr lang="en-US" sz="2300" dirty="0">
                <a:latin typeface="Times New Roman" panose="02020603050405020304" pitchFamily="18" charset="0"/>
                <a:cs typeface="Times New Roman" panose="02020603050405020304" pitchFamily="18" charset="0"/>
              </a:rPr>
              <a:t> and Stratton, New York. </a:t>
            </a:r>
          </a:p>
          <a:p>
            <a:r>
              <a:rPr lang="en-US" sz="2300" dirty="0" err="1">
                <a:latin typeface="Times New Roman" panose="02020603050405020304" pitchFamily="18" charset="0"/>
                <a:cs typeface="Times New Roman" panose="02020603050405020304" pitchFamily="18" charset="0"/>
              </a:rPr>
              <a:t>Ausubel</a:t>
            </a:r>
            <a:r>
              <a:rPr lang="en-US" sz="2300" dirty="0">
                <a:latin typeface="Times New Roman" panose="02020603050405020304" pitchFamily="18" charset="0"/>
                <a:cs typeface="Times New Roman" panose="02020603050405020304" pitchFamily="18" charset="0"/>
              </a:rPr>
              <a:t>, D.P., Novak, J.D. &amp; </a:t>
            </a:r>
            <a:r>
              <a:rPr lang="en-US" sz="2300" dirty="0" err="1">
                <a:latin typeface="Times New Roman" panose="02020603050405020304" pitchFamily="18" charset="0"/>
                <a:cs typeface="Times New Roman" panose="02020603050405020304" pitchFamily="18" charset="0"/>
              </a:rPr>
              <a:t>Hanesian</a:t>
            </a:r>
            <a:r>
              <a:rPr lang="en-US" sz="2300" dirty="0">
                <a:latin typeface="Times New Roman" panose="02020603050405020304" pitchFamily="18" charset="0"/>
                <a:cs typeface="Times New Roman" panose="02020603050405020304" pitchFamily="18" charset="0"/>
              </a:rPr>
              <a:t>, H., 1978, </a:t>
            </a:r>
            <a:r>
              <a:rPr lang="en-US" sz="2300" i="1" dirty="0">
                <a:latin typeface="Times New Roman" panose="02020603050405020304" pitchFamily="18" charset="0"/>
                <a:cs typeface="Times New Roman" panose="02020603050405020304" pitchFamily="18" charset="0"/>
              </a:rPr>
              <a:t>Educational psychology: A cognitive view</a:t>
            </a:r>
            <a:r>
              <a:rPr lang="en-US" sz="2300" dirty="0">
                <a:latin typeface="Times New Roman" panose="02020603050405020304" pitchFamily="18" charset="0"/>
                <a:cs typeface="Times New Roman" panose="02020603050405020304" pitchFamily="18" charset="0"/>
              </a:rPr>
              <a:t>, 2nd </a:t>
            </a:r>
            <a:r>
              <a:rPr lang="en-US" sz="2300" dirty="0" err="1">
                <a:latin typeface="Times New Roman" panose="02020603050405020304" pitchFamily="18" charset="0"/>
                <a:cs typeface="Times New Roman" panose="02020603050405020304" pitchFamily="18" charset="0"/>
              </a:rPr>
              <a:t>edn</a:t>
            </a:r>
            <a:r>
              <a:rPr lang="en-US" sz="2300" dirty="0">
                <a:latin typeface="Times New Roman" panose="02020603050405020304" pitchFamily="18" charset="0"/>
                <a:cs typeface="Times New Roman" panose="02020603050405020304" pitchFamily="18" charset="0"/>
              </a:rPr>
              <a:t>., Holt, Rinehart &amp; Winston, New York. </a:t>
            </a:r>
            <a:endParaRPr lang="sk-SK" sz="2300" dirty="0" smtClean="0">
              <a:latin typeface="Times New Roman" panose="02020603050405020304" pitchFamily="18" charset="0"/>
              <a:cs typeface="Times New Roman" panose="02020603050405020304" pitchFamily="18" charset="0"/>
            </a:endParaRPr>
          </a:p>
          <a:p>
            <a:r>
              <a:rPr lang="en-US" sz="2300" dirty="0" err="1">
                <a:latin typeface="Times New Roman" panose="02020603050405020304" pitchFamily="18" charset="0"/>
                <a:cs typeface="Times New Roman" panose="02020603050405020304" pitchFamily="18" charset="0"/>
              </a:rPr>
              <a:t>Tikhomirov</a:t>
            </a:r>
            <a:r>
              <a:rPr lang="en-US" sz="2300" dirty="0">
                <a:latin typeface="Times New Roman" panose="02020603050405020304" pitchFamily="18" charset="0"/>
                <a:cs typeface="Times New Roman" panose="02020603050405020304" pitchFamily="18" charset="0"/>
              </a:rPr>
              <a:t>, O., 1988, </a:t>
            </a:r>
            <a:r>
              <a:rPr lang="en-US" sz="2300" i="1" dirty="0">
                <a:latin typeface="Times New Roman" panose="02020603050405020304" pitchFamily="18" charset="0"/>
                <a:cs typeface="Times New Roman" panose="02020603050405020304" pitchFamily="18" charset="0"/>
              </a:rPr>
              <a:t>The psychology of thinking</a:t>
            </a:r>
            <a:r>
              <a:rPr lang="en-US" sz="2300" dirty="0">
                <a:latin typeface="Times New Roman" panose="02020603050405020304" pitchFamily="18" charset="0"/>
                <a:cs typeface="Times New Roman" panose="02020603050405020304" pitchFamily="18" charset="0"/>
              </a:rPr>
              <a:t>, Progress Publishers, Moscow. </a:t>
            </a:r>
            <a:endParaRPr lang="sk-SK" sz="2300" dirty="0" smtClean="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Beyer, B.K., 1988, </a:t>
            </a:r>
            <a:r>
              <a:rPr lang="en-US" sz="2300" i="1" dirty="0">
                <a:latin typeface="Times New Roman" panose="02020603050405020304" pitchFamily="18" charset="0"/>
                <a:cs typeface="Times New Roman" panose="02020603050405020304" pitchFamily="18" charset="0"/>
              </a:rPr>
              <a:t>Developing a thinking skills program</a:t>
            </a:r>
            <a:r>
              <a:rPr lang="en-US" sz="2300" dirty="0">
                <a:latin typeface="Times New Roman" panose="02020603050405020304" pitchFamily="18" charset="0"/>
                <a:cs typeface="Times New Roman" panose="02020603050405020304" pitchFamily="18" charset="0"/>
              </a:rPr>
              <a:t>, Allyn and Bacon, London. </a:t>
            </a:r>
            <a:endParaRPr lang="sk-SK" sz="2300" dirty="0" smtClean="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Clarke, B., James, C. &amp; Kelly, J., 1996, ‘Reflective practice: Reviewing the issue and refocusing the debate’, </a:t>
            </a:r>
            <a:r>
              <a:rPr lang="en-US" sz="2300" i="1" dirty="0">
                <a:latin typeface="Times New Roman" panose="02020603050405020304" pitchFamily="18" charset="0"/>
                <a:cs typeface="Times New Roman" panose="02020603050405020304" pitchFamily="18" charset="0"/>
              </a:rPr>
              <a:t>International Journal of Nursing Studies </a:t>
            </a:r>
            <a:r>
              <a:rPr lang="en-US" sz="2300" dirty="0">
                <a:latin typeface="Times New Roman" panose="02020603050405020304" pitchFamily="18" charset="0"/>
                <a:cs typeface="Times New Roman" panose="02020603050405020304" pitchFamily="18" charset="0"/>
              </a:rPr>
              <a:t>33, 171−180. </a:t>
            </a:r>
            <a:endParaRPr lang="sk-SK" sz="2300" dirty="0" smtClean="0">
              <a:latin typeface="Times New Roman" panose="02020603050405020304" pitchFamily="18" charset="0"/>
              <a:cs typeface="Times New Roman" panose="02020603050405020304" pitchFamily="18" charset="0"/>
            </a:endParaRPr>
          </a:p>
          <a:p>
            <a:r>
              <a:rPr lang="en-US" sz="2300" dirty="0" err="1">
                <a:latin typeface="Times New Roman" panose="02020603050405020304" pitchFamily="18" charset="0"/>
                <a:cs typeface="Times New Roman" panose="02020603050405020304" pitchFamily="18" charset="0"/>
              </a:rPr>
              <a:t>Scanlan</a:t>
            </a:r>
            <a:r>
              <a:rPr lang="en-US" sz="2300" dirty="0">
                <a:latin typeface="Times New Roman" panose="02020603050405020304" pitchFamily="18" charset="0"/>
                <a:cs typeface="Times New Roman" panose="02020603050405020304" pitchFamily="18" charset="0"/>
              </a:rPr>
              <a:t>, J.M. &amp; </a:t>
            </a:r>
            <a:r>
              <a:rPr lang="en-US" sz="2300" dirty="0" err="1">
                <a:latin typeface="Times New Roman" panose="02020603050405020304" pitchFamily="18" charset="0"/>
                <a:cs typeface="Times New Roman" panose="02020603050405020304" pitchFamily="18" charset="0"/>
              </a:rPr>
              <a:t>Chernomas</a:t>
            </a:r>
            <a:r>
              <a:rPr lang="en-US" sz="2300" dirty="0">
                <a:latin typeface="Times New Roman" panose="02020603050405020304" pitchFamily="18" charset="0"/>
                <a:cs typeface="Times New Roman" panose="02020603050405020304" pitchFamily="18" charset="0"/>
              </a:rPr>
              <a:t>, W.M., 1997, ‘Developing the reflective teacher’, </a:t>
            </a:r>
            <a:r>
              <a:rPr lang="en-US" sz="2300" i="1" dirty="0">
                <a:latin typeface="Times New Roman" panose="02020603050405020304" pitchFamily="18" charset="0"/>
                <a:cs typeface="Times New Roman" panose="02020603050405020304" pitchFamily="18" charset="0"/>
              </a:rPr>
              <a:t>Journal of Advanced Nursing </a:t>
            </a:r>
            <a:r>
              <a:rPr lang="en-US" sz="2300" dirty="0">
                <a:latin typeface="Times New Roman" panose="02020603050405020304" pitchFamily="18" charset="0"/>
                <a:cs typeface="Times New Roman" panose="02020603050405020304" pitchFamily="18" charset="0"/>
              </a:rPr>
              <a:t>25, 1138−</a:t>
            </a:r>
            <a:r>
              <a:rPr lang="en-US" sz="2300" dirty="0" smtClean="0">
                <a:latin typeface="Times New Roman" panose="02020603050405020304" pitchFamily="18" charset="0"/>
                <a:cs typeface="Times New Roman" panose="02020603050405020304" pitchFamily="18" charset="0"/>
              </a:rPr>
              <a:t>1143</a:t>
            </a:r>
            <a:r>
              <a:rPr lang="sk-SK" sz="2300" dirty="0" smtClean="0">
                <a:latin typeface="Times New Roman" panose="02020603050405020304" pitchFamily="18" charset="0"/>
                <a:cs typeface="Times New Roman" panose="02020603050405020304" pitchFamily="18" charset="0"/>
              </a:rPr>
              <a:t>.</a:t>
            </a:r>
          </a:p>
          <a:p>
            <a:r>
              <a:rPr lang="en-US" sz="2300" dirty="0" err="1">
                <a:latin typeface="Times New Roman" panose="02020603050405020304" pitchFamily="18" charset="0"/>
                <a:cs typeface="Times New Roman" panose="02020603050405020304" pitchFamily="18" charset="0"/>
              </a:rPr>
              <a:t>Facione</a:t>
            </a:r>
            <a:r>
              <a:rPr lang="en-US" sz="2300" dirty="0">
                <a:latin typeface="Times New Roman" panose="02020603050405020304" pitchFamily="18" charset="0"/>
                <a:cs typeface="Times New Roman" panose="02020603050405020304" pitchFamily="18" charset="0"/>
              </a:rPr>
              <a:t>, P.A., 1990, ‘Critical thinking: A statement of expert consensus for purpose of educational assessment and instruction’. Executive summary, The Delphi Report, California Academic Press, </a:t>
            </a:r>
            <a:r>
              <a:rPr lang="en-US" sz="2300" dirty="0" err="1">
                <a:latin typeface="Times New Roman" panose="02020603050405020304" pitchFamily="18" charset="0"/>
                <a:cs typeface="Times New Roman" panose="02020603050405020304" pitchFamily="18" charset="0"/>
              </a:rPr>
              <a:t>Millibrae</a:t>
            </a:r>
            <a:r>
              <a:rPr lang="en-US" sz="2300" dirty="0">
                <a:latin typeface="Times New Roman" panose="02020603050405020304" pitchFamily="18" charset="0"/>
                <a:cs typeface="Times New Roman" panose="02020603050405020304" pitchFamily="18" charset="0"/>
              </a:rPr>
              <a:t>. </a:t>
            </a:r>
            <a:endParaRPr lang="sk-SK" sz="2300"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p>
          <a:p>
            <a:endParaRPr lang="sk-SK" u="sng" dirty="0" smtClean="0"/>
          </a:p>
          <a:p>
            <a:endParaRPr lang="en-US" dirty="0"/>
          </a:p>
          <a:p>
            <a:endParaRPr lang="sk-SK" dirty="0" smtClean="0"/>
          </a:p>
          <a:p>
            <a:endParaRPr lang="sk-SK" dirty="0" smtClean="0"/>
          </a:p>
          <a:p>
            <a:endParaRPr lang="en-US" dirty="0"/>
          </a:p>
        </p:txBody>
      </p:sp>
      <p:sp>
        <p:nvSpPr>
          <p:cNvPr id="4" name="Zástupný symbol obsahu 3"/>
          <p:cNvSpPr>
            <a:spLocks noGrp="1"/>
          </p:cNvSpPr>
          <p:nvPr>
            <p:ph sz="half" idx="2"/>
          </p:nvPr>
        </p:nvSpPr>
        <p:spPr>
          <a:xfrm>
            <a:off x="7064476" y="1845733"/>
            <a:ext cx="5127523" cy="4023360"/>
          </a:xfrm>
        </p:spPr>
        <p:txBody>
          <a:bodyPr>
            <a:normAutofit fontScale="47500" lnSpcReduction="20000"/>
          </a:bodyPr>
          <a:lstStyle/>
          <a:p>
            <a:r>
              <a:rPr lang="en-US" sz="2300" u="sng" dirty="0">
                <a:hlinkClick r:id="rId2"/>
              </a:rPr>
              <a:t>https://www.youtube.com/watch?v=8sLrbwTPcME</a:t>
            </a:r>
            <a:endParaRPr lang="en-US" sz="2300" dirty="0"/>
          </a:p>
          <a:p>
            <a:r>
              <a:rPr lang="en-US" sz="2300" u="sng" dirty="0">
                <a:hlinkClick r:id="rId3"/>
              </a:rPr>
              <a:t>http://www.slideshare.net/guestcc23f8a/concept-mapping-for-the-slightly-confused</a:t>
            </a:r>
            <a:endParaRPr lang="sk-SK" sz="2300" u="sng" dirty="0"/>
          </a:p>
          <a:p>
            <a:r>
              <a:rPr lang="en-US" sz="2300" u="sng" dirty="0">
                <a:hlinkClick r:id="rId4"/>
              </a:rPr>
              <a:t>http://</a:t>
            </a:r>
            <a:r>
              <a:rPr lang="en-US" sz="2300" u="sng" dirty="0" smtClean="0">
                <a:hlinkClick r:id="rId4"/>
              </a:rPr>
              <a:t>www.austincc.edu/adnfac/collaborative/onsite_conceptmap.htm</a:t>
            </a:r>
            <a:endParaRPr lang="sk-SK" sz="2300" dirty="0" smtClean="0"/>
          </a:p>
          <a:p>
            <a:pPr marL="0" indent="0">
              <a:buNone/>
            </a:pPr>
            <a:r>
              <a:rPr lang="sk-SK" sz="3400" b="1" dirty="0" smtClean="0"/>
              <a:t>Software</a:t>
            </a:r>
            <a:endParaRPr lang="sk-SK" sz="3400" b="1" dirty="0">
              <a:hlinkClick r:id="rId5" action="ppaction://hlinkfile"/>
            </a:endParaRPr>
          </a:p>
          <a:p>
            <a:r>
              <a:rPr lang="en-US" sz="3400" dirty="0" smtClean="0">
                <a:hlinkClick r:id="rId5" action="ppaction://hlinkfile"/>
              </a:rPr>
              <a:t>http</a:t>
            </a:r>
            <a:r>
              <a:rPr lang="en-US" sz="3400" dirty="0">
                <a:hlinkClick r:id="rId5" action="ppaction://hlinkfile"/>
              </a:rPr>
              <a:t>://www.xmind.net/download/win/</a:t>
            </a:r>
            <a:endParaRPr lang="en-US" sz="3400" dirty="0"/>
          </a:p>
          <a:p>
            <a:r>
              <a:rPr lang="en-US" sz="3400" dirty="0">
                <a:hlinkClick r:id="rId6" action="ppaction://hlinkfile"/>
              </a:rPr>
              <a:t>http://mindview-3-pro.soft112.com/</a:t>
            </a:r>
            <a:endParaRPr lang="en-US" sz="3400" dirty="0"/>
          </a:p>
          <a:p>
            <a:r>
              <a:rPr lang="en-US" sz="3400" dirty="0">
                <a:hlinkClick r:id="rId7" action="ppaction://hlinkfile"/>
              </a:rPr>
              <a:t>http://www.matchware.com/en/default.htm</a:t>
            </a:r>
            <a:endParaRPr lang="en-US" sz="3400" dirty="0"/>
          </a:p>
          <a:p>
            <a:endParaRPr lang="en-US" dirty="0"/>
          </a:p>
        </p:txBody>
      </p:sp>
    </p:spTree>
    <p:extLst>
      <p:ext uri="{BB962C8B-B14F-4D97-AF65-F5344CB8AC3E}">
        <p14:creationId xmlns:p14="http://schemas.microsoft.com/office/powerpoint/2010/main" xmlns="" val="1165519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b="1" dirty="0" err="1" smtClean="0">
                <a:latin typeface="Times New Roman" pitchFamily="18" charset="0"/>
                <a:cs typeface="Times New Roman" pitchFamily="18" charset="0"/>
              </a:rPr>
              <a:t>Concept</a:t>
            </a:r>
            <a:r>
              <a:rPr lang="sk-SK" sz="3200" b="1" dirty="0" smtClean="0">
                <a:latin typeface="Times New Roman" pitchFamily="18" charset="0"/>
                <a:cs typeface="Times New Roman" pitchFamily="18" charset="0"/>
              </a:rPr>
              <a:t>  -  </a:t>
            </a:r>
            <a:r>
              <a:rPr lang="sk-SK" sz="3200" b="1" dirty="0" err="1" smtClean="0">
                <a:latin typeface="Times New Roman" pitchFamily="18" charset="0"/>
                <a:cs typeface="Times New Roman" pitchFamily="18" charset="0"/>
              </a:rPr>
              <a:t>mind</a:t>
            </a:r>
            <a:r>
              <a:rPr lang="sk-SK" sz="3200" b="1" dirty="0" smtClean="0">
                <a:latin typeface="Times New Roman" pitchFamily="18" charset="0"/>
                <a:cs typeface="Times New Roman" pitchFamily="18" charset="0"/>
              </a:rPr>
              <a:t> </a:t>
            </a:r>
            <a:r>
              <a:rPr lang="sk-SK" sz="3200" b="1" dirty="0" err="1" smtClean="0">
                <a:latin typeface="Times New Roman" pitchFamily="18" charset="0"/>
                <a:cs typeface="Times New Roman" pitchFamily="18" charset="0"/>
              </a:rPr>
              <a:t>mapping</a:t>
            </a:r>
            <a:endParaRPr lang="en-US" sz="3200" b="1" dirty="0">
              <a:latin typeface="Times New Roman" pitchFamily="18" charset="0"/>
              <a:cs typeface="Times New Roman" pitchFamily="18" charset="0"/>
            </a:endParaRPr>
          </a:p>
        </p:txBody>
      </p:sp>
      <p:sp>
        <p:nvSpPr>
          <p:cNvPr id="3" name="Zástupný symbol obsahu 2"/>
          <p:cNvSpPr>
            <a:spLocks noGrp="1"/>
          </p:cNvSpPr>
          <p:nvPr>
            <p:ph idx="1"/>
          </p:nvPr>
        </p:nvSpPr>
        <p:spPr>
          <a:xfrm>
            <a:off x="1097280" y="1845734"/>
            <a:ext cx="10058400" cy="4402666"/>
          </a:xfrm>
        </p:spPr>
        <p:txBody>
          <a:bodyPr>
            <a:normAutofit/>
          </a:bodyPr>
          <a:lstStyle/>
          <a:p>
            <a:pPr algn="just">
              <a:buFont typeface="Wingdings" pitchFamily="2" charset="2"/>
              <a:buChar char="§"/>
            </a:pPr>
            <a:r>
              <a:rPr lang="sk-SK" dirty="0" smtClean="0">
                <a:solidFill>
                  <a:schemeClr val="tx1"/>
                </a:solidFill>
                <a:effectLst/>
                <a:latin typeface="Times New Roman" pitchFamily="18" charset="0"/>
                <a:cs typeface="Times New Roman" pitchFamily="18" charset="0"/>
              </a:rPr>
              <a:t>  </a:t>
            </a:r>
            <a:r>
              <a:rPr lang="en-US" dirty="0" smtClean="0">
                <a:solidFill>
                  <a:schemeClr val="tx1"/>
                </a:solidFill>
                <a:effectLst/>
                <a:latin typeface="Times New Roman" pitchFamily="18" charset="0"/>
                <a:cs typeface="Times New Roman" pitchFamily="18" charset="0"/>
              </a:rPr>
              <a:t>Mapping makes</a:t>
            </a:r>
            <a:r>
              <a:rPr lang="sk-SK" dirty="0" smtClean="0">
                <a:solidFill>
                  <a:schemeClr val="tx1"/>
                </a:solidFill>
                <a:effectLst/>
                <a:latin typeface="Times New Roman" pitchFamily="18" charset="0"/>
                <a:cs typeface="Times New Roman" pitchFamily="18" charset="0"/>
              </a:rPr>
              <a:t> </a:t>
            </a:r>
            <a:r>
              <a:rPr lang="sk-SK" dirty="0" err="1" smtClean="0">
                <a:solidFill>
                  <a:schemeClr val="tx1"/>
                </a:solidFill>
                <a:effectLst/>
                <a:latin typeface="Times New Roman" pitchFamily="18" charset="0"/>
                <a:cs typeface="Times New Roman" pitchFamily="18" charset="0"/>
              </a:rPr>
              <a:t>the</a:t>
            </a:r>
            <a:r>
              <a:rPr lang="sk-SK" dirty="0" smtClean="0">
                <a:solidFill>
                  <a:schemeClr val="tx1"/>
                </a:solidFill>
                <a:effectLst/>
                <a:latin typeface="Times New Roman" pitchFamily="18" charset="0"/>
                <a:cs typeface="Times New Roman" pitchFamily="18" charset="0"/>
              </a:rPr>
              <a:t> </a:t>
            </a:r>
            <a:r>
              <a:rPr lang="en-US" b="1" dirty="0" smtClean="0">
                <a:solidFill>
                  <a:schemeClr val="tx1"/>
                </a:solidFill>
                <a:effectLst/>
                <a:latin typeface="Times New Roman" pitchFamily="18" charset="0"/>
                <a:cs typeface="Times New Roman" pitchFamily="18" charset="0"/>
              </a:rPr>
              <a:t>use of graphics and designs </a:t>
            </a:r>
            <a:r>
              <a:rPr lang="en-US" dirty="0" smtClean="0">
                <a:solidFill>
                  <a:schemeClr val="tx1"/>
                </a:solidFill>
                <a:effectLst/>
                <a:latin typeface="Times New Roman" pitchFamily="18" charset="0"/>
                <a:cs typeface="Times New Roman" pitchFamily="18" charset="0"/>
              </a:rPr>
              <a:t>to understand complex relationships and </a:t>
            </a:r>
            <a:r>
              <a:rPr lang="sk-SK" dirty="0" smtClean="0">
                <a:solidFill>
                  <a:schemeClr val="tx1"/>
                </a:solidFill>
                <a:effectLst/>
                <a:latin typeface="Times New Roman" pitchFamily="18" charset="0"/>
                <a:cs typeface="Times New Roman" pitchFamily="18" charset="0"/>
              </a:rPr>
              <a:t>          </a:t>
            </a:r>
            <a:r>
              <a:rPr lang="en-US" dirty="0" smtClean="0">
                <a:solidFill>
                  <a:schemeClr val="tx1"/>
                </a:solidFill>
                <a:effectLst/>
                <a:latin typeface="Times New Roman" pitchFamily="18" charset="0"/>
                <a:cs typeface="Times New Roman" pitchFamily="18" charset="0"/>
              </a:rPr>
              <a:t>possible outcomes of these relationships. </a:t>
            </a:r>
            <a:endParaRPr lang="sk-SK" dirty="0" smtClean="0">
              <a:solidFill>
                <a:schemeClr val="tx1"/>
              </a:solidFill>
              <a:effectLst/>
              <a:latin typeface="Times New Roman" pitchFamily="18" charset="0"/>
              <a:cs typeface="Times New Roman" pitchFamily="18" charset="0"/>
            </a:endParaRPr>
          </a:p>
          <a:p>
            <a:pPr algn="just">
              <a:buFont typeface="Wingdings" pitchFamily="2" charset="2"/>
              <a:buChar char="§"/>
            </a:pPr>
            <a:r>
              <a:rPr lang="sk-SK" dirty="0" smtClean="0">
                <a:solidFill>
                  <a:schemeClr val="tx1"/>
                </a:solidFill>
                <a:effectLst/>
                <a:latin typeface="Times New Roman" pitchFamily="18" charset="0"/>
                <a:cs typeface="Times New Roman" pitchFamily="18" charset="0"/>
              </a:rPr>
              <a:t>  </a:t>
            </a:r>
            <a:r>
              <a:rPr lang="en-US" dirty="0" smtClean="0">
                <a:solidFill>
                  <a:schemeClr val="tx1"/>
                </a:solidFill>
                <a:effectLst/>
                <a:latin typeface="Times New Roman" pitchFamily="18" charset="0"/>
                <a:cs typeface="Times New Roman" pitchFamily="18" charset="0"/>
              </a:rPr>
              <a:t>In a nursing environment, it can help students connect conditions with treatments and potential side effects. </a:t>
            </a:r>
            <a:endParaRPr lang="sk-SK" dirty="0" smtClean="0">
              <a:solidFill>
                <a:schemeClr val="tx1"/>
              </a:solidFill>
              <a:latin typeface="Times New Roman" pitchFamily="18" charset="0"/>
              <a:cs typeface="Times New Roman" pitchFamily="18" charset="0"/>
            </a:endParaRPr>
          </a:p>
          <a:p>
            <a:pPr algn="just">
              <a:buFont typeface="Wingdings" pitchFamily="2" charset="2"/>
              <a:buChar char="§"/>
            </a:pPr>
            <a:r>
              <a:rPr lang="sk-SK" dirty="0">
                <a:solidFill>
                  <a:schemeClr val="tx1"/>
                </a:solidFill>
                <a:latin typeface="Times New Roman" pitchFamily="18" charset="0"/>
                <a:cs typeface="Times New Roman" pitchFamily="18" charset="0"/>
              </a:rPr>
              <a:t> </a:t>
            </a:r>
            <a:r>
              <a:rPr lang="sk-SK" dirty="0" smtClean="0">
                <a:solidFill>
                  <a:schemeClr val="tx1"/>
                </a:solidFill>
                <a:latin typeface="Times New Roman" pitchFamily="18" charset="0"/>
                <a:cs typeface="Times New Roman" pitchFamily="18" charset="0"/>
              </a:rPr>
              <a:t> </a:t>
            </a:r>
            <a:r>
              <a:rPr lang="sk-SK" dirty="0" err="1" smtClean="0">
                <a:solidFill>
                  <a:schemeClr val="tx1"/>
                </a:solidFill>
                <a:latin typeface="Times New Roman" pitchFamily="18" charset="0"/>
                <a:cs typeface="Times New Roman" pitchFamily="18" charset="0"/>
              </a:rPr>
              <a:t>Mind</a:t>
            </a:r>
            <a:r>
              <a:rPr lang="sk-SK" dirty="0" smtClean="0">
                <a:solidFill>
                  <a:schemeClr val="tx1"/>
                </a:solidFill>
                <a:latin typeface="Times New Roman" pitchFamily="18" charset="0"/>
                <a:cs typeface="Times New Roman" pitchFamily="18" charset="0"/>
              </a:rPr>
              <a:t> </a:t>
            </a:r>
            <a:r>
              <a:rPr lang="sk-SK" dirty="0" err="1">
                <a:solidFill>
                  <a:schemeClr val="tx1"/>
                </a:solidFill>
                <a:latin typeface="Times New Roman" pitchFamily="18" charset="0"/>
                <a:cs typeface="Times New Roman" pitchFamily="18" charset="0"/>
              </a:rPr>
              <a:t>mapping</a:t>
            </a:r>
            <a:r>
              <a:rPr lang="sk-SK" dirty="0">
                <a:solidFill>
                  <a:schemeClr val="tx1"/>
                </a:solidFill>
                <a:latin typeface="Times New Roman" pitchFamily="18" charset="0"/>
                <a:cs typeface="Times New Roman" pitchFamily="18" charset="0"/>
              </a:rPr>
              <a:t>  </a:t>
            </a:r>
            <a:r>
              <a:rPr lang="sk-SK" dirty="0" err="1">
                <a:solidFill>
                  <a:schemeClr val="tx1"/>
                </a:solidFill>
                <a:latin typeface="Times New Roman" pitchFamily="18" charset="0"/>
                <a:cs typeface="Times New Roman" pitchFamily="18" charset="0"/>
              </a:rPr>
              <a:t>joins</a:t>
            </a:r>
            <a:r>
              <a:rPr lang="sk-SK" dirty="0">
                <a:solidFill>
                  <a:schemeClr val="tx1"/>
                </a:solidFill>
                <a:latin typeface="Times New Roman" pitchFamily="18" charset="0"/>
                <a:cs typeface="Times New Roman" pitchFamily="18" charset="0"/>
              </a:rPr>
              <a:t> </a:t>
            </a:r>
            <a:r>
              <a:rPr lang="sk-SK" dirty="0" err="1">
                <a:solidFill>
                  <a:schemeClr val="tx1"/>
                </a:solidFill>
                <a:latin typeface="Times New Roman" pitchFamily="18" charset="0"/>
                <a:cs typeface="Times New Roman" pitchFamily="18" charset="0"/>
              </a:rPr>
              <a:t>the</a:t>
            </a:r>
            <a:r>
              <a:rPr lang="sk-SK" dirty="0">
                <a:solidFill>
                  <a:schemeClr val="tx1"/>
                </a:solidFill>
                <a:latin typeface="Times New Roman" pitchFamily="18" charset="0"/>
                <a:cs typeface="Times New Roman" pitchFamily="18" charset="0"/>
              </a:rPr>
              <a:t> </a:t>
            </a:r>
            <a:r>
              <a:rPr lang="sk-SK" dirty="0" err="1">
                <a:solidFill>
                  <a:schemeClr val="tx1"/>
                </a:solidFill>
                <a:latin typeface="Times New Roman" pitchFamily="18" charset="0"/>
                <a:cs typeface="Times New Roman" pitchFamily="18" charset="0"/>
              </a:rPr>
              <a:t>critical</a:t>
            </a:r>
            <a:r>
              <a:rPr lang="sk-SK" dirty="0">
                <a:solidFill>
                  <a:schemeClr val="tx1"/>
                </a:solidFill>
                <a:latin typeface="Times New Roman" pitchFamily="18" charset="0"/>
                <a:cs typeface="Times New Roman" pitchFamily="18" charset="0"/>
              </a:rPr>
              <a:t> </a:t>
            </a:r>
            <a:r>
              <a:rPr lang="sk-SK" dirty="0" err="1">
                <a:solidFill>
                  <a:schemeClr val="tx1"/>
                </a:solidFill>
                <a:latin typeface="Times New Roman" pitchFamily="18" charset="0"/>
                <a:cs typeface="Times New Roman" pitchFamily="18" charset="0"/>
              </a:rPr>
              <a:t>thinking</a:t>
            </a:r>
            <a:r>
              <a:rPr lang="sk-SK" dirty="0">
                <a:solidFill>
                  <a:schemeClr val="tx1"/>
                </a:solidFill>
                <a:latin typeface="Times New Roman" pitchFamily="18" charset="0"/>
                <a:cs typeface="Times New Roman" pitchFamily="18" charset="0"/>
              </a:rPr>
              <a:t> (CT)  and  </a:t>
            </a:r>
            <a:r>
              <a:rPr lang="sk-SK" dirty="0" err="1">
                <a:solidFill>
                  <a:schemeClr val="tx1"/>
                </a:solidFill>
                <a:latin typeface="Times New Roman" pitchFamily="18" charset="0"/>
                <a:cs typeface="Times New Roman" pitchFamily="18" charset="0"/>
              </a:rPr>
              <a:t>case</a:t>
            </a:r>
            <a:r>
              <a:rPr lang="sk-SK" dirty="0">
                <a:solidFill>
                  <a:schemeClr val="tx1"/>
                </a:solidFill>
                <a:latin typeface="Times New Roman" pitchFamily="18" charset="0"/>
                <a:cs typeface="Times New Roman" pitchFamily="18" charset="0"/>
              </a:rPr>
              <a:t> –</a:t>
            </a:r>
            <a:r>
              <a:rPr lang="sk-SK" dirty="0" err="1">
                <a:solidFill>
                  <a:schemeClr val="tx1"/>
                </a:solidFill>
                <a:latin typeface="Times New Roman" pitchFamily="18" charset="0"/>
                <a:cs typeface="Times New Roman" pitchFamily="18" charset="0"/>
              </a:rPr>
              <a:t>based</a:t>
            </a:r>
            <a:r>
              <a:rPr lang="sk-SK" dirty="0">
                <a:solidFill>
                  <a:schemeClr val="tx1"/>
                </a:solidFill>
                <a:latin typeface="Times New Roman" pitchFamily="18" charset="0"/>
                <a:cs typeface="Times New Roman" pitchFamily="18" charset="0"/>
              </a:rPr>
              <a:t> </a:t>
            </a:r>
            <a:r>
              <a:rPr lang="sk-SK" dirty="0" err="1">
                <a:solidFill>
                  <a:schemeClr val="tx1"/>
                </a:solidFill>
                <a:latin typeface="Times New Roman" pitchFamily="18" charset="0"/>
                <a:cs typeface="Times New Roman" pitchFamily="18" charset="0"/>
              </a:rPr>
              <a:t>learning</a:t>
            </a:r>
            <a:r>
              <a:rPr lang="sk-SK" dirty="0">
                <a:solidFill>
                  <a:schemeClr val="tx1"/>
                </a:solidFill>
                <a:latin typeface="Times New Roman" pitchFamily="18" charset="0"/>
                <a:cs typeface="Times New Roman" pitchFamily="18" charset="0"/>
              </a:rPr>
              <a:t> (CBL) and press on to </a:t>
            </a:r>
            <a:r>
              <a:rPr lang="sk-SK" dirty="0" err="1">
                <a:solidFill>
                  <a:schemeClr val="tx1"/>
                </a:solidFill>
                <a:latin typeface="Times New Roman" pitchFamily="18" charset="0"/>
                <a:cs typeface="Times New Roman" pitchFamily="18" charset="0"/>
              </a:rPr>
              <a:t>student</a:t>
            </a:r>
            <a:r>
              <a:rPr lang="sk-SK" dirty="0">
                <a:solidFill>
                  <a:schemeClr val="tx1"/>
                </a:solidFill>
                <a:latin typeface="Times New Roman" pitchFamily="18" charset="0"/>
                <a:cs typeface="Times New Roman" pitchFamily="18" charset="0"/>
              </a:rPr>
              <a:t> </a:t>
            </a:r>
            <a:r>
              <a:rPr lang="sk-SK" dirty="0" err="1">
                <a:solidFill>
                  <a:schemeClr val="tx1"/>
                </a:solidFill>
                <a:latin typeface="Times New Roman" pitchFamily="18" charset="0"/>
                <a:cs typeface="Times New Roman" pitchFamily="18" charset="0"/>
              </a:rPr>
              <a:t>make</a:t>
            </a:r>
            <a:r>
              <a:rPr lang="sk-SK" dirty="0">
                <a:solidFill>
                  <a:schemeClr val="tx1"/>
                </a:solidFill>
                <a:latin typeface="Times New Roman" pitchFamily="18" charset="0"/>
                <a:cs typeface="Times New Roman" pitchFamily="18" charset="0"/>
              </a:rPr>
              <a:t> a </a:t>
            </a:r>
            <a:r>
              <a:rPr lang="sk-SK" dirty="0" err="1">
                <a:solidFill>
                  <a:schemeClr val="tx1"/>
                </a:solidFill>
                <a:latin typeface="Times New Roman" pitchFamily="18" charset="0"/>
                <a:cs typeface="Times New Roman" pitchFamily="18" charset="0"/>
              </a:rPr>
              <a:t>visual</a:t>
            </a:r>
            <a:r>
              <a:rPr lang="sk-SK" dirty="0">
                <a:solidFill>
                  <a:schemeClr val="tx1"/>
                </a:solidFill>
                <a:latin typeface="Times New Roman" pitchFamily="18" charset="0"/>
                <a:cs typeface="Times New Roman" pitchFamily="18" charset="0"/>
              </a:rPr>
              <a:t> </a:t>
            </a:r>
            <a:r>
              <a:rPr lang="sk-SK" dirty="0" err="1">
                <a:solidFill>
                  <a:schemeClr val="tx1"/>
                </a:solidFill>
                <a:latin typeface="Times New Roman" pitchFamily="18" charset="0"/>
                <a:cs typeface="Times New Roman" pitchFamily="18" charset="0"/>
              </a:rPr>
              <a:t>scheme</a:t>
            </a:r>
            <a:r>
              <a:rPr lang="sk-SK" dirty="0">
                <a:solidFill>
                  <a:schemeClr val="tx1"/>
                </a:solidFill>
                <a:latin typeface="Times New Roman" pitchFamily="18" charset="0"/>
                <a:cs typeface="Times New Roman" pitchFamily="18" charset="0"/>
              </a:rPr>
              <a:t>  </a:t>
            </a:r>
            <a:r>
              <a:rPr lang="sk-SK" dirty="0" err="1">
                <a:solidFill>
                  <a:schemeClr val="tx1"/>
                </a:solidFill>
                <a:latin typeface="Times New Roman" pitchFamily="18" charset="0"/>
                <a:cs typeface="Times New Roman" pitchFamily="18" charset="0"/>
              </a:rPr>
              <a:t>how</a:t>
            </a:r>
            <a:r>
              <a:rPr lang="sk-SK" dirty="0">
                <a:solidFill>
                  <a:schemeClr val="tx1"/>
                </a:solidFill>
                <a:latin typeface="Times New Roman" pitchFamily="18" charset="0"/>
                <a:cs typeface="Times New Roman" pitchFamily="18" charset="0"/>
              </a:rPr>
              <a:t> to </a:t>
            </a:r>
            <a:r>
              <a:rPr lang="sk-SK" dirty="0" err="1">
                <a:solidFill>
                  <a:schemeClr val="tx1"/>
                </a:solidFill>
                <a:latin typeface="Times New Roman" pitchFamily="18" charset="0"/>
                <a:cs typeface="Times New Roman" pitchFamily="18" charset="0"/>
              </a:rPr>
              <a:t>solve</a:t>
            </a:r>
            <a:r>
              <a:rPr lang="sk-SK" dirty="0">
                <a:solidFill>
                  <a:schemeClr val="tx1"/>
                </a:solidFill>
                <a:latin typeface="Times New Roman" pitchFamily="18" charset="0"/>
                <a:cs typeface="Times New Roman" pitchFamily="18" charset="0"/>
              </a:rPr>
              <a:t> </a:t>
            </a:r>
            <a:r>
              <a:rPr lang="sk-SK" dirty="0" err="1">
                <a:solidFill>
                  <a:schemeClr val="tx1"/>
                </a:solidFill>
                <a:latin typeface="Times New Roman" pitchFamily="18" charset="0"/>
                <a:cs typeface="Times New Roman" pitchFamily="18" charset="0"/>
              </a:rPr>
              <a:t>the</a:t>
            </a:r>
            <a:r>
              <a:rPr lang="sk-SK" dirty="0">
                <a:solidFill>
                  <a:schemeClr val="tx1"/>
                </a:solidFill>
                <a:latin typeface="Times New Roman" pitchFamily="18" charset="0"/>
                <a:cs typeface="Times New Roman" pitchFamily="18" charset="0"/>
              </a:rPr>
              <a:t> </a:t>
            </a:r>
            <a:r>
              <a:rPr lang="sk-SK" dirty="0" err="1">
                <a:solidFill>
                  <a:schemeClr val="tx1"/>
                </a:solidFill>
                <a:latin typeface="Times New Roman" pitchFamily="18" charset="0"/>
                <a:cs typeface="Times New Roman" pitchFamily="18" charset="0"/>
              </a:rPr>
              <a:t>patient</a:t>
            </a:r>
            <a:r>
              <a:rPr lang="sk-SK" dirty="0">
                <a:solidFill>
                  <a:schemeClr val="tx1"/>
                </a:solidFill>
                <a:latin typeface="Times New Roman" pitchFamily="18" charset="0"/>
                <a:cs typeface="Times New Roman" pitchFamily="18" charset="0"/>
              </a:rPr>
              <a:t> </a:t>
            </a:r>
            <a:r>
              <a:rPr lang="sk-SK" dirty="0" err="1" smtClean="0">
                <a:solidFill>
                  <a:schemeClr val="tx1"/>
                </a:solidFill>
                <a:latin typeface="Times New Roman" pitchFamily="18" charset="0"/>
                <a:cs typeface="Times New Roman" pitchFamily="18" charset="0"/>
              </a:rPr>
              <a:t>problem</a:t>
            </a:r>
            <a:endParaRPr lang="sk-SK" dirty="0" smtClean="0">
              <a:solidFill>
                <a:schemeClr val="tx1"/>
              </a:solidFill>
              <a:effectLst/>
              <a:latin typeface="Times New Roman" pitchFamily="18" charset="0"/>
              <a:cs typeface="Times New Roman" pitchFamily="18" charset="0"/>
            </a:endParaRPr>
          </a:p>
          <a:p>
            <a:pPr algn="just">
              <a:buFont typeface="Wingdings" pitchFamily="2" charset="2"/>
              <a:buChar char="§"/>
            </a:pPr>
            <a:r>
              <a:rPr lang="sk-SK" dirty="0" smtClean="0">
                <a:solidFill>
                  <a:schemeClr val="tx1"/>
                </a:solidFill>
                <a:effectLst/>
                <a:latin typeface="Times New Roman" pitchFamily="18" charset="0"/>
                <a:cs typeface="Times New Roman" pitchFamily="18" charset="0"/>
              </a:rPr>
              <a:t>  </a:t>
            </a:r>
            <a:r>
              <a:rPr lang="en-US" dirty="0" smtClean="0">
                <a:solidFill>
                  <a:schemeClr val="tx1"/>
                </a:solidFill>
                <a:effectLst/>
                <a:latin typeface="Times New Roman" pitchFamily="18" charset="0"/>
                <a:cs typeface="Times New Roman" pitchFamily="18" charset="0"/>
              </a:rPr>
              <a:t>Concept and problem mapping can develop the </a:t>
            </a:r>
            <a:r>
              <a:rPr lang="en-US" b="1" dirty="0" smtClean="0">
                <a:solidFill>
                  <a:schemeClr val="tx1"/>
                </a:solidFill>
                <a:effectLst/>
                <a:latin typeface="Times New Roman" pitchFamily="18" charset="0"/>
                <a:cs typeface="Times New Roman" pitchFamily="18" charset="0"/>
              </a:rPr>
              <a:t>ability to see problems in their mind’s eye </a:t>
            </a:r>
            <a:r>
              <a:rPr lang="en-US" dirty="0" smtClean="0">
                <a:solidFill>
                  <a:schemeClr val="tx1"/>
                </a:solidFill>
                <a:effectLst/>
                <a:latin typeface="Times New Roman" pitchFamily="18" charset="0"/>
                <a:cs typeface="Times New Roman" pitchFamily="18" charset="0"/>
              </a:rPr>
              <a:t>and improve </a:t>
            </a:r>
            <a:r>
              <a:rPr lang="en-US" b="1" dirty="0" smtClean="0">
                <a:solidFill>
                  <a:schemeClr val="tx1"/>
                </a:solidFill>
                <a:effectLst/>
                <a:latin typeface="Times New Roman" pitchFamily="18" charset="0"/>
                <a:cs typeface="Times New Roman" pitchFamily="18" charset="0"/>
              </a:rPr>
              <a:t>creative thinking ability </a:t>
            </a:r>
            <a:r>
              <a:rPr lang="en-US" dirty="0" smtClean="0">
                <a:solidFill>
                  <a:schemeClr val="tx1"/>
                </a:solidFill>
                <a:effectLst/>
                <a:latin typeface="Times New Roman" pitchFamily="18" charset="0"/>
                <a:cs typeface="Times New Roman" pitchFamily="18" charset="0"/>
              </a:rPr>
              <a:t>of students. </a:t>
            </a:r>
            <a:endParaRPr lang="sk-SK" dirty="0" smtClean="0">
              <a:solidFill>
                <a:schemeClr val="tx1"/>
              </a:solidFill>
              <a:effectLst/>
              <a:latin typeface="Times New Roman" pitchFamily="18" charset="0"/>
              <a:cs typeface="Times New Roman" pitchFamily="18" charset="0"/>
            </a:endParaRPr>
          </a:p>
          <a:p>
            <a:pPr algn="just">
              <a:buFont typeface="Wingdings" pitchFamily="2" charset="2"/>
              <a:buChar char="§"/>
            </a:pPr>
            <a:r>
              <a:rPr lang="sk-SK" dirty="0" smtClean="0">
                <a:solidFill>
                  <a:schemeClr val="tx1"/>
                </a:solidFill>
                <a:effectLst/>
                <a:latin typeface="Times New Roman" pitchFamily="18" charset="0"/>
                <a:cs typeface="Times New Roman" pitchFamily="18" charset="0"/>
              </a:rPr>
              <a:t>  </a:t>
            </a:r>
            <a:r>
              <a:rPr lang="en-US" dirty="0" smtClean="0">
                <a:solidFill>
                  <a:schemeClr val="tx1"/>
                </a:solidFill>
                <a:effectLst/>
                <a:latin typeface="Times New Roman" pitchFamily="18" charset="0"/>
                <a:cs typeface="Times New Roman" pitchFamily="18" charset="0"/>
              </a:rPr>
              <a:t>Nursing practice often calls for </a:t>
            </a:r>
            <a:r>
              <a:rPr lang="en-US" b="1" dirty="0" smtClean="0">
                <a:solidFill>
                  <a:schemeClr val="tx1"/>
                </a:solidFill>
                <a:effectLst/>
                <a:latin typeface="Times New Roman" pitchFamily="18" charset="0"/>
                <a:cs typeface="Times New Roman" pitchFamily="18" charset="0"/>
              </a:rPr>
              <a:t>innovative thinking </a:t>
            </a:r>
            <a:r>
              <a:rPr lang="en-US" dirty="0" smtClean="0">
                <a:solidFill>
                  <a:schemeClr val="tx1"/>
                </a:solidFill>
                <a:effectLst/>
                <a:latin typeface="Times New Roman" pitchFamily="18" charset="0"/>
                <a:cs typeface="Times New Roman" pitchFamily="18" charset="0"/>
              </a:rPr>
              <a:t>from practitioners and concept mapping can </a:t>
            </a:r>
            <a:r>
              <a:rPr lang="en-US" b="1" dirty="0" smtClean="0">
                <a:solidFill>
                  <a:schemeClr val="tx1"/>
                </a:solidFill>
                <a:effectLst/>
                <a:latin typeface="Times New Roman" pitchFamily="18" charset="0"/>
                <a:cs typeface="Times New Roman" pitchFamily="18" charset="0"/>
              </a:rPr>
              <a:t>train students </a:t>
            </a:r>
            <a:r>
              <a:rPr lang="en-US" dirty="0" smtClean="0">
                <a:solidFill>
                  <a:schemeClr val="tx1"/>
                </a:solidFill>
                <a:effectLst/>
                <a:latin typeface="Times New Roman" pitchFamily="18" charset="0"/>
                <a:cs typeface="Times New Roman" pitchFamily="18" charset="0"/>
              </a:rPr>
              <a:t>to meet this requirement. </a:t>
            </a:r>
            <a:endParaRPr lang="sk-SK" dirty="0" smtClean="0">
              <a:solidFill>
                <a:schemeClr val="tx1"/>
              </a:solidFill>
              <a:effectLst/>
              <a:latin typeface="Times New Roman" pitchFamily="18" charset="0"/>
              <a:cs typeface="Times New Roman" pitchFamily="18" charset="0"/>
            </a:endParaRPr>
          </a:p>
          <a:p>
            <a:pPr algn="just">
              <a:buFont typeface="Wingdings" pitchFamily="2" charset="2"/>
              <a:buChar char="§"/>
            </a:pPr>
            <a:r>
              <a:rPr lang="sk-SK" dirty="0" smtClean="0">
                <a:solidFill>
                  <a:schemeClr val="tx1"/>
                </a:solidFill>
                <a:effectLst/>
                <a:latin typeface="Times New Roman" pitchFamily="18" charset="0"/>
                <a:cs typeface="Times New Roman" pitchFamily="18" charset="0"/>
              </a:rPr>
              <a:t>  </a:t>
            </a:r>
            <a:r>
              <a:rPr lang="en-US" dirty="0" smtClean="0">
                <a:solidFill>
                  <a:schemeClr val="tx1"/>
                </a:solidFill>
                <a:effectLst/>
                <a:latin typeface="Times New Roman" pitchFamily="18" charset="0"/>
                <a:cs typeface="Times New Roman" pitchFamily="18" charset="0"/>
              </a:rPr>
              <a:t>Mapping can be applied with equal effectiveness to both</a:t>
            </a:r>
            <a:r>
              <a:rPr lang="sk-SK" dirty="0" smtClean="0">
                <a:solidFill>
                  <a:schemeClr val="tx1"/>
                </a:solidFill>
                <a:effectLst/>
                <a:latin typeface="Times New Roman" pitchFamily="18" charset="0"/>
                <a:cs typeface="Times New Roman" pitchFamily="18" charset="0"/>
              </a:rPr>
              <a:t> - </a:t>
            </a:r>
            <a:r>
              <a:rPr lang="en-US" b="1" dirty="0" smtClean="0">
                <a:solidFill>
                  <a:schemeClr val="tx1"/>
                </a:solidFill>
                <a:effectLst/>
                <a:latin typeface="Times New Roman" pitchFamily="18" charset="0"/>
                <a:cs typeface="Times New Roman" pitchFamily="18" charset="0"/>
              </a:rPr>
              <a:t>individuals and groups. </a:t>
            </a:r>
            <a:r>
              <a:rPr lang="en-US" dirty="0" smtClean="0">
                <a:solidFill>
                  <a:schemeClr val="tx1"/>
                </a:solidFill>
                <a:effectLst/>
                <a:latin typeface="Times New Roman" pitchFamily="18" charset="0"/>
                <a:cs typeface="Times New Roman" pitchFamily="18" charset="0"/>
              </a:rPr>
              <a:t/>
            </a:r>
            <a:br>
              <a:rPr lang="en-US" dirty="0" smtClean="0">
                <a:solidFill>
                  <a:schemeClr val="tx1"/>
                </a:solidFill>
                <a:effectLst/>
                <a:latin typeface="Times New Roman" pitchFamily="18" charset="0"/>
                <a:cs typeface="Times New Roman" pitchFamily="18" charset="0"/>
              </a:rPr>
            </a:b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758080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Definition </a:t>
            </a:r>
            <a:endParaRPr lang="en-US" sz="3200" b="1" dirty="0">
              <a:latin typeface="Times New Roman" pitchFamily="18" charset="0"/>
              <a:cs typeface="Times New Roman" pitchFamily="18" charset="0"/>
            </a:endParaRPr>
          </a:p>
        </p:txBody>
      </p:sp>
      <p:sp>
        <p:nvSpPr>
          <p:cNvPr id="3" name="Zástupný symbol obsahu 2"/>
          <p:cNvSpPr>
            <a:spLocks noGrp="1"/>
          </p:cNvSpPr>
          <p:nvPr>
            <p:ph idx="1"/>
          </p:nvPr>
        </p:nvSpPr>
        <p:spPr>
          <a:xfrm>
            <a:off x="1008185" y="1845734"/>
            <a:ext cx="10147495" cy="4023360"/>
          </a:xfrm>
        </p:spPr>
        <p:txBody>
          <a:bodyPr>
            <a:normAutofit/>
          </a:bodyPr>
          <a:lstStyle/>
          <a:p>
            <a:pPr marL="0" indent="0" algn="just">
              <a:buNone/>
            </a:pPr>
            <a:endParaRPr lang="sk-SK" sz="2800" b="1" dirty="0" smtClean="0">
              <a:latin typeface="Times New Roman" pitchFamily="18" charset="0"/>
              <a:cs typeface="Times New Roman" pitchFamily="18" charset="0"/>
            </a:endParaRPr>
          </a:p>
          <a:p>
            <a:pPr marL="0" indent="0" algn="just">
              <a:buNone/>
            </a:pPr>
            <a:r>
              <a:rPr lang="en-US" sz="2800" b="1" dirty="0" smtClean="0">
                <a:latin typeface="Times New Roman" pitchFamily="18" charset="0"/>
                <a:cs typeface="Times New Roman" pitchFamily="18" charset="0"/>
              </a:rPr>
              <a:t>Concept-mapping</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has been identified as a stimulating learning method to facilitate </a:t>
            </a:r>
            <a:r>
              <a:rPr lang="en-US" sz="2800" b="1" dirty="0">
                <a:latin typeface="Times New Roman" pitchFamily="18" charset="0"/>
                <a:cs typeface="Times New Roman" pitchFamily="18" charset="0"/>
              </a:rPr>
              <a:t>critical thinking </a:t>
            </a:r>
            <a:r>
              <a:rPr lang="en-US" sz="2800" dirty="0">
                <a:latin typeface="Times New Roman" pitchFamily="18" charset="0"/>
                <a:cs typeface="Times New Roman" pitchFamily="18" charset="0"/>
              </a:rPr>
              <a:t>by encouraging students to connect</a:t>
            </a:r>
            <a:r>
              <a:rPr lang="en-US" sz="2800" b="1" dirty="0">
                <a:latin typeface="Times New Roman" pitchFamily="18" charset="0"/>
                <a:cs typeface="Times New Roman" pitchFamily="18" charset="0"/>
              </a:rPr>
              <a:t> new knowledge </a:t>
            </a:r>
            <a:r>
              <a:rPr lang="en-US" sz="2800" dirty="0">
                <a:latin typeface="Times New Roman" pitchFamily="18" charset="0"/>
                <a:cs typeface="Times New Roman" pitchFamily="18" charset="0"/>
              </a:rPr>
              <a:t>to their prior learning, and to give students an opportunity </a:t>
            </a:r>
            <a:r>
              <a:rPr lang="en-US" sz="2800" b="1" dirty="0">
                <a:latin typeface="Times New Roman" pitchFamily="18" charset="0"/>
                <a:cs typeface="Times New Roman" pitchFamily="18" charset="0"/>
              </a:rPr>
              <a:t>to gain </a:t>
            </a:r>
            <a:r>
              <a:rPr lang="en-US" sz="2800" dirty="0">
                <a:latin typeface="Times New Roman" pitchFamily="18" charset="0"/>
                <a:cs typeface="Times New Roman" pitchFamily="18" charset="0"/>
              </a:rPr>
              <a:t>further, wide and varied knowledge of a number of concepts in a </a:t>
            </a:r>
            <a:r>
              <a:rPr lang="en-US" sz="2800" b="1" dirty="0">
                <a:latin typeface="Times New Roman" pitchFamily="18" charset="0"/>
                <a:cs typeface="Times New Roman" pitchFamily="18" charset="0"/>
              </a:rPr>
              <a:t>short period </a:t>
            </a:r>
            <a:r>
              <a:rPr lang="en-US" sz="2800" dirty="0">
                <a:latin typeface="Times New Roman" pitchFamily="18" charset="0"/>
                <a:cs typeface="Times New Roman" pitchFamily="18" charset="0"/>
              </a:rPr>
              <a:t>(</a:t>
            </a:r>
            <a:r>
              <a:rPr lang="en-US" sz="2800" dirty="0" err="1">
                <a:latin typeface="Times New Roman" pitchFamily="18" charset="0"/>
                <a:cs typeface="Times New Roman" pitchFamily="18" charset="0"/>
              </a:rPr>
              <a:t>Akinsanya</a:t>
            </a:r>
            <a:r>
              <a:rPr lang="en-US" sz="2800" dirty="0">
                <a:latin typeface="Times New Roman" pitchFamily="18" charset="0"/>
                <a:cs typeface="Times New Roman" pitchFamily="18" charset="0"/>
              </a:rPr>
              <a:t> &amp; Williams </a:t>
            </a:r>
            <a:r>
              <a:rPr lang="en-US" sz="2800" dirty="0" smtClean="0">
                <a:latin typeface="Times New Roman" pitchFamily="18" charset="0"/>
                <a:cs typeface="Times New Roman" pitchFamily="18" charset="0"/>
              </a:rPr>
              <a:t>2004).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81735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b="1" dirty="0" err="1" smtClean="0">
                <a:latin typeface="Times New Roman" pitchFamily="18" charset="0"/>
                <a:cs typeface="Times New Roman" pitchFamily="18" charset="0"/>
              </a:rPr>
              <a:t>Concept</a:t>
            </a:r>
            <a:r>
              <a:rPr lang="sk-SK" sz="3200" b="1" dirty="0" smtClean="0">
                <a:latin typeface="Times New Roman" pitchFamily="18" charset="0"/>
                <a:cs typeface="Times New Roman" pitchFamily="18" charset="0"/>
              </a:rPr>
              <a:t> / </a:t>
            </a:r>
            <a:r>
              <a:rPr lang="sk-SK" sz="3200" b="1" dirty="0" err="1" smtClean="0">
                <a:latin typeface="Times New Roman" pitchFamily="18" charset="0"/>
                <a:cs typeface="Times New Roman" pitchFamily="18" charset="0"/>
              </a:rPr>
              <a:t>mind</a:t>
            </a:r>
            <a:r>
              <a:rPr lang="sk-SK" sz="3200" b="1" dirty="0" smtClean="0">
                <a:latin typeface="Times New Roman" pitchFamily="18" charset="0"/>
                <a:cs typeface="Times New Roman" pitchFamily="18" charset="0"/>
              </a:rPr>
              <a:t> </a:t>
            </a:r>
            <a:r>
              <a:rPr lang="sk-SK" sz="3200" b="1" dirty="0" err="1" smtClean="0">
                <a:latin typeface="Times New Roman" pitchFamily="18" charset="0"/>
                <a:cs typeface="Times New Roman" pitchFamily="18" charset="0"/>
              </a:rPr>
              <a:t>mapping</a:t>
            </a:r>
            <a:r>
              <a:rPr lang="sk-SK" sz="3200" b="1" dirty="0" smtClean="0">
                <a:latin typeface="Times New Roman" pitchFamily="18" charset="0"/>
                <a:cs typeface="Times New Roman" pitchFamily="18" charset="0"/>
              </a:rPr>
              <a:t> and </a:t>
            </a:r>
            <a:r>
              <a:rPr lang="sk-SK" sz="3200" b="1" dirty="0" err="1" smtClean="0">
                <a:latin typeface="Times New Roman" pitchFamily="18" charset="0"/>
                <a:cs typeface="Times New Roman" pitchFamily="18" charset="0"/>
              </a:rPr>
              <a:t>critical</a:t>
            </a:r>
            <a:r>
              <a:rPr lang="sk-SK" sz="3200" b="1" dirty="0" smtClean="0">
                <a:latin typeface="Times New Roman" pitchFamily="18" charset="0"/>
                <a:cs typeface="Times New Roman" pitchFamily="18" charset="0"/>
              </a:rPr>
              <a:t> </a:t>
            </a:r>
            <a:r>
              <a:rPr lang="sk-SK" sz="3200" b="1" dirty="0" err="1" smtClean="0">
                <a:latin typeface="Times New Roman" pitchFamily="18" charset="0"/>
                <a:cs typeface="Times New Roman" pitchFamily="18" charset="0"/>
              </a:rPr>
              <a:t>thinking</a:t>
            </a:r>
            <a:endParaRPr lang="en-US" sz="3200" b="1" dirty="0">
              <a:latin typeface="Times New Roman" pitchFamily="18" charset="0"/>
              <a:cs typeface="Times New Roman" pitchFamily="18" charset="0"/>
            </a:endParaRPr>
          </a:p>
        </p:txBody>
      </p:sp>
      <p:sp>
        <p:nvSpPr>
          <p:cNvPr id="3" name="Zástupný symbol obsahu 2"/>
          <p:cNvSpPr>
            <a:spLocks noGrp="1"/>
          </p:cNvSpPr>
          <p:nvPr>
            <p:ph idx="1"/>
          </p:nvPr>
        </p:nvSpPr>
        <p:spPr>
          <a:xfrm>
            <a:off x="1097280" y="1845734"/>
            <a:ext cx="10058400" cy="4341706"/>
          </a:xfrm>
        </p:spPr>
        <p:txBody>
          <a:bodyPr>
            <a:normAutofit/>
          </a:bodyPr>
          <a:lstStyle/>
          <a:p>
            <a:pPr algn="just">
              <a:buFont typeface="Wingdings" pitchFamily="2" charset="2"/>
              <a:buChar char="§"/>
            </a:pPr>
            <a:r>
              <a:rPr lang="sk-SK"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If students can </a:t>
            </a:r>
            <a:r>
              <a:rPr lang="en-GB" b="1" dirty="0" smtClean="0">
                <a:latin typeface="Times New Roman" pitchFamily="18" charset="0"/>
                <a:cs typeface="Times New Roman" pitchFamily="18" charset="0"/>
              </a:rPr>
              <a:t>link new information </a:t>
            </a:r>
            <a:r>
              <a:rPr lang="en-GB" dirty="0" smtClean="0">
                <a:latin typeface="Times New Roman" pitchFamily="18" charset="0"/>
                <a:cs typeface="Times New Roman" pitchFamily="18" charset="0"/>
              </a:rPr>
              <a:t>to their existing conceptual framework, they can </a:t>
            </a:r>
            <a:r>
              <a:rPr lang="en-GB" b="1" dirty="0" smtClean="0">
                <a:latin typeface="Times New Roman" pitchFamily="18" charset="0"/>
                <a:cs typeface="Times New Roman" pitchFamily="18" charset="0"/>
              </a:rPr>
              <a:t>construct</a:t>
            </a:r>
            <a:r>
              <a:rPr lang="en-GB"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new, </a:t>
            </a:r>
            <a:r>
              <a:rPr lang="en-GB" b="1" dirty="0" err="1" smtClean="0">
                <a:latin typeface="Times New Roman" pitchFamily="18" charset="0"/>
                <a:cs typeface="Times New Roman" pitchFamily="18" charset="0"/>
              </a:rPr>
              <a:t>meaningfu</a:t>
            </a:r>
            <a:r>
              <a:rPr lang="sk-SK" b="1" dirty="0" smtClean="0">
                <a:latin typeface="Times New Roman" pitchFamily="18" charset="0"/>
                <a:cs typeface="Times New Roman" pitchFamily="18" charset="0"/>
              </a:rPr>
              <a:t>l</a:t>
            </a:r>
            <a:r>
              <a:rPr lang="en-GB" b="1" dirty="0" smtClean="0">
                <a:latin typeface="Times New Roman" pitchFamily="18" charset="0"/>
                <a:cs typeface="Times New Roman" pitchFamily="18" charset="0"/>
              </a:rPr>
              <a:t>l interconnections </a:t>
            </a:r>
          </a:p>
          <a:p>
            <a:pPr algn="just">
              <a:buFont typeface="Wingdings" pitchFamily="2" charset="2"/>
              <a:buChar char="§"/>
            </a:pPr>
            <a:r>
              <a:rPr lang="sk-SK"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Their existing conceptions are </a:t>
            </a:r>
            <a:r>
              <a:rPr lang="en-GB" b="1" dirty="0" smtClean="0">
                <a:latin typeface="Times New Roman" pitchFamily="18" charset="0"/>
                <a:cs typeface="Times New Roman" pitchFamily="18" charset="0"/>
              </a:rPr>
              <a:t>transformed, enriched or revised </a:t>
            </a:r>
            <a:r>
              <a:rPr lang="en-GB" dirty="0" smtClean="0">
                <a:latin typeface="Times New Roman" pitchFamily="18" charset="0"/>
                <a:cs typeface="Times New Roman" pitchFamily="18" charset="0"/>
              </a:rPr>
              <a:t>and </a:t>
            </a:r>
            <a:r>
              <a:rPr lang="en-GB" b="1" dirty="0" smtClean="0">
                <a:latin typeface="Times New Roman" pitchFamily="18" charset="0"/>
                <a:cs typeface="Times New Roman" pitchFamily="18" charset="0"/>
              </a:rPr>
              <a:t>conceptual change occurs</a:t>
            </a:r>
            <a:r>
              <a:rPr lang="en-GB" dirty="0" smtClean="0">
                <a:latin typeface="Times New Roman" pitchFamily="18" charset="0"/>
                <a:cs typeface="Times New Roman" pitchFamily="18" charset="0"/>
              </a:rPr>
              <a:t>. </a:t>
            </a:r>
          </a:p>
          <a:p>
            <a:pPr algn="just">
              <a:buFont typeface="Wingdings" pitchFamily="2" charset="2"/>
              <a:buChar char="§"/>
            </a:pPr>
            <a:r>
              <a:rPr lang="sk-SK" b="1"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Existing conceptions </a:t>
            </a:r>
            <a:r>
              <a:rPr lang="en-GB" dirty="0" smtClean="0">
                <a:latin typeface="Times New Roman" pitchFamily="18" charset="0"/>
                <a:cs typeface="Times New Roman" pitchFamily="18" charset="0"/>
              </a:rPr>
              <a:t>are </a:t>
            </a:r>
            <a:r>
              <a:rPr lang="en-GB" b="1" dirty="0" smtClean="0">
                <a:latin typeface="Times New Roman" pitchFamily="18" charset="0"/>
                <a:cs typeface="Times New Roman" pitchFamily="18" charset="0"/>
              </a:rPr>
              <a:t>transformed</a:t>
            </a:r>
            <a:r>
              <a:rPr lang="en-GB" dirty="0" smtClean="0">
                <a:latin typeface="Times New Roman" pitchFamily="18" charset="0"/>
                <a:cs typeface="Times New Roman" pitchFamily="18" charset="0"/>
              </a:rPr>
              <a:t> during knowledge construction, that is, construction of understanding . </a:t>
            </a:r>
          </a:p>
          <a:p>
            <a:pPr algn="just">
              <a:buFont typeface="Wingdings" pitchFamily="2" charset="2"/>
              <a:buChar char="§"/>
            </a:pPr>
            <a:r>
              <a:rPr lang="sk-SK" b="1"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Interaction, collaboration, cooperation, dialogue </a:t>
            </a:r>
            <a:r>
              <a:rPr lang="en-GB" dirty="0" smtClean="0">
                <a:latin typeface="Times New Roman" pitchFamily="18" charset="0"/>
                <a:cs typeface="Times New Roman" pitchFamily="18" charset="0"/>
              </a:rPr>
              <a:t>and </a:t>
            </a:r>
            <a:r>
              <a:rPr lang="en-GB" b="1" dirty="0" smtClean="0">
                <a:latin typeface="Times New Roman" pitchFamily="18" charset="0"/>
                <a:cs typeface="Times New Roman" pitchFamily="18" charset="0"/>
              </a:rPr>
              <a:t>discourse </a:t>
            </a:r>
            <a:r>
              <a:rPr lang="en-GB" dirty="0" smtClean="0">
                <a:latin typeface="Times New Roman" pitchFamily="18" charset="0"/>
                <a:cs typeface="Times New Roman" pitchFamily="18" charset="0"/>
              </a:rPr>
              <a:t>are key concepts in facilitating understanding of educational activities</a:t>
            </a:r>
            <a:r>
              <a:rPr lang="sk-SK" dirty="0" smtClean="0">
                <a:latin typeface="Times New Roman" pitchFamily="18" charset="0"/>
                <a:cs typeface="Times New Roman" pitchFamily="18" charset="0"/>
              </a:rPr>
              <a:t> (</a:t>
            </a:r>
            <a:r>
              <a:rPr lang="sk-SK" dirty="0" err="1" smtClean="0">
                <a:latin typeface="Times New Roman" pitchFamily="18" charset="0"/>
                <a:cs typeface="Times New Roman" pitchFamily="18" charset="0"/>
              </a:rPr>
              <a:t>promote</a:t>
            </a:r>
            <a:r>
              <a:rPr lang="sk-SK" dirty="0" smtClean="0">
                <a:latin typeface="Times New Roman" pitchFamily="18" charset="0"/>
                <a:cs typeface="Times New Roman" pitchFamily="18" charset="0"/>
              </a:rPr>
              <a:t> </a:t>
            </a:r>
            <a:r>
              <a:rPr lang="sk-SK" dirty="0" err="1" smtClean="0">
                <a:latin typeface="Times New Roman" pitchFamily="18" charset="0"/>
                <a:cs typeface="Times New Roman" pitchFamily="18" charset="0"/>
              </a:rPr>
              <a:t>teacher-student</a:t>
            </a:r>
            <a:r>
              <a:rPr lang="sk-SK" dirty="0" smtClean="0">
                <a:latin typeface="Times New Roman" pitchFamily="18" charset="0"/>
                <a:cs typeface="Times New Roman" pitchFamily="18" charset="0"/>
              </a:rPr>
              <a:t> and </a:t>
            </a:r>
            <a:r>
              <a:rPr lang="sk-SK" dirty="0" err="1" smtClean="0">
                <a:latin typeface="Times New Roman" pitchFamily="18" charset="0"/>
                <a:cs typeface="Times New Roman" pitchFamily="18" charset="0"/>
              </a:rPr>
              <a:t>group</a:t>
            </a:r>
            <a:r>
              <a:rPr lang="sk-SK" dirty="0" smtClean="0">
                <a:latin typeface="Times New Roman" pitchFamily="18" charset="0"/>
                <a:cs typeface="Times New Roman" pitchFamily="18" charset="0"/>
              </a:rPr>
              <a:t> </a:t>
            </a:r>
            <a:r>
              <a:rPr lang="sk-SK" dirty="0" err="1" smtClean="0">
                <a:latin typeface="Times New Roman" pitchFamily="18" charset="0"/>
                <a:cs typeface="Times New Roman" pitchFamily="18" charset="0"/>
              </a:rPr>
              <a:t>discu</a:t>
            </a:r>
            <a:endParaRPr lang="sk-SK" dirty="0" smtClean="0">
              <a:latin typeface="Times New Roman" pitchFamily="18" charset="0"/>
              <a:cs typeface="Times New Roman" pitchFamily="18" charset="0"/>
            </a:endParaRPr>
          </a:p>
          <a:p>
            <a:pPr algn="just">
              <a:buFont typeface="Wingdings" pitchFamily="2" charset="2"/>
              <a:buChar char="§"/>
            </a:pPr>
            <a:r>
              <a:rPr lang="sk-SK" dirty="0" err="1" smtClean="0">
                <a:latin typeface="Times New Roman" pitchFamily="18" charset="0"/>
                <a:cs typeface="Times New Roman" pitchFamily="18" charset="0"/>
              </a:rPr>
              <a:t>ssion</a:t>
            </a:r>
            <a:r>
              <a:rPr lang="sk-SK" dirty="0" smtClean="0">
                <a:latin typeface="Times New Roman" pitchFamily="18" charset="0"/>
                <a:cs typeface="Times New Roman" pitchFamily="18" charset="0"/>
              </a:rPr>
              <a:t>)</a:t>
            </a:r>
            <a:endParaRPr lang="en-GB" dirty="0" smtClean="0">
              <a:latin typeface="Times New Roman" pitchFamily="18" charset="0"/>
              <a:cs typeface="Times New Roman" pitchFamily="18" charset="0"/>
            </a:endParaRPr>
          </a:p>
          <a:p>
            <a:pPr algn="just">
              <a:buFont typeface="Wingdings" pitchFamily="2" charset="2"/>
              <a:buChar char="§"/>
            </a:pPr>
            <a:r>
              <a:rPr lang="sk-SK" b="1"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Concept-mapping</a:t>
            </a:r>
            <a:r>
              <a:rPr lang="en-GB" dirty="0" smtClean="0">
                <a:latin typeface="Times New Roman" pitchFamily="18" charset="0"/>
                <a:cs typeface="Times New Roman" pitchFamily="18" charset="0"/>
              </a:rPr>
              <a:t> has proved to be one of the most challenging learning experiences that </a:t>
            </a:r>
            <a:r>
              <a:rPr lang="en-GB" b="1" dirty="0" smtClean="0">
                <a:latin typeface="Times New Roman" pitchFamily="18" charset="0"/>
                <a:cs typeface="Times New Roman" pitchFamily="18" charset="0"/>
              </a:rPr>
              <a:t>facilitate</a:t>
            </a:r>
            <a:r>
              <a:rPr lang="en-GB"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critical and creative thinking skills</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Akinsanya</a:t>
            </a:r>
            <a:r>
              <a:rPr lang="en-GB" dirty="0" smtClean="0">
                <a:latin typeface="Times New Roman" pitchFamily="18" charset="0"/>
                <a:cs typeface="Times New Roman" pitchFamily="18" charset="0"/>
              </a:rPr>
              <a:t> &amp; Williams 2004). </a:t>
            </a:r>
          </a:p>
          <a:p>
            <a:endParaRPr lang="en-GB" dirty="0"/>
          </a:p>
        </p:txBody>
      </p:sp>
    </p:spTree>
    <p:extLst>
      <p:ext uri="{BB962C8B-B14F-4D97-AF65-F5344CB8AC3E}">
        <p14:creationId xmlns:p14="http://schemas.microsoft.com/office/powerpoint/2010/main" xmlns="" val="3314054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19200" y="786088"/>
            <a:ext cx="9601196" cy="777241"/>
          </a:xfrm>
        </p:spPr>
        <p:txBody>
          <a:bodyPr>
            <a:normAutofit/>
          </a:bodyPr>
          <a:lstStyle/>
          <a:p>
            <a:r>
              <a:rPr lang="sk-SK" sz="3200" b="1" dirty="0" err="1" smtClean="0">
                <a:latin typeface="Times New Roman" pitchFamily="18" charset="0"/>
                <a:cs typeface="Times New Roman" pitchFamily="18" charset="0"/>
              </a:rPr>
              <a:t>Concept</a:t>
            </a:r>
            <a:r>
              <a:rPr lang="sk-SK" sz="3200" b="1" dirty="0" smtClean="0">
                <a:latin typeface="Times New Roman" pitchFamily="18" charset="0"/>
                <a:cs typeface="Times New Roman" pitchFamily="18" charset="0"/>
              </a:rPr>
              <a:t>/</a:t>
            </a:r>
            <a:r>
              <a:rPr lang="sk-SK" sz="3200" b="1" dirty="0" err="1" smtClean="0">
                <a:latin typeface="Times New Roman" pitchFamily="18" charset="0"/>
                <a:cs typeface="Times New Roman" pitchFamily="18" charset="0"/>
              </a:rPr>
              <a:t>mind</a:t>
            </a:r>
            <a:r>
              <a:rPr lang="sk-SK" sz="3200" b="1" dirty="0" smtClean="0">
                <a:latin typeface="Times New Roman" pitchFamily="18" charset="0"/>
                <a:cs typeface="Times New Roman" pitchFamily="18" charset="0"/>
              </a:rPr>
              <a:t> </a:t>
            </a:r>
            <a:r>
              <a:rPr lang="sk-SK" sz="3200" b="1" dirty="0" err="1" smtClean="0">
                <a:latin typeface="Times New Roman" pitchFamily="18" charset="0"/>
                <a:cs typeface="Times New Roman" pitchFamily="18" charset="0"/>
              </a:rPr>
              <a:t>mapping</a:t>
            </a:r>
            <a:r>
              <a:rPr lang="sk-SK" sz="3200" b="1" dirty="0" smtClean="0">
                <a:latin typeface="Times New Roman" pitchFamily="18" charset="0"/>
                <a:cs typeface="Times New Roman" pitchFamily="18" charset="0"/>
              </a:rPr>
              <a:t> as </a:t>
            </a:r>
            <a:r>
              <a:rPr lang="sk-SK" sz="3200" b="1" dirty="0" err="1" smtClean="0">
                <a:latin typeface="Times New Roman" pitchFamily="18" charset="0"/>
                <a:cs typeface="Times New Roman" pitchFamily="18" charset="0"/>
              </a:rPr>
              <a:t>teaching</a:t>
            </a:r>
            <a:r>
              <a:rPr lang="sk-SK" sz="3200" b="1" dirty="0" smtClean="0">
                <a:latin typeface="Times New Roman" pitchFamily="18" charset="0"/>
                <a:cs typeface="Times New Roman" pitchFamily="18" charset="0"/>
              </a:rPr>
              <a:t> </a:t>
            </a:r>
            <a:r>
              <a:rPr lang="sk-SK" sz="3200" b="1" dirty="0" err="1" smtClean="0">
                <a:latin typeface="Times New Roman" pitchFamily="18" charset="0"/>
                <a:cs typeface="Times New Roman" pitchFamily="18" charset="0"/>
              </a:rPr>
              <a:t>methods</a:t>
            </a:r>
            <a:endParaRPr lang="en-US" sz="3200" b="1" dirty="0">
              <a:latin typeface="Times New Roman" pitchFamily="18" charset="0"/>
              <a:cs typeface="Times New Roman" pitchFamily="18" charset="0"/>
            </a:endParaRPr>
          </a:p>
        </p:txBody>
      </p:sp>
      <p:sp>
        <p:nvSpPr>
          <p:cNvPr id="3" name="Zástupný symbol obsahu 2"/>
          <p:cNvSpPr>
            <a:spLocks noGrp="1"/>
          </p:cNvSpPr>
          <p:nvPr>
            <p:ph idx="1"/>
          </p:nvPr>
        </p:nvSpPr>
        <p:spPr>
          <a:xfrm>
            <a:off x="1219200" y="1666568"/>
            <a:ext cx="10741742" cy="4932350"/>
          </a:xfrm>
        </p:spPr>
        <p:txBody>
          <a:bodyPr>
            <a:noAutofit/>
          </a:bodyPr>
          <a:lstStyle/>
          <a:p>
            <a:pPr>
              <a:buFont typeface="Wingdings" pitchFamily="2" charset="2"/>
              <a:buChar char="§"/>
            </a:pPr>
            <a:r>
              <a:rPr lang="sk-SK"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The concepts are </a:t>
            </a:r>
            <a:r>
              <a:rPr lang="en-GB" b="1" dirty="0" smtClean="0">
                <a:latin typeface="Times New Roman" pitchFamily="18" charset="0"/>
                <a:cs typeface="Times New Roman" pitchFamily="18" charset="0"/>
              </a:rPr>
              <a:t>graphical or pictorial arrangements</a:t>
            </a:r>
            <a:r>
              <a:rPr lang="en-GB" dirty="0" smtClean="0">
                <a:latin typeface="Times New Roman" pitchFamily="18" charset="0"/>
                <a:cs typeface="Times New Roman" pitchFamily="18" charset="0"/>
              </a:rPr>
              <a:t> that deal with a specific subject matter (All and Havens 1997). </a:t>
            </a:r>
          </a:p>
          <a:p>
            <a:pPr>
              <a:buFont typeface="Wingdings" pitchFamily="2" charset="2"/>
              <a:buChar char="§"/>
            </a:pPr>
            <a:r>
              <a:rPr lang="sk-SK"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They are </a:t>
            </a:r>
            <a:r>
              <a:rPr lang="en-GB" b="1" dirty="0" smtClean="0">
                <a:latin typeface="Times New Roman" pitchFamily="18" charset="0"/>
                <a:cs typeface="Times New Roman" pitchFamily="18" charset="0"/>
              </a:rPr>
              <a:t>useful tools </a:t>
            </a:r>
            <a:r>
              <a:rPr lang="en-GB" dirty="0" smtClean="0">
                <a:latin typeface="Times New Roman" pitchFamily="18" charset="0"/>
                <a:cs typeface="Times New Roman" pitchFamily="18" charset="0"/>
              </a:rPr>
              <a:t>in rep</a:t>
            </a:r>
            <a:r>
              <a:rPr lang="en-US" dirty="0" smtClean="0">
                <a:latin typeface="Times New Roman" pitchFamily="18" charset="0"/>
                <a:cs typeface="Times New Roman" pitchFamily="18" charset="0"/>
              </a:rPr>
              <a:t>resenting </a:t>
            </a:r>
            <a:r>
              <a:rPr lang="en-US" dirty="0">
                <a:latin typeface="Times New Roman" pitchFamily="18" charset="0"/>
                <a:cs typeface="Times New Roman" pitchFamily="18" charset="0"/>
              </a:rPr>
              <a:t>the </a:t>
            </a:r>
            <a:r>
              <a:rPr lang="en-US" b="1" dirty="0">
                <a:latin typeface="Times New Roman" pitchFamily="18" charset="0"/>
                <a:cs typeface="Times New Roman" pitchFamily="18" charset="0"/>
              </a:rPr>
              <a:t>structure of knowledge </a:t>
            </a:r>
            <a:r>
              <a:rPr lang="en-US" dirty="0">
                <a:latin typeface="Times New Roman" pitchFamily="18" charset="0"/>
                <a:cs typeface="Times New Roman" pitchFamily="18" charset="0"/>
              </a:rPr>
              <a:t>in a form that is psychologically compatible with the way in which human beings </a:t>
            </a:r>
            <a:r>
              <a:rPr lang="en-US" b="1" dirty="0">
                <a:latin typeface="Times New Roman" pitchFamily="18" charset="0"/>
                <a:cs typeface="Times New Roman" pitchFamily="18" charset="0"/>
              </a:rPr>
              <a:t>construct </a:t>
            </a:r>
            <a:r>
              <a:rPr lang="en-US" b="1" dirty="0" smtClean="0">
                <a:latin typeface="Times New Roman" pitchFamily="18" charset="0"/>
                <a:cs typeface="Times New Roman" pitchFamily="18" charset="0"/>
              </a:rPr>
              <a:t>meaning</a:t>
            </a:r>
            <a:r>
              <a:rPr lang="sk-SK" b="1" dirty="0" smtClean="0">
                <a:latin typeface="Times New Roman" pitchFamily="18" charset="0"/>
                <a:cs typeface="Times New Roman" pitchFamily="18" charset="0"/>
              </a:rPr>
              <a:t>.</a:t>
            </a:r>
          </a:p>
          <a:p>
            <a:pPr>
              <a:buFont typeface="Wingdings" pitchFamily="2" charset="2"/>
              <a:buChar char="§"/>
            </a:pPr>
            <a:r>
              <a:rPr lang="sk-SK"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concept is a perceived</a:t>
            </a:r>
            <a:r>
              <a:rPr lang="en-US" b="1" dirty="0">
                <a:latin typeface="Times New Roman" pitchFamily="18" charset="0"/>
                <a:cs typeface="Times New Roman" pitchFamily="18" charset="0"/>
              </a:rPr>
              <a:t> regularity </a:t>
            </a:r>
            <a:r>
              <a:rPr lang="en-US" dirty="0">
                <a:latin typeface="Times New Roman" pitchFamily="18" charset="0"/>
                <a:cs typeface="Times New Roman" pitchFamily="18" charset="0"/>
              </a:rPr>
              <a:t>in events or objects, or records of events or objects, designated by a label. </a:t>
            </a:r>
            <a:endParaRPr lang="sk-SK" dirty="0" smtClean="0">
              <a:latin typeface="Times New Roman" pitchFamily="18" charset="0"/>
              <a:cs typeface="Times New Roman" pitchFamily="18" charset="0"/>
            </a:endParaRPr>
          </a:p>
          <a:p>
            <a:pPr>
              <a:buFont typeface="Wingdings" pitchFamily="2" charset="2"/>
              <a:buChar char="§"/>
            </a:pPr>
            <a:r>
              <a:rPr lang="sk-SK"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Concept </a:t>
            </a:r>
            <a:r>
              <a:rPr lang="en-US" b="1" dirty="0">
                <a:latin typeface="Times New Roman" pitchFamily="18" charset="0"/>
                <a:cs typeface="Times New Roman" pitchFamily="18" charset="0"/>
              </a:rPr>
              <a:t>maps </a:t>
            </a:r>
            <a:r>
              <a:rPr lang="en-US" dirty="0">
                <a:latin typeface="Times New Roman" pitchFamily="18" charset="0"/>
                <a:cs typeface="Times New Roman" pitchFamily="18" charset="0"/>
              </a:rPr>
              <a:t>are </a:t>
            </a:r>
            <a:r>
              <a:rPr lang="en-US" b="1" dirty="0">
                <a:latin typeface="Times New Roman" pitchFamily="18" charset="0"/>
                <a:cs typeface="Times New Roman" pitchFamily="18" charset="0"/>
              </a:rPr>
              <a:t>graphical tools for </a:t>
            </a:r>
            <a:r>
              <a:rPr lang="en-US" b="1" dirty="0" err="1" smtClean="0">
                <a:latin typeface="Times New Roman" pitchFamily="18" charset="0"/>
                <a:cs typeface="Times New Roman" pitchFamily="18" charset="0"/>
              </a:rPr>
              <a:t>organi</a:t>
            </a:r>
            <a:r>
              <a:rPr lang="sk-SK" b="1" dirty="0" smtClean="0">
                <a:latin typeface="Times New Roman" pitchFamily="18" charset="0"/>
                <a:cs typeface="Times New Roman" pitchFamily="18" charset="0"/>
              </a:rPr>
              <a:t>za</a:t>
            </a:r>
            <a:r>
              <a:rPr lang="en-US" b="1" dirty="0" err="1" smtClean="0">
                <a:latin typeface="Times New Roman" pitchFamily="18" charset="0"/>
                <a:cs typeface="Times New Roman" pitchFamily="18" charset="0"/>
              </a:rPr>
              <a:t>ing</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and representing knowledge in networks of concepts and linking statements about a problem or subject</a:t>
            </a:r>
            <a:r>
              <a:rPr lang="en-US" dirty="0">
                <a:latin typeface="Times New Roman" pitchFamily="18" charset="0"/>
                <a:cs typeface="Times New Roman" pitchFamily="18" charset="0"/>
              </a:rPr>
              <a:t> (Novak &amp; </a:t>
            </a:r>
            <a:r>
              <a:rPr lang="en-US" dirty="0" err="1">
                <a:latin typeface="Times New Roman" pitchFamily="18" charset="0"/>
                <a:cs typeface="Times New Roman" pitchFamily="18" charset="0"/>
              </a:rPr>
              <a:t>Canas</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2006). </a:t>
            </a:r>
            <a:endParaRPr lang="sk-SK" dirty="0" smtClean="0">
              <a:latin typeface="Times New Roman" pitchFamily="18" charset="0"/>
              <a:cs typeface="Times New Roman" pitchFamily="18" charset="0"/>
            </a:endParaRPr>
          </a:p>
          <a:p>
            <a:pPr>
              <a:buFont typeface="Wingdings" pitchFamily="2" charset="2"/>
              <a:buChar char="§"/>
            </a:pPr>
            <a:r>
              <a:rPr lang="sk-SK"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Concept </a:t>
            </a:r>
            <a:r>
              <a:rPr lang="en-US" b="1" dirty="0">
                <a:latin typeface="Times New Roman" pitchFamily="18" charset="0"/>
                <a:cs typeface="Times New Roman" pitchFamily="18" charset="0"/>
              </a:rPr>
              <a:t>maps </a:t>
            </a:r>
            <a:r>
              <a:rPr lang="en-US" dirty="0">
                <a:latin typeface="Times New Roman" pitchFamily="18" charset="0"/>
                <a:cs typeface="Times New Roman" pitchFamily="18" charset="0"/>
              </a:rPr>
              <a:t>include concepts, usually enclosed </a:t>
            </a:r>
            <a:r>
              <a:rPr lang="en-US" b="1" dirty="0">
                <a:latin typeface="Times New Roman" pitchFamily="18" charset="0"/>
                <a:cs typeface="Times New Roman" pitchFamily="18" charset="0"/>
              </a:rPr>
              <a:t>in circles or boxes of some type </a:t>
            </a:r>
            <a:r>
              <a:rPr lang="en-US" dirty="0">
                <a:latin typeface="Times New Roman" pitchFamily="18" charset="0"/>
                <a:cs typeface="Times New Roman" pitchFamily="18" charset="0"/>
              </a:rPr>
              <a:t>and </a:t>
            </a:r>
            <a:r>
              <a:rPr lang="en-US" b="1" dirty="0">
                <a:latin typeface="Times New Roman" pitchFamily="18" charset="0"/>
                <a:cs typeface="Times New Roman" pitchFamily="18" charset="0"/>
              </a:rPr>
              <a:t>relationships </a:t>
            </a:r>
            <a:r>
              <a:rPr lang="en-US" dirty="0">
                <a:latin typeface="Times New Roman" pitchFamily="18" charset="0"/>
                <a:cs typeface="Times New Roman" pitchFamily="18" charset="0"/>
              </a:rPr>
              <a:t>between concepts or propositions, indicated </a:t>
            </a:r>
            <a:r>
              <a:rPr lang="en-US" b="1" dirty="0">
                <a:latin typeface="Times New Roman" pitchFamily="18" charset="0"/>
                <a:cs typeface="Times New Roman" pitchFamily="18" charset="0"/>
              </a:rPr>
              <a:t>by a</a:t>
            </a: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connecting line </a:t>
            </a:r>
            <a:r>
              <a:rPr lang="en-US" dirty="0">
                <a:latin typeface="Times New Roman" pitchFamily="18" charset="0"/>
                <a:cs typeface="Times New Roman" pitchFamily="18" charset="0"/>
              </a:rPr>
              <a:t>and </a:t>
            </a:r>
            <a:r>
              <a:rPr lang="en-US" b="1" dirty="0">
                <a:latin typeface="Times New Roman" pitchFamily="18" charset="0"/>
                <a:cs typeface="Times New Roman" pitchFamily="18" charset="0"/>
              </a:rPr>
              <a:t>linking words </a:t>
            </a:r>
            <a:r>
              <a:rPr lang="en-US" dirty="0">
                <a:latin typeface="Times New Roman" pitchFamily="18" charset="0"/>
                <a:cs typeface="Times New Roman" pitchFamily="18" charset="0"/>
              </a:rPr>
              <a:t>between concepts. </a:t>
            </a:r>
            <a:endParaRPr lang="sk-SK" dirty="0" smtClean="0">
              <a:latin typeface="Times New Roman" pitchFamily="18" charset="0"/>
              <a:cs typeface="Times New Roman" pitchFamily="18" charset="0"/>
            </a:endParaRPr>
          </a:p>
          <a:p>
            <a:pPr>
              <a:buFont typeface="Wingdings" pitchFamily="2" charset="2"/>
              <a:buChar char="§"/>
            </a:pPr>
            <a:r>
              <a:rPr lang="sk-SK"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Concept-mapping as a teaching method to </a:t>
            </a:r>
            <a:r>
              <a:rPr lang="en-US" b="1" dirty="0" smtClean="0">
                <a:latin typeface="Times New Roman" pitchFamily="18" charset="0"/>
                <a:cs typeface="Times New Roman" pitchFamily="18" charset="0"/>
              </a:rPr>
              <a:t>promote critical thinking </a:t>
            </a:r>
            <a:r>
              <a:rPr lang="en-US" dirty="0" smtClean="0">
                <a:latin typeface="Times New Roman" pitchFamily="18" charset="0"/>
                <a:cs typeface="Times New Roman" pitchFamily="18" charset="0"/>
              </a:rPr>
              <a:t>is based on the theoretical foundation laid down by educational psychologists (</a:t>
            </a:r>
            <a:r>
              <a:rPr lang="en-US" dirty="0" err="1" smtClean="0">
                <a:latin typeface="Times New Roman" pitchFamily="18" charset="0"/>
                <a:cs typeface="Times New Roman" pitchFamily="18" charset="0"/>
              </a:rPr>
              <a:t>Ausubel</a:t>
            </a:r>
            <a:r>
              <a:rPr lang="en-US" dirty="0" smtClean="0">
                <a:latin typeface="Times New Roman" pitchFamily="18" charset="0"/>
                <a:cs typeface="Times New Roman" pitchFamily="18" charset="0"/>
              </a:rPr>
              <a:t> 1963; </a:t>
            </a:r>
            <a:r>
              <a:rPr lang="en-US" dirty="0" err="1" smtClean="0">
                <a:latin typeface="Times New Roman" pitchFamily="18" charset="0"/>
                <a:cs typeface="Times New Roman" pitchFamily="18" charset="0"/>
              </a:rPr>
              <a:t>Ausubel</a:t>
            </a:r>
            <a:r>
              <a:rPr lang="en-US" dirty="0" smtClean="0">
                <a:latin typeface="Times New Roman" pitchFamily="18" charset="0"/>
                <a:cs typeface="Times New Roman" pitchFamily="18" charset="0"/>
              </a:rPr>
              <a:t>, Novak &amp; </a:t>
            </a:r>
            <a:r>
              <a:rPr lang="en-US" dirty="0" err="1" smtClean="0">
                <a:latin typeface="Times New Roman" pitchFamily="18" charset="0"/>
                <a:cs typeface="Times New Roman" pitchFamily="18" charset="0"/>
              </a:rPr>
              <a:t>Hanesian</a:t>
            </a:r>
            <a:r>
              <a:rPr lang="en-US" dirty="0" smtClean="0">
                <a:latin typeface="Times New Roman" pitchFamily="18" charset="0"/>
                <a:cs typeface="Times New Roman" pitchFamily="18" charset="0"/>
              </a:rPr>
              <a:t> 1978). </a:t>
            </a:r>
            <a:endParaRPr lang="sk-SK"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2731451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dirty="0"/>
          </a:p>
        </p:txBody>
      </p:sp>
      <p:pic>
        <p:nvPicPr>
          <p:cNvPr id="2050" name="Picture 2" descr="C:\Users\andrascikova\Pictures\MindMap.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09368" y="70158"/>
            <a:ext cx="9645445" cy="619017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59307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62111" y="566822"/>
            <a:ext cx="10058400" cy="1038105"/>
          </a:xfrm>
        </p:spPr>
        <p:txBody>
          <a:bodyPr>
            <a:normAutofit/>
          </a:bodyPr>
          <a:lstStyle/>
          <a:p>
            <a:r>
              <a:rPr lang="sk-SK" sz="3200" b="1" dirty="0" err="1" smtClean="0">
                <a:latin typeface="Times New Roman" pitchFamily="18" charset="0"/>
                <a:cs typeface="Times New Roman" pitchFamily="18" charset="0"/>
              </a:rPr>
              <a:t>Planning</a:t>
            </a:r>
            <a:r>
              <a:rPr lang="sk-SK" sz="3200" b="1" dirty="0" smtClean="0">
                <a:latin typeface="Times New Roman" pitchFamily="18" charset="0"/>
                <a:cs typeface="Times New Roman" pitchFamily="18" charset="0"/>
              </a:rPr>
              <a:t> and </a:t>
            </a:r>
            <a:r>
              <a:rPr lang="sk-SK" sz="3200" b="1" dirty="0" err="1" smtClean="0">
                <a:latin typeface="Times New Roman" pitchFamily="18" charset="0"/>
                <a:cs typeface="Times New Roman" pitchFamily="18" charset="0"/>
              </a:rPr>
              <a:t>implementation</a:t>
            </a:r>
            <a:endParaRPr lang="en-US" sz="3200" b="1" dirty="0">
              <a:latin typeface="Times New Roman" pitchFamily="18" charset="0"/>
              <a:cs typeface="Times New Roman" pitchFamily="18" charset="0"/>
            </a:endParaRPr>
          </a:p>
        </p:txBody>
      </p:sp>
      <p:sp>
        <p:nvSpPr>
          <p:cNvPr id="3" name="Zástupný symbol obsahu 2"/>
          <p:cNvSpPr>
            <a:spLocks noGrp="1"/>
          </p:cNvSpPr>
          <p:nvPr>
            <p:ph idx="1"/>
          </p:nvPr>
        </p:nvSpPr>
        <p:spPr>
          <a:xfrm>
            <a:off x="1062111" y="1845734"/>
            <a:ext cx="10058400" cy="4023360"/>
          </a:xfrm>
        </p:spPr>
        <p:txBody>
          <a:bodyPr>
            <a:normAutofit/>
          </a:bodyPr>
          <a:lstStyle/>
          <a:p>
            <a:pPr>
              <a:buFont typeface="Wingdings" pitchFamily="2" charset="2"/>
              <a:buChar char="§"/>
            </a:pPr>
            <a:r>
              <a:rPr lang="sk-SK"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The </a:t>
            </a:r>
            <a:r>
              <a:rPr lang="en-GB" b="1" dirty="0" smtClean="0">
                <a:latin typeface="Times New Roman" pitchFamily="18" charset="0"/>
                <a:cs typeface="Times New Roman" pitchFamily="18" charset="0"/>
              </a:rPr>
              <a:t>interactive constructing process </a:t>
            </a:r>
            <a:r>
              <a:rPr lang="en-GB" dirty="0" smtClean="0">
                <a:latin typeface="Times New Roman" pitchFamily="18" charset="0"/>
                <a:cs typeface="Times New Roman" pitchFamily="18" charset="0"/>
              </a:rPr>
              <a:t>is a dynamic, mutual, collaborative exchange of ideas, thoughts and feelings </a:t>
            </a:r>
            <a:r>
              <a:rPr lang="en-GB" b="1" dirty="0" smtClean="0">
                <a:latin typeface="Times New Roman" pitchFamily="18" charset="0"/>
                <a:cs typeface="Times New Roman" pitchFamily="18" charset="0"/>
              </a:rPr>
              <a:t>between a student and the learning environment</a:t>
            </a:r>
            <a:r>
              <a:rPr lang="en-GB" dirty="0" smtClean="0">
                <a:latin typeface="Times New Roman" pitchFamily="18" charset="0"/>
                <a:cs typeface="Times New Roman" pitchFamily="18" charset="0"/>
              </a:rPr>
              <a:t>, and between </a:t>
            </a:r>
            <a:r>
              <a:rPr lang="en-GB" b="1" dirty="0" smtClean="0">
                <a:latin typeface="Times New Roman" pitchFamily="18" charset="0"/>
                <a:cs typeface="Times New Roman" pitchFamily="18" charset="0"/>
              </a:rPr>
              <a:t>students themselves</a:t>
            </a:r>
            <a:r>
              <a:rPr lang="en-GB" dirty="0" smtClean="0">
                <a:latin typeface="Times New Roman" pitchFamily="18" charset="0"/>
                <a:cs typeface="Times New Roman" pitchFamily="18" charset="0"/>
              </a:rPr>
              <a:t>, in the quest to make meaning by constructing new knowledge and skills through </a:t>
            </a:r>
            <a:r>
              <a:rPr lang="en-GB" b="1" dirty="0" smtClean="0">
                <a:latin typeface="Times New Roman" pitchFamily="18" charset="0"/>
                <a:cs typeface="Times New Roman" pitchFamily="18" charset="0"/>
              </a:rPr>
              <a:t>interaction.</a:t>
            </a:r>
          </a:p>
          <a:p>
            <a:pPr>
              <a:buFont typeface="Wingdings" pitchFamily="2" charset="2"/>
              <a:buChar char="§"/>
            </a:pPr>
            <a:r>
              <a:rPr lang="sk-SK"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In their </a:t>
            </a:r>
            <a:r>
              <a:rPr lang="en-GB" b="1" dirty="0" smtClean="0">
                <a:latin typeface="Times New Roman" pitchFamily="18" charset="0"/>
                <a:cs typeface="Times New Roman" pitchFamily="18" charset="0"/>
              </a:rPr>
              <a:t>planning and implementation </a:t>
            </a:r>
            <a:r>
              <a:rPr lang="en-GB" dirty="0" smtClean="0">
                <a:latin typeface="Times New Roman" pitchFamily="18" charset="0"/>
                <a:cs typeface="Times New Roman" pitchFamily="18" charset="0"/>
              </a:rPr>
              <a:t>of a teaching method, nurse educators should be aware that students arrive at meaning by active selecting and accumulative</a:t>
            </a:r>
            <a:r>
              <a:rPr lang="sk-SK"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constructing their own knowledge through interaction, rather than by receiving and storing knowledge. </a:t>
            </a:r>
          </a:p>
          <a:p>
            <a:pPr>
              <a:buFont typeface="Wingdings" pitchFamily="2" charset="2"/>
              <a:buChar char="§"/>
            </a:pPr>
            <a:r>
              <a:rPr lang="sk-SK" b="1"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A student brings </a:t>
            </a:r>
            <a:r>
              <a:rPr lang="en-GB" dirty="0" smtClean="0">
                <a:latin typeface="Times New Roman" pitchFamily="18" charset="0"/>
                <a:cs typeface="Times New Roman" pitchFamily="18" charset="0"/>
              </a:rPr>
              <a:t>an accumulated baggage of </a:t>
            </a:r>
            <a:r>
              <a:rPr lang="en-GB" b="1" dirty="0" smtClean="0">
                <a:latin typeface="Times New Roman" pitchFamily="18" charset="0"/>
                <a:cs typeface="Times New Roman" pitchFamily="18" charset="0"/>
              </a:rPr>
              <a:t>knowledge, skills, attitudes and values </a:t>
            </a:r>
            <a:r>
              <a:rPr lang="en-GB" dirty="0" smtClean="0">
                <a:latin typeface="Times New Roman" pitchFamily="18" charset="0"/>
                <a:cs typeface="Times New Roman" pitchFamily="18" charset="0"/>
              </a:rPr>
              <a:t>to a particular </a:t>
            </a:r>
            <a:r>
              <a:rPr lang="en-GB" b="1" dirty="0" smtClean="0">
                <a:latin typeface="Times New Roman" pitchFamily="18" charset="0"/>
                <a:cs typeface="Times New Roman" pitchFamily="18" charset="0"/>
              </a:rPr>
              <a:t>teaching and learning situation</a:t>
            </a:r>
            <a:r>
              <a:rPr lang="en-GB" dirty="0" smtClean="0">
                <a:latin typeface="Times New Roman" pitchFamily="18" charset="0"/>
                <a:cs typeface="Times New Roman" pitchFamily="18" charset="0"/>
              </a:rPr>
              <a:t>, and these form an important framework that envelopes the immediate learning situation. </a:t>
            </a:r>
          </a:p>
          <a:p>
            <a:pPr>
              <a:buFont typeface="Wingdings" pitchFamily="2" charset="2"/>
              <a:buChar char="§"/>
            </a:pPr>
            <a:r>
              <a:rPr lang="sk-SK"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This step requires the </a:t>
            </a:r>
            <a:r>
              <a:rPr lang="en-GB" b="1" dirty="0" smtClean="0">
                <a:latin typeface="Times New Roman" pitchFamily="18" charset="0"/>
                <a:cs typeface="Times New Roman" pitchFamily="18" charset="0"/>
              </a:rPr>
              <a:t>use of critical, creative, reflective and conceptualisation skills</a:t>
            </a:r>
            <a:r>
              <a:rPr lang="en-GB" dirty="0" smtClean="0">
                <a:latin typeface="Times New Roman" pitchFamily="18" charset="0"/>
                <a:cs typeface="Times New Roman" pitchFamily="18" charset="0"/>
              </a:rPr>
              <a:t>, which are regarded as higher thinking skills (Beyer 1988). </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xmlns="" val="33978564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97280" y="493080"/>
            <a:ext cx="10058400" cy="1167059"/>
          </a:xfrm>
        </p:spPr>
        <p:txBody>
          <a:bodyPr>
            <a:normAutofit/>
          </a:bodyPr>
          <a:lstStyle/>
          <a:p>
            <a:r>
              <a:rPr lang="en-GB" sz="3200" b="1" dirty="0" smtClean="0">
                <a:latin typeface="Times New Roman" pitchFamily="18" charset="0"/>
                <a:cs typeface="Times New Roman" pitchFamily="18" charset="0"/>
              </a:rPr>
              <a:t>Process</a:t>
            </a:r>
            <a:endParaRPr lang="en-GB" sz="3200" b="1" dirty="0">
              <a:latin typeface="Times New Roman" pitchFamily="18" charset="0"/>
              <a:cs typeface="Times New Roman" pitchFamily="18" charset="0"/>
            </a:endParaRPr>
          </a:p>
        </p:txBody>
      </p:sp>
      <p:sp>
        <p:nvSpPr>
          <p:cNvPr id="3" name="Zástupný symbol obsahu 2"/>
          <p:cNvSpPr>
            <a:spLocks noGrp="1"/>
          </p:cNvSpPr>
          <p:nvPr>
            <p:ph idx="1"/>
          </p:nvPr>
        </p:nvSpPr>
        <p:spPr/>
        <p:txBody>
          <a:bodyPr>
            <a:normAutofit/>
          </a:bodyPr>
          <a:lstStyle/>
          <a:p>
            <a:pPr algn="just">
              <a:buFont typeface="Wingdings" pitchFamily="2" charset="2"/>
              <a:buChar char="§"/>
            </a:pPr>
            <a:r>
              <a:rPr lang="sk-SK" b="1" dirty="0" smtClean="0">
                <a:latin typeface="Times New Roman" pitchFamily="18" charset="0"/>
                <a:cs typeface="Times New Roman" pitchFamily="18" charset="0"/>
              </a:rPr>
              <a:t>  T</a:t>
            </a:r>
            <a:r>
              <a:rPr lang="en-US" b="1" dirty="0" smtClean="0">
                <a:latin typeface="Times New Roman" pitchFamily="18" charset="0"/>
                <a:cs typeface="Times New Roman" pitchFamily="18" charset="0"/>
              </a:rPr>
              <a:t>he interactive constructing process </a:t>
            </a:r>
            <a:r>
              <a:rPr lang="en-US" dirty="0" smtClean="0">
                <a:latin typeface="Times New Roman" pitchFamily="18" charset="0"/>
                <a:cs typeface="Times New Roman" pitchFamily="18" charset="0"/>
              </a:rPr>
              <a:t>can </a:t>
            </a:r>
            <a:r>
              <a:rPr lang="en-US" dirty="0">
                <a:latin typeface="Times New Roman" pitchFamily="18" charset="0"/>
                <a:cs typeface="Times New Roman" pitchFamily="18" charset="0"/>
              </a:rPr>
              <a:t>be facilitated through teaching methods that </a:t>
            </a:r>
            <a:r>
              <a:rPr lang="en-US" dirty="0" smtClean="0">
                <a:latin typeface="Times New Roman" pitchFamily="18" charset="0"/>
                <a:cs typeface="Times New Roman" pitchFamily="18" charset="0"/>
              </a:rPr>
              <a:t>encourage </a:t>
            </a:r>
            <a:r>
              <a:rPr lang="en-US" dirty="0">
                <a:latin typeface="Times New Roman" pitchFamily="18" charset="0"/>
                <a:cs typeface="Times New Roman" pitchFamily="18" charset="0"/>
              </a:rPr>
              <a:t>dialogue and an interactive, collaborative discussion among </a:t>
            </a:r>
            <a:r>
              <a:rPr lang="en-US" dirty="0" smtClean="0">
                <a:latin typeface="Times New Roman" pitchFamily="18" charset="0"/>
                <a:cs typeface="Times New Roman" pitchFamily="18" charset="0"/>
              </a:rPr>
              <a:t>students</a:t>
            </a:r>
            <a:r>
              <a:rPr lang="sk-SK"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Clarke, James and Kelly 1996</a:t>
            </a:r>
            <a:r>
              <a:rPr lang="sk-SK"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endParaRPr lang="sk-SK" dirty="0" smtClean="0">
              <a:latin typeface="Times New Roman" pitchFamily="18" charset="0"/>
              <a:cs typeface="Times New Roman" pitchFamily="18" charset="0"/>
            </a:endParaRPr>
          </a:p>
          <a:p>
            <a:pPr algn="just">
              <a:buFont typeface="Wingdings" pitchFamily="2" charset="2"/>
              <a:buChar char="§"/>
            </a:pPr>
            <a:r>
              <a:rPr lang="sk-SK"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During </a:t>
            </a:r>
            <a:r>
              <a:rPr lang="en-US" dirty="0">
                <a:latin typeface="Times New Roman" pitchFamily="18" charset="0"/>
                <a:cs typeface="Times New Roman" pitchFamily="18" charset="0"/>
              </a:rPr>
              <a:t>this process there should be </a:t>
            </a:r>
            <a:r>
              <a:rPr lang="en-US" b="1" dirty="0">
                <a:latin typeface="Times New Roman" pitchFamily="18" charset="0"/>
                <a:cs typeface="Times New Roman" pitchFamily="18" charset="0"/>
              </a:rPr>
              <a:t>critical analysis </a:t>
            </a:r>
            <a:r>
              <a:rPr lang="en-US" dirty="0">
                <a:latin typeface="Times New Roman" pitchFamily="18" charset="0"/>
                <a:cs typeface="Times New Roman" pitchFamily="18" charset="0"/>
              </a:rPr>
              <a:t>that reviews and </a:t>
            </a:r>
            <a:r>
              <a:rPr lang="en-US" b="1" dirty="0">
                <a:latin typeface="Times New Roman" pitchFamily="18" charset="0"/>
                <a:cs typeface="Times New Roman" pitchFamily="18" charset="0"/>
              </a:rPr>
              <a:t>links the previous knowledge with the new knowledge </a:t>
            </a:r>
            <a:r>
              <a:rPr lang="en-US" dirty="0">
                <a:latin typeface="Times New Roman" pitchFamily="18" charset="0"/>
                <a:cs typeface="Times New Roman" pitchFamily="18" charset="0"/>
              </a:rPr>
              <a:t>for learning to take place (</a:t>
            </a:r>
            <a:r>
              <a:rPr lang="en-US" dirty="0" err="1">
                <a:latin typeface="Times New Roman" pitchFamily="18" charset="0"/>
                <a:cs typeface="Times New Roman" pitchFamily="18" charset="0"/>
              </a:rPr>
              <a:t>Scanlan</a:t>
            </a:r>
            <a:r>
              <a:rPr lang="en-US" dirty="0">
                <a:latin typeface="Times New Roman" pitchFamily="18" charset="0"/>
                <a:cs typeface="Times New Roman" pitchFamily="18" charset="0"/>
              </a:rPr>
              <a:t> &amp; </a:t>
            </a:r>
            <a:r>
              <a:rPr lang="en-US" dirty="0" err="1">
                <a:latin typeface="Times New Roman" pitchFamily="18" charset="0"/>
                <a:cs typeface="Times New Roman" pitchFamily="18" charset="0"/>
              </a:rPr>
              <a:t>Chernomas</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1997). </a:t>
            </a:r>
            <a:endParaRPr lang="sk-SK" dirty="0" smtClean="0">
              <a:latin typeface="Times New Roman" pitchFamily="18" charset="0"/>
              <a:cs typeface="Times New Roman" pitchFamily="18" charset="0"/>
            </a:endParaRPr>
          </a:p>
          <a:p>
            <a:pPr algn="just">
              <a:buFont typeface="Wingdings" pitchFamily="2" charset="2"/>
              <a:buChar char="§"/>
            </a:pPr>
            <a:r>
              <a:rPr lang="sk-SK"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is a </a:t>
            </a:r>
            <a:r>
              <a:rPr lang="en-US" b="1" dirty="0">
                <a:latin typeface="Times New Roman" pitchFamily="18" charset="0"/>
                <a:cs typeface="Times New Roman" pitchFamily="18" charset="0"/>
              </a:rPr>
              <a:t>data-gathering step </a:t>
            </a:r>
            <a:r>
              <a:rPr lang="en-US" dirty="0">
                <a:latin typeface="Times New Roman" pitchFamily="18" charset="0"/>
                <a:cs typeface="Times New Roman" pitchFamily="18" charset="0"/>
              </a:rPr>
              <a:t>in which students should demonstrate critical thinking dispositions such as flexibility, willingness, open-mindedness, an inquiring mind and analyticity in gathering data about the phenomenon (</a:t>
            </a:r>
            <a:r>
              <a:rPr lang="en-US" dirty="0" err="1">
                <a:latin typeface="Times New Roman" pitchFamily="18" charset="0"/>
                <a:cs typeface="Times New Roman" pitchFamily="18" charset="0"/>
              </a:rPr>
              <a:t>Facione</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1990). </a:t>
            </a:r>
            <a:endParaRPr lang="sk-SK" dirty="0" smtClean="0">
              <a:latin typeface="Times New Roman" pitchFamily="18" charset="0"/>
              <a:cs typeface="Times New Roman" pitchFamily="18" charset="0"/>
            </a:endParaRPr>
          </a:p>
          <a:p>
            <a:pPr algn="just">
              <a:buFont typeface="Wingdings" pitchFamily="2" charset="2"/>
              <a:buChar char="§"/>
            </a:pPr>
            <a:r>
              <a:rPr lang="sk-SK"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cognitive skills of </a:t>
            </a:r>
            <a:r>
              <a:rPr lang="en-US" b="1" dirty="0">
                <a:latin typeface="Times New Roman" pitchFamily="18" charset="0"/>
                <a:cs typeface="Times New Roman" pitchFamily="18" charset="0"/>
              </a:rPr>
              <a:t>analysis, interpretation and inference </a:t>
            </a:r>
            <a:r>
              <a:rPr lang="en-US" dirty="0">
                <a:latin typeface="Times New Roman" pitchFamily="18" charset="0"/>
                <a:cs typeface="Times New Roman" pitchFamily="18" charset="0"/>
              </a:rPr>
              <a:t>play an integral part in this step</a:t>
            </a:r>
            <a:r>
              <a:rPr lang="en-US" dirty="0"/>
              <a:t>. </a:t>
            </a:r>
          </a:p>
        </p:txBody>
      </p:sp>
    </p:spTree>
    <p:extLst>
      <p:ext uri="{BB962C8B-B14F-4D97-AF65-F5344CB8AC3E}">
        <p14:creationId xmlns:p14="http://schemas.microsoft.com/office/powerpoint/2010/main" xmlns="" val="2219555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0912" y="240476"/>
            <a:ext cx="10058400" cy="827089"/>
          </a:xfrm>
        </p:spPr>
        <p:txBody>
          <a:bodyPr>
            <a:normAutofit/>
          </a:bodyPr>
          <a:lstStyle/>
          <a:p>
            <a:r>
              <a:rPr lang="sk-SK" sz="3200" b="1" dirty="0" err="1" smtClean="0">
                <a:latin typeface="Times New Roman" pitchFamily="18" charset="0"/>
                <a:cs typeface="Times New Roman" pitchFamily="18" charset="0"/>
              </a:rPr>
              <a:t>Ways</a:t>
            </a:r>
            <a:r>
              <a:rPr lang="sk-SK" sz="3200" b="1" dirty="0" smtClean="0">
                <a:latin typeface="Times New Roman" pitchFamily="18" charset="0"/>
                <a:cs typeface="Times New Roman" pitchFamily="18" charset="0"/>
              </a:rPr>
              <a:t> </a:t>
            </a:r>
            <a:r>
              <a:rPr lang="sk-SK" sz="3200" b="1" dirty="0" err="1" smtClean="0">
                <a:latin typeface="Times New Roman" pitchFamily="18" charset="0"/>
                <a:cs typeface="Times New Roman" pitchFamily="18" charset="0"/>
              </a:rPr>
              <a:t>of</a:t>
            </a:r>
            <a:r>
              <a:rPr lang="sk-SK" sz="3200" b="1" dirty="0" smtClean="0">
                <a:latin typeface="Times New Roman" pitchFamily="18" charset="0"/>
                <a:cs typeface="Times New Roman" pitchFamily="18" charset="0"/>
              </a:rPr>
              <a:t> </a:t>
            </a:r>
            <a:r>
              <a:rPr lang="sk-SK" sz="3200" b="1" dirty="0" err="1" smtClean="0">
                <a:latin typeface="Times New Roman" pitchFamily="18" charset="0"/>
                <a:cs typeface="Times New Roman" pitchFamily="18" charset="0"/>
              </a:rPr>
              <a:t>creating</a:t>
            </a:r>
            <a:r>
              <a:rPr lang="sk-SK" sz="3200" b="1" dirty="0" smtClean="0">
                <a:latin typeface="Times New Roman" pitchFamily="18" charset="0"/>
                <a:cs typeface="Times New Roman" pitchFamily="18" charset="0"/>
              </a:rPr>
              <a:t> </a:t>
            </a:r>
            <a:r>
              <a:rPr lang="sk-SK" sz="3200" b="1" dirty="0" err="1" smtClean="0">
                <a:latin typeface="Times New Roman" pitchFamily="18" charset="0"/>
                <a:cs typeface="Times New Roman" pitchFamily="18" charset="0"/>
              </a:rPr>
              <a:t>maps</a:t>
            </a:r>
            <a:r>
              <a:rPr lang="sk-SK" sz="3200" b="1" dirty="0" smtClean="0">
                <a:latin typeface="Times New Roman" pitchFamily="18" charset="0"/>
                <a:cs typeface="Times New Roman" pitchFamily="18" charset="0"/>
              </a:rPr>
              <a:t> </a:t>
            </a:r>
            <a:endParaRPr lang="sk-SK" sz="3200" b="1" dirty="0">
              <a:latin typeface="Times New Roman" pitchFamily="18" charset="0"/>
              <a:cs typeface="Times New Roman" pitchFamily="18" charset="0"/>
            </a:endParaRPr>
          </a:p>
        </p:txBody>
      </p:sp>
      <p:pic>
        <p:nvPicPr>
          <p:cNvPr id="1033" name="Picture 9" descr="Výsledok vyhľadávania obrázkov pre dopyt myšlienková mapa"/>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062526" y="238563"/>
            <a:ext cx="4124098" cy="3294214"/>
          </a:xfrm>
          <a:prstGeom prst="rect">
            <a:avLst/>
          </a:prstGeom>
          <a:noFill/>
          <a:extLst>
            <a:ext uri="{909E8E84-426E-40DD-AFC4-6F175D3DCCD1}">
              <a14:hiddenFill xmlns:a14="http://schemas.microsoft.com/office/drawing/2010/main" xmlns="">
                <a:solidFill>
                  <a:srgbClr val="FFFFFF"/>
                </a:solidFill>
              </a14:hiddenFill>
            </a:ext>
          </a:extLst>
        </p:spPr>
      </p:pic>
      <p:pic>
        <p:nvPicPr>
          <p:cNvPr id="1035" name="Picture 11" descr="Výsledok vyhľadávania obrázkov pre dopyt myšlienková mapa"/>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123596" y="103240"/>
            <a:ext cx="4068404" cy="3296918"/>
          </a:xfrm>
          <a:prstGeom prst="rect">
            <a:avLst/>
          </a:prstGeom>
          <a:noFill/>
          <a:extLst>
            <a:ext uri="{909E8E84-426E-40DD-AFC4-6F175D3DCCD1}">
              <a14:hiddenFill xmlns:a14="http://schemas.microsoft.com/office/drawing/2010/main" xmlns="">
                <a:solidFill>
                  <a:srgbClr val="FFFFFF"/>
                </a:solidFill>
              </a14:hiddenFill>
            </a:ext>
          </a:extLst>
        </p:spPr>
      </p:pic>
      <p:pic>
        <p:nvPicPr>
          <p:cNvPr id="1037" name="Picture 13" descr="Výsledok vyhľadávania obrázkov pre dopyt myšlienková mapa"/>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219565" y="3410249"/>
            <a:ext cx="3900217" cy="2821748"/>
          </a:xfrm>
          <a:prstGeom prst="rect">
            <a:avLst/>
          </a:prstGeom>
          <a:noFill/>
          <a:extLst>
            <a:ext uri="{909E8E84-426E-40DD-AFC4-6F175D3DCCD1}">
              <a14:hiddenFill xmlns:a14="http://schemas.microsoft.com/office/drawing/2010/main" xmlns="">
                <a:solidFill>
                  <a:srgbClr val="FFFFFF"/>
                </a:solidFill>
              </a14:hiddenFill>
            </a:ext>
          </a:extLst>
        </p:spPr>
      </p:pic>
      <p:pic>
        <p:nvPicPr>
          <p:cNvPr id="1039" name="Picture 15" descr="Výsledok vyhľadávania obrázkov pre dopyt myšlienková mapa"/>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18001" y="1099000"/>
            <a:ext cx="3844524" cy="2311249"/>
          </a:xfrm>
          <a:prstGeom prst="rect">
            <a:avLst/>
          </a:prstGeom>
          <a:noFill/>
          <a:extLst>
            <a:ext uri="{909E8E84-426E-40DD-AFC4-6F175D3DCCD1}">
              <a14:hiddenFill xmlns:a14="http://schemas.microsoft.com/office/drawing/2010/main" xmlns="">
                <a:solidFill>
                  <a:srgbClr val="FFFFFF"/>
                </a:solidFill>
              </a14:hiddenFill>
            </a:ext>
          </a:extLst>
        </p:spPr>
      </p:pic>
      <p:pic>
        <p:nvPicPr>
          <p:cNvPr id="1041" name="Picture 17" descr="Výsledok vyhľadávania obrázkov pre dopyt myšlienkové mapy"/>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8186624" y="3410249"/>
            <a:ext cx="4005376" cy="2840042"/>
          </a:xfrm>
          <a:prstGeom prst="rect">
            <a:avLst/>
          </a:prstGeom>
          <a:noFill/>
          <a:extLst>
            <a:ext uri="{909E8E84-426E-40DD-AFC4-6F175D3DCCD1}">
              <a14:hiddenFill xmlns:a14="http://schemas.microsoft.com/office/drawing/2010/main" xmlns="">
                <a:solidFill>
                  <a:srgbClr val="FFFFFF"/>
                </a:solidFill>
              </a14:hiddenFill>
            </a:ext>
          </a:extLst>
        </p:spPr>
      </p:pic>
      <p:sp>
        <p:nvSpPr>
          <p:cNvPr id="6" name="Zástupný symbol obsahu 5"/>
          <p:cNvSpPr>
            <a:spLocks noGrp="1"/>
          </p:cNvSpPr>
          <p:nvPr>
            <p:ph idx="1"/>
          </p:nvPr>
        </p:nvSpPr>
        <p:spPr/>
        <p:txBody>
          <a:bodyPr/>
          <a:lstStyle/>
          <a:p>
            <a:endParaRPr lang="sk-SK" dirty="0"/>
          </a:p>
          <a:p>
            <a:endParaRPr lang="sk-SK" dirty="0"/>
          </a:p>
        </p:txBody>
      </p:sp>
      <p:pic>
        <p:nvPicPr>
          <p:cNvPr id="1042" name="Picture 18" descr="C:\Users\andrascikova\Desktop\myslenkova_mapa_buzan.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60960" y="3298600"/>
            <a:ext cx="4001565" cy="292521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8722739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486fa0db2e207a9f15ceb5e63dc75e32bbe29"/>
</p:tagLst>
</file>

<file path=ppt/theme/theme1.xml><?xml version="1.0" encoding="utf-8"?>
<a:theme xmlns:a="http://schemas.openxmlformats.org/drawingml/2006/main" name="Retrospektíva">
  <a:themeElements>
    <a:clrScheme name="Retrospektív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tív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í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444</TotalTime>
  <Words>1813</Words>
  <Application>Microsoft Office PowerPoint</Application>
  <PresentationFormat>Custom</PresentationFormat>
  <Paragraphs>106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Retrospektíva</vt:lpstr>
      <vt:lpstr>Case studies and mind mapping for critical thinking nursing</vt:lpstr>
      <vt:lpstr>Concept  -  mind mapping</vt:lpstr>
      <vt:lpstr>Definition </vt:lpstr>
      <vt:lpstr>Concept / mind mapping and critical thinking</vt:lpstr>
      <vt:lpstr>Concept/mind mapping as teaching methods</vt:lpstr>
      <vt:lpstr>Slide 6</vt:lpstr>
      <vt:lpstr>Planning and implementation</vt:lpstr>
      <vt:lpstr>Process</vt:lpstr>
      <vt:lpstr>Ways of creating maps </vt:lpstr>
      <vt:lpstr>Evaluation and feedback</vt:lpstr>
      <vt:lpstr>Revision</vt:lpstr>
      <vt:lpstr>Benefits of Mind Maps </vt:lpstr>
      <vt:lpstr>Advantages of Mind Maps</vt:lpstr>
      <vt:lpstr>Conclusion </vt:lpstr>
      <vt:lpstr>References and recommendation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studies and mind mapping</dc:title>
  <dc:creator>LR</dc:creator>
  <cp:lastModifiedBy>SRDJAN</cp:lastModifiedBy>
  <cp:revision>52</cp:revision>
  <cp:lastPrinted>2015-08-31T09:49:26Z</cp:lastPrinted>
  <dcterms:created xsi:type="dcterms:W3CDTF">2015-07-06T06:35:24Z</dcterms:created>
  <dcterms:modified xsi:type="dcterms:W3CDTF">2015-09-24T13:29:11Z</dcterms:modified>
</cp:coreProperties>
</file>