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5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99" d="100"/>
          <a:sy n="99" d="100"/>
        </p:scale>
        <p:origin x="-32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2/6/2015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2/6/2015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2/6/2015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2/6/2015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0"/>
            <a:ext cx="7772400" cy="1470025"/>
          </a:xfrm>
        </p:spPr>
        <p:txBody>
          <a:bodyPr/>
          <a:lstStyle/>
          <a:p>
            <a:r>
              <a:rPr lang="hr-HR" dirty="0" smtClean="0"/>
              <a:t>CCNURCA project activities </a:t>
            </a:r>
            <a:endParaRPr lang="hr-HR" dirty="0"/>
          </a:p>
        </p:txBody>
      </p:sp>
      <p:pic>
        <p:nvPicPr>
          <p:cNvPr id="12290" name="Picture 2" descr="http://www.ccnurca.eu/sites/dbtcg2.acad.kahosl.be/files/ccnurca-logo-web_0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438400" y="2590800"/>
            <a:ext cx="4174236" cy="2514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944562"/>
          </a:xfrm>
        </p:spPr>
        <p:txBody>
          <a:bodyPr>
            <a:normAutofit fontScale="90000"/>
          </a:bodyPr>
          <a:lstStyle/>
          <a:p>
            <a:r>
              <a:rPr lang="hr-HR" sz="2200" dirty="0" smtClean="0">
                <a:latin typeface="Times New Roman"/>
              </a:rPr>
              <a:t>WP 1</a:t>
            </a:r>
            <a:r>
              <a:rPr lang="hr-HR" sz="2200" dirty="0" smtClean="0">
                <a:latin typeface="Times New Roman"/>
              </a:rPr>
              <a:t/>
            </a:r>
            <a:br>
              <a:rPr lang="hr-HR" sz="2200" dirty="0" smtClean="0">
                <a:latin typeface="Times New Roman"/>
              </a:rPr>
            </a:br>
            <a:r>
              <a:rPr lang="en-US" sz="2000" b="1" dirty="0" smtClean="0">
                <a:latin typeface="Times New Roman"/>
              </a:rPr>
              <a:t>Analysis </a:t>
            </a:r>
            <a:r>
              <a:rPr lang="en-US" sz="2000" b="1" dirty="0" smtClean="0">
                <a:latin typeface="Times New Roman"/>
              </a:rPr>
              <a:t>of current situation in nursing education in EU and in the WB region </a:t>
            </a:r>
            <a:r>
              <a:rPr lang="en-US" sz="2700" b="1" dirty="0" smtClean="0">
                <a:latin typeface="Times New Roman"/>
              </a:rPr>
              <a:t/>
            </a:r>
            <a:br>
              <a:rPr lang="en-US" sz="2700" b="1" dirty="0" smtClean="0">
                <a:latin typeface="Times New Roman"/>
              </a:rPr>
            </a:br>
            <a:endParaRPr lang="hr-HR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304800" y="1143000"/>
          <a:ext cx="8077201" cy="4971669"/>
        </p:xfrm>
        <a:graphic>
          <a:graphicData uri="http://schemas.openxmlformats.org/drawingml/2006/table">
            <a:tbl>
              <a:tblPr>
                <a:effectLst>
                  <a:innerShdw blurRad="63500" dist="50800" dir="13500000">
                    <a:srgbClr val="92D050">
                      <a:alpha val="50000"/>
                    </a:srgbClr>
                  </a:innerShdw>
                </a:effectLst>
              </a:tblPr>
              <a:tblGrid>
                <a:gridCol w="594162"/>
                <a:gridCol w="605813"/>
                <a:gridCol w="3219652"/>
                <a:gridCol w="1828787"/>
                <a:gridCol w="1828787"/>
              </a:tblGrid>
              <a:tr h="1609344">
                <a:tc gridSpan="2">
                  <a:txBody>
                    <a:bodyPr/>
                    <a:lstStyle/>
                    <a:p>
                      <a:endParaRPr lang="hr-HR" dirty="0"/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hr-HR" dirty="0"/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000" b="1" i="0" u="none" strike="noStrike" dirty="0" smtClean="0">
                          <a:latin typeface="Times New Roman"/>
                        </a:rPr>
                        <a:t>Activity</a:t>
                      </a:r>
                      <a:endParaRPr lang="en-US" sz="2000" b="1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000" b="1" i="0" u="none" strike="noStrike" dirty="0" smtClean="0">
                          <a:latin typeface="Times New Roman"/>
                        </a:rPr>
                        <a:t>Status</a:t>
                      </a:r>
                      <a:endParaRPr lang="en-US" sz="2000" b="1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000" b="1" i="0" u="none" strike="noStrike" dirty="0" smtClean="0">
                          <a:latin typeface="Times New Roman"/>
                        </a:rPr>
                        <a:t>OUTCOME</a:t>
                      </a:r>
                      <a:endParaRPr lang="en-US" sz="2000" b="1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29056">
                <a:tc rowSpan="3">
                  <a:txBody>
                    <a:bodyPr/>
                    <a:lstStyle/>
                    <a:p>
                      <a:pPr algn="l" fontAlgn="ctr"/>
                      <a:r>
                        <a:rPr lang="hr-HR" sz="2000" b="0" i="0" u="none" strike="noStrike" dirty="0">
                          <a:latin typeface="Times New Roman"/>
                        </a:rPr>
                        <a:t> </a:t>
                      </a:r>
                    </a:p>
                    <a:p>
                      <a:pPr algn="l" fontAlgn="ctr"/>
                      <a:r>
                        <a:rPr lang="hr-HR" sz="2000" b="0" i="0" u="none" strike="noStrike" dirty="0">
                          <a:latin typeface="Times New Roman"/>
                        </a:rPr>
                        <a:t> </a:t>
                      </a:r>
                    </a:p>
                    <a:p>
                      <a:pPr algn="l" fontAlgn="ctr"/>
                      <a:r>
                        <a:rPr lang="hr-HR" sz="2000" b="0" i="0" u="none" strike="noStrike" dirty="0"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000" b="0" i="0" u="none" strike="noStrike" dirty="0">
                          <a:latin typeface="Times New Roman"/>
                        </a:rPr>
                        <a:t>1,1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solidFill>
                            <a:srgbClr val="FF0000"/>
                          </a:solidFill>
                          <a:latin typeface="Times New Roman"/>
                        </a:rPr>
                        <a:t>Analysis report of the current situation of the education in nursing in WB region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2000" b="0" i="0" u="none" strike="noStrike" dirty="0" smtClean="0">
                          <a:latin typeface="Times New Roman"/>
                        </a:rPr>
                        <a:t>Finalized</a:t>
                      </a:r>
                      <a:endParaRPr lang="en-US" sz="20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2000" b="0" i="0" u="none" strike="noStrike" dirty="0" smtClean="0">
                          <a:latin typeface="Times New Roman"/>
                        </a:rPr>
                        <a:t> </a:t>
                      </a:r>
                      <a:r>
                        <a:rPr lang="hr-HR" sz="1400" b="0" i="0" u="none" strike="noStrike" dirty="0" smtClean="0">
                          <a:latin typeface="Times New Roman"/>
                        </a:rPr>
                        <a:t>Report</a:t>
                      </a:r>
                      <a:r>
                        <a:rPr lang="hr-HR" sz="1400" b="0" i="0" u="none" strike="noStrike" baseline="0" dirty="0" smtClean="0">
                          <a:latin typeface="Times New Roman"/>
                        </a:rPr>
                        <a:t> finalized available on web – site </a:t>
                      </a:r>
                      <a:endParaRPr lang="en-US" sz="20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</a:tr>
              <a:tr h="1609344">
                <a:tc vMerge="1">
                  <a:txBody>
                    <a:bodyPr/>
                    <a:lstStyle/>
                    <a:p>
                      <a:pPr algn="l" fontAlgn="ctr"/>
                      <a:endParaRPr lang="hr-HR" sz="2000" b="0" i="0" u="none" strike="noStrike"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000" b="0" i="0" u="none" strike="noStrike" dirty="0">
                          <a:latin typeface="Times New Roman"/>
                        </a:rPr>
                        <a:t>1,2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solidFill>
                            <a:srgbClr val="FF0000"/>
                          </a:solidFill>
                          <a:latin typeface="Times New Roman"/>
                        </a:rPr>
                        <a:t>Comparative analysis EU/WB in education on bachelor level in nursing education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2000" b="0" i="0" u="none" strike="noStrike" dirty="0" smtClean="0">
                          <a:latin typeface="Times New Roman"/>
                        </a:rPr>
                        <a:t>Finalized</a:t>
                      </a:r>
                      <a:endParaRPr lang="en-US" sz="20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400" b="0" i="0" u="none" strike="noStrike" dirty="0" smtClean="0">
                          <a:latin typeface="Times New Roman"/>
                        </a:rPr>
                        <a:t>Report</a:t>
                      </a:r>
                      <a:r>
                        <a:rPr lang="hr-HR" sz="1400" b="0" i="0" u="none" strike="noStrike" baseline="0" dirty="0" smtClean="0">
                          <a:latin typeface="Times New Roman"/>
                        </a:rPr>
                        <a:t> finalized available on web – site </a:t>
                      </a:r>
                      <a:endParaRPr lang="en-US" sz="14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</a:tr>
              <a:tr h="829056">
                <a:tc vMerge="1">
                  <a:txBody>
                    <a:bodyPr/>
                    <a:lstStyle/>
                    <a:p>
                      <a:pPr algn="l" fontAlgn="ctr"/>
                      <a:endParaRPr lang="hr-HR" sz="2000" b="0" i="0" u="none" strike="noStrike"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2000" b="0" i="0" u="none" strike="noStrike">
                          <a:latin typeface="Times New Roman"/>
                        </a:rPr>
                        <a:t>1,3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2000" b="0" i="0" u="none" strike="noStrike" dirty="0">
                          <a:solidFill>
                            <a:srgbClr val="FF0000"/>
                          </a:solidFill>
                          <a:latin typeface="Times New Roman"/>
                        </a:rPr>
                        <a:t>Road map defined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2000" b="0" i="0" u="none" strike="noStrike" dirty="0" smtClean="0">
                          <a:latin typeface="Times New Roman"/>
                        </a:rPr>
                        <a:t>Finalized</a:t>
                      </a:r>
                      <a:endParaRPr lang="hr-HR" sz="20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400" b="0" i="0" u="none" strike="noStrike" dirty="0" smtClean="0">
                          <a:latin typeface="Times New Roman"/>
                        </a:rPr>
                        <a:t>Report</a:t>
                      </a:r>
                      <a:r>
                        <a:rPr lang="hr-HR" sz="1400" b="0" i="0" u="none" strike="noStrike" baseline="0" dirty="0" smtClean="0">
                          <a:latin typeface="Times New Roman"/>
                        </a:rPr>
                        <a:t> finalized available on web – site</a:t>
                      </a:r>
                      <a:endParaRPr lang="hr-HR" sz="14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0B05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228601" y="609600"/>
          <a:ext cx="8458199" cy="5714998"/>
        </p:xfrm>
        <a:graphic>
          <a:graphicData uri="http://schemas.openxmlformats.org/drawingml/2006/table">
            <a:tbl>
              <a:tblPr/>
              <a:tblGrid>
                <a:gridCol w="725591"/>
                <a:gridCol w="4498733"/>
                <a:gridCol w="1547858"/>
                <a:gridCol w="1686017"/>
              </a:tblGrid>
              <a:tr h="725037"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000" b="0" i="0" u="none" strike="noStrike" dirty="0">
                          <a:latin typeface="Times New Roman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i="0" u="none" strike="noStrike" dirty="0">
                          <a:latin typeface="Times New Roman"/>
                        </a:rPr>
                        <a:t>Design of new competence based curriculum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2000" b="1" i="0" u="none" strike="noStrike" dirty="0" smtClean="0">
                          <a:latin typeface="Times New Roman"/>
                        </a:rPr>
                        <a:t>Stage</a:t>
                      </a:r>
                      <a:endParaRPr lang="en-US" sz="2000" b="1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2000" b="1" i="0" u="none" strike="noStrike" dirty="0" smtClean="0">
                          <a:latin typeface="Times New Roman"/>
                        </a:rPr>
                        <a:t>OUTCOME</a:t>
                      </a:r>
                      <a:endParaRPr lang="en-US" sz="2000" b="1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07425"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000" b="0" i="0" u="none" strike="noStrike" dirty="0">
                          <a:latin typeface="Times New Roman"/>
                        </a:rPr>
                        <a:t>2,1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solidFill>
                            <a:srgbClr val="FF0000"/>
                          </a:solidFill>
                          <a:latin typeface="Times New Roman"/>
                        </a:rPr>
                        <a:t>Investigation of Learning Outcomes and specific nursing skills in WB and EU partners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2000" b="0" i="0" u="none" strike="noStrike" dirty="0" smtClean="0">
                          <a:latin typeface="Times New Roman"/>
                        </a:rPr>
                        <a:t>Finalized</a:t>
                      </a:r>
                      <a:endParaRPr lang="en-US" sz="20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2000" b="0" i="0" u="none" strike="noStrike" dirty="0" smtClean="0">
                          <a:latin typeface="Times New Roman"/>
                        </a:rPr>
                        <a:t> </a:t>
                      </a:r>
                      <a:r>
                        <a:rPr lang="hr-HR" sz="1400" b="1" i="0" u="none" strike="noStrike" dirty="0" smtClean="0">
                          <a:latin typeface="Times New Roman"/>
                        </a:rPr>
                        <a:t>Document</a:t>
                      </a:r>
                      <a:r>
                        <a:rPr lang="hr-HR" sz="1400" b="1" i="0" u="none" strike="noStrike" baseline="0" dirty="0" smtClean="0">
                          <a:latin typeface="Times New Roman"/>
                        </a:rPr>
                        <a:t> created-learning outcomes matrix created</a:t>
                      </a:r>
                      <a:endParaRPr lang="en-US" sz="2000" b="1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</a:tr>
              <a:tr h="1407425"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000" b="0" i="0" u="none" strike="noStrike" dirty="0">
                          <a:latin typeface="Times New Roman"/>
                        </a:rPr>
                        <a:t>2,2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i="0" u="none" strike="noStrike" dirty="0">
                          <a:solidFill>
                            <a:srgbClr val="FF0000"/>
                          </a:solidFill>
                          <a:latin typeface="Times New Roman"/>
                        </a:rPr>
                        <a:t>Setting up the learning outcomes (educational objectives) for new curriculum in WB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2000" b="1" i="0" u="none" strike="noStrike" dirty="0" smtClean="0">
                          <a:latin typeface="Times New Roman"/>
                        </a:rPr>
                        <a:t>Finalized</a:t>
                      </a:r>
                      <a:endParaRPr lang="en-US" sz="2000" b="1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2000" b="1" i="0" u="none" strike="noStrike" dirty="0" smtClean="0">
                          <a:latin typeface="Times New Roman"/>
                        </a:rPr>
                        <a:t>Document</a:t>
                      </a:r>
                      <a:r>
                        <a:rPr lang="hr-HR" sz="2000" b="1" i="0" u="none" strike="noStrike" baseline="0" dirty="0" smtClean="0">
                          <a:latin typeface="Times New Roman"/>
                        </a:rPr>
                        <a:t> created</a:t>
                      </a:r>
                      <a:endParaRPr lang="en-US" sz="2000" b="1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</a:tr>
              <a:tr h="725037"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000" b="0" i="0" u="none" strike="noStrike" dirty="0">
                          <a:latin typeface="Times New Roman"/>
                        </a:rPr>
                        <a:t>2,3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2000" b="1" i="0" u="none" strike="noStrike" dirty="0">
                          <a:solidFill>
                            <a:srgbClr val="FF0000"/>
                          </a:solidFill>
                          <a:latin typeface="Times New Roman"/>
                        </a:rPr>
                        <a:t>New curriculum and ECTS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2000" b="1" i="0" u="none" strike="noStrike" dirty="0" smtClean="0">
                          <a:latin typeface="Times New Roman"/>
                        </a:rPr>
                        <a:t>In progress</a:t>
                      </a:r>
                      <a:endParaRPr lang="hr-HR" sz="2000" b="1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hr-HR" sz="2000" b="1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</a:tr>
              <a:tr h="725037"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000" b="0" i="0" u="none" strike="noStrike" dirty="0">
                          <a:latin typeface="Times New Roman"/>
                        </a:rPr>
                        <a:t>2,4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i="0" u="none" strike="noStrike" dirty="0">
                          <a:solidFill>
                            <a:srgbClr val="FF0000"/>
                          </a:solidFill>
                          <a:latin typeface="Times New Roman"/>
                        </a:rPr>
                        <a:t>Description of the practical nursing skills 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2000" b="1" i="0" u="none" strike="noStrike" dirty="0" smtClean="0">
                          <a:latin typeface="Times New Roman"/>
                        </a:rPr>
                        <a:t>Finalized</a:t>
                      </a:r>
                      <a:endParaRPr lang="en-US" sz="2000" b="1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2000" b="1" i="0" u="none" strike="noStrike" dirty="0" smtClean="0">
                          <a:latin typeface="Times New Roman"/>
                        </a:rPr>
                        <a:t> Document created</a:t>
                      </a:r>
                      <a:endParaRPr lang="en-US" sz="2000" b="1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</a:tr>
              <a:tr h="725037"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000" b="0" i="0" u="none" strike="noStrike">
                          <a:latin typeface="Times New Roman"/>
                        </a:rPr>
                        <a:t>2,5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i="0" u="none" strike="noStrike" dirty="0">
                          <a:solidFill>
                            <a:srgbClr val="FF0000"/>
                          </a:solidFill>
                          <a:latin typeface="Times New Roman"/>
                        </a:rPr>
                        <a:t>Description of methodology for the assessment of the skills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2000" b="1" i="0" u="none" strike="noStrike" dirty="0" smtClean="0">
                          <a:latin typeface="Times New Roman"/>
                        </a:rPr>
                        <a:t>Finalized</a:t>
                      </a:r>
                      <a:endParaRPr lang="en-US" sz="2000" b="1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2000" b="1" i="0" u="none" strike="noStrike" dirty="0" smtClean="0">
                          <a:latin typeface="Times New Roman"/>
                        </a:rPr>
                        <a:t> Training done</a:t>
                      </a:r>
                      <a:endParaRPr lang="en-US" sz="2000" b="1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0B0F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b="1" dirty="0" smtClean="0">
                <a:latin typeface="Times New Roman"/>
              </a:rPr>
              <a:t> </a:t>
            </a:r>
            <a:r>
              <a:rPr lang="hr-HR" sz="2700" b="1" dirty="0" smtClean="0">
                <a:latin typeface="Times New Roman"/>
              </a:rPr>
              <a:t>WP  3 </a:t>
            </a:r>
            <a:r>
              <a:rPr lang="en-US" sz="2700" b="1" dirty="0" smtClean="0">
                <a:latin typeface="Times New Roman"/>
              </a:rPr>
              <a:t>Training </a:t>
            </a:r>
            <a:r>
              <a:rPr lang="en-US" sz="2700" b="1" dirty="0" smtClean="0">
                <a:latin typeface="Times New Roman"/>
              </a:rPr>
              <a:t>of teaching staff for running course units during pilot project  </a:t>
            </a:r>
            <a:r>
              <a:rPr lang="en-US" b="1" dirty="0" smtClean="0">
                <a:latin typeface="Times New Roman"/>
              </a:rPr>
              <a:t/>
            </a:r>
            <a:br>
              <a:rPr lang="en-US" b="1" dirty="0" smtClean="0">
                <a:latin typeface="Times New Roman"/>
              </a:rPr>
            </a:br>
            <a:endParaRPr lang="hr-HR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533400" y="2362200"/>
          <a:ext cx="7772400" cy="2133600"/>
        </p:xfrm>
        <a:graphic>
          <a:graphicData uri="http://schemas.openxmlformats.org/drawingml/2006/table">
            <a:tbl>
              <a:tblPr/>
              <a:tblGrid>
                <a:gridCol w="832757"/>
                <a:gridCol w="5531116"/>
                <a:gridCol w="1408527"/>
              </a:tblGrid>
              <a:tr h="1066800"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800" b="0" i="0" u="none" strike="noStrike" dirty="0">
                          <a:solidFill>
                            <a:srgbClr val="FF0000"/>
                          </a:solidFill>
                          <a:latin typeface="Times New Roman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800" b="1" i="0" u="none" strike="noStrike" dirty="0" smtClean="0">
                          <a:solidFill>
                            <a:srgbClr val="FF0000"/>
                          </a:solidFill>
                          <a:latin typeface="Times New Roman"/>
                        </a:rPr>
                        <a:t>Activity</a:t>
                      </a:r>
                      <a:endParaRPr lang="en-US" sz="1800" b="1" i="0" u="none" strike="noStrike" dirty="0">
                        <a:solidFill>
                          <a:srgbClr val="FF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800" b="1" i="0" u="none" strike="noStrike" dirty="0" smtClean="0">
                          <a:latin typeface="Times New Roman"/>
                        </a:rPr>
                        <a:t>Stage</a:t>
                      </a:r>
                      <a:endParaRPr lang="en-US" sz="1800" b="1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</a:tr>
              <a:tr h="1066800"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800" b="0" i="0" u="none" strike="noStrike">
                          <a:solidFill>
                            <a:srgbClr val="FF0000"/>
                          </a:solidFill>
                          <a:latin typeface="Times New Roman"/>
                        </a:rPr>
                        <a:t>3,1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 dirty="0">
                          <a:solidFill>
                            <a:srgbClr val="FF0000"/>
                          </a:solidFill>
                          <a:latin typeface="Times New Roman"/>
                        </a:rPr>
                        <a:t>Education of staff in EU institutes and hospitals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800" b="1" i="0" u="none" strike="noStrike" dirty="0" smtClean="0">
                          <a:latin typeface="Times New Roman"/>
                        </a:rPr>
                        <a:t>Finalized</a:t>
                      </a:r>
                      <a:endParaRPr lang="en-US" sz="1800" b="1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457200" y="1447800"/>
          <a:ext cx="8077200" cy="1981200"/>
        </p:xfrm>
        <a:graphic>
          <a:graphicData uri="http://schemas.openxmlformats.org/drawingml/2006/table">
            <a:tbl>
              <a:tblPr/>
              <a:tblGrid>
                <a:gridCol w="734484"/>
                <a:gridCol w="4828116"/>
                <a:gridCol w="1143000"/>
                <a:gridCol w="1371600"/>
              </a:tblGrid>
              <a:tr h="990600"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000" b="0" i="0" u="none" strike="noStrike" dirty="0">
                          <a:latin typeface="Times New Roman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i="0" u="none" strike="noStrike" dirty="0">
                          <a:solidFill>
                            <a:srgbClr val="FF0000"/>
                          </a:solidFill>
                          <a:latin typeface="Times New Roman"/>
                        </a:rPr>
                        <a:t>Capacity building of the nursing schools in the region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2000" b="1" i="0" u="none" strike="noStrike" dirty="0" smtClean="0">
                          <a:latin typeface="Times New Roman"/>
                        </a:rPr>
                        <a:t>Status</a:t>
                      </a:r>
                      <a:endParaRPr lang="en-US" sz="2000" b="1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2000" b="1" i="0" u="none" strike="noStrike" dirty="0" smtClean="0">
                          <a:latin typeface="Times New Roman"/>
                        </a:rPr>
                        <a:t>Outcome</a:t>
                      </a:r>
                      <a:endParaRPr lang="en-US" sz="2000" b="1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</a:tr>
              <a:tr h="990600">
                <a:tc>
                  <a:txBody>
                    <a:bodyPr/>
                    <a:lstStyle/>
                    <a:p>
                      <a:pPr algn="ctr" fontAlgn="ctr"/>
                      <a:r>
                        <a:rPr lang="hr-HR" sz="2000" b="0" i="0" u="none" strike="noStrike" dirty="0">
                          <a:latin typeface="Times New Roman"/>
                        </a:rPr>
                        <a:t>4,1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i="0" u="none" strike="noStrike" dirty="0">
                          <a:solidFill>
                            <a:srgbClr val="FF0000"/>
                          </a:solidFill>
                          <a:latin typeface="Times New Roman"/>
                        </a:rPr>
                        <a:t>Finding equipment for training in nursing skills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2000" b="1" i="0" u="none" strike="noStrike" dirty="0" smtClean="0">
                          <a:latin typeface="Times New Roman"/>
                        </a:rPr>
                        <a:t>Finalized</a:t>
                      </a:r>
                      <a:endParaRPr lang="en-US" sz="2000" b="1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2000" b="1" i="0" u="none" strike="noStrike" dirty="0" smtClean="0">
                          <a:latin typeface="Times New Roman"/>
                        </a:rPr>
                        <a:t>Equipment</a:t>
                      </a:r>
                      <a:endParaRPr lang="en-US" sz="2000" b="1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b="1" dirty="0" smtClean="0">
                <a:latin typeface="Times New Roman"/>
              </a:rPr>
              <a:t>Dissemination of project results</a:t>
            </a:r>
            <a:br>
              <a:rPr lang="hr-HR" b="1" dirty="0" smtClean="0">
                <a:latin typeface="Times New Roman"/>
              </a:rPr>
            </a:br>
            <a:endParaRPr lang="hr-HR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457200" y="1447800"/>
          <a:ext cx="7447047" cy="4648200"/>
        </p:xfrm>
        <a:graphic>
          <a:graphicData uri="http://schemas.openxmlformats.org/drawingml/2006/table">
            <a:tbl>
              <a:tblPr/>
              <a:tblGrid>
                <a:gridCol w="797898"/>
                <a:gridCol w="4319082"/>
                <a:gridCol w="2330067"/>
              </a:tblGrid>
              <a:tr h="929640">
                <a:tc>
                  <a:txBody>
                    <a:bodyPr/>
                    <a:lstStyle/>
                    <a:p>
                      <a:pPr algn="ctr" fontAlgn="ctr"/>
                      <a:endParaRPr lang="hr-HR" sz="18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800" b="1" i="0" u="none" strike="noStrike" dirty="0" smtClean="0">
                          <a:solidFill>
                            <a:srgbClr val="FF0000"/>
                          </a:solidFill>
                          <a:latin typeface="Times New Roman"/>
                        </a:rPr>
                        <a:t>Activity</a:t>
                      </a:r>
                      <a:endParaRPr lang="hr-HR" sz="1800" b="1" i="0" u="none" strike="noStrike" dirty="0">
                        <a:solidFill>
                          <a:srgbClr val="FF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800" b="1" i="0" u="none" strike="noStrike" dirty="0" smtClean="0">
                          <a:latin typeface="Times New Roman"/>
                        </a:rPr>
                        <a:t>Stage</a:t>
                      </a:r>
                      <a:endParaRPr lang="hr-HR" sz="1800" b="1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</a:tr>
              <a:tr h="929640"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800" b="0" i="0" u="none" strike="noStrike" dirty="0">
                          <a:latin typeface="Times New Roman"/>
                        </a:rPr>
                        <a:t>9,1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 dirty="0">
                          <a:solidFill>
                            <a:srgbClr val="FF0000"/>
                          </a:solidFill>
                          <a:latin typeface="Times New Roman"/>
                        </a:rPr>
                        <a:t>Raised project awareness through development of web site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800" b="1" i="0" u="none" strike="noStrike" dirty="0" smtClean="0">
                          <a:latin typeface="Times New Roman"/>
                        </a:rPr>
                        <a:t>Finalized, continously</a:t>
                      </a:r>
                      <a:r>
                        <a:rPr lang="hr-HR" sz="1800" b="1" i="0" u="none" strike="noStrike" baseline="0" dirty="0" smtClean="0">
                          <a:latin typeface="Times New Roman"/>
                        </a:rPr>
                        <a:t> </a:t>
                      </a:r>
                      <a:endParaRPr lang="en-US" sz="1800" b="1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</a:tr>
              <a:tr h="929640"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800" b="0" i="0" u="none" strike="noStrike">
                          <a:latin typeface="Times New Roman"/>
                        </a:rPr>
                        <a:t>9,2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 dirty="0">
                          <a:solidFill>
                            <a:srgbClr val="FF0000"/>
                          </a:solidFill>
                          <a:latin typeface="Times New Roman"/>
                        </a:rPr>
                        <a:t>Raised project awareness through development of newsletter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800" b="1" i="0" u="none" strike="noStrike" dirty="0" smtClean="0">
                          <a:latin typeface="Times New Roman"/>
                        </a:rPr>
                        <a:t>Finalized,</a:t>
                      </a:r>
                      <a:r>
                        <a:rPr lang="hr-HR" sz="1800" b="1" i="0" u="none" strike="noStrike" baseline="0" dirty="0" smtClean="0">
                          <a:latin typeface="Times New Roman"/>
                        </a:rPr>
                        <a:t> continously </a:t>
                      </a:r>
                      <a:endParaRPr lang="en-US" sz="1800" b="1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</a:tr>
              <a:tr h="929640"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800" b="0" i="0" u="none" strike="noStrike">
                          <a:latin typeface="Times New Roman"/>
                        </a:rPr>
                        <a:t>9,3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 dirty="0">
                          <a:solidFill>
                            <a:srgbClr val="FF0000"/>
                          </a:solidFill>
                          <a:latin typeface="Times New Roman"/>
                        </a:rPr>
                        <a:t>Raised project awareness through info sessions for stake holders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800" b="1" i="0" u="none" strike="noStrike" dirty="0" smtClean="0">
                          <a:latin typeface="Times New Roman"/>
                        </a:rPr>
                        <a:t>Finalized, continously </a:t>
                      </a:r>
                      <a:endParaRPr lang="en-US" sz="1800" b="1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</a:tr>
              <a:tr h="929640"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800" b="0" i="0" u="none" strike="noStrike">
                          <a:latin typeface="Times New Roman"/>
                        </a:rPr>
                        <a:t>9,4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 dirty="0">
                          <a:solidFill>
                            <a:srgbClr val="FF0000"/>
                          </a:solidFill>
                          <a:latin typeface="Times New Roman"/>
                        </a:rPr>
                        <a:t>Raised project awareness through dissemination conferences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800" b="1" i="0" u="none" strike="noStrike" dirty="0" smtClean="0">
                          <a:latin typeface="Times New Roman"/>
                        </a:rPr>
                        <a:t>To be done</a:t>
                      </a:r>
                      <a:endParaRPr lang="en-US" sz="1800" b="1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0B05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208</TotalTime>
  <Words>245</Words>
  <Application>Microsoft Office PowerPoint</Application>
  <PresentationFormat>On-screen Show (4:3)</PresentationFormat>
  <Paragraphs>73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CCNURCA project activities </vt:lpstr>
      <vt:lpstr>WP 1 Analysis of current situation in nursing education in EU and in the WB region  </vt:lpstr>
      <vt:lpstr>Slide 3</vt:lpstr>
      <vt:lpstr> WP  3 Training of teaching staff for running course units during pilot project   </vt:lpstr>
      <vt:lpstr>Slide 5</vt:lpstr>
      <vt:lpstr>Dissemination of project results 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CCNURCA project activities </dc:title>
  <dc:creator>HP</dc:creator>
  <cp:lastModifiedBy>IBM</cp:lastModifiedBy>
  <cp:revision>21</cp:revision>
  <dcterms:created xsi:type="dcterms:W3CDTF">2006-08-16T00:00:00Z</dcterms:created>
  <dcterms:modified xsi:type="dcterms:W3CDTF">2015-02-06T12:36:07Z</dcterms:modified>
</cp:coreProperties>
</file>