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9" r:id="rId4"/>
    <p:sldId id="280" r:id="rId5"/>
    <p:sldId id="261" r:id="rId6"/>
    <p:sldId id="277" r:id="rId7"/>
    <p:sldId id="262" r:id="rId8"/>
    <p:sldId id="278" r:id="rId9"/>
    <p:sldId id="263" r:id="rId10"/>
    <p:sldId id="258" r:id="rId11"/>
    <p:sldId id="275" r:id="rId12"/>
    <p:sldId id="271" r:id="rId13"/>
    <p:sldId id="272" r:id="rId14"/>
    <p:sldId id="273" r:id="rId15"/>
    <p:sldId id="259" r:id="rId16"/>
    <p:sldId id="264" r:id="rId17"/>
    <p:sldId id="265" r:id="rId18"/>
    <p:sldId id="266" r:id="rId19"/>
    <p:sldId id="267" r:id="rId20"/>
    <p:sldId id="260" r:id="rId21"/>
    <p:sldId id="268" r:id="rId22"/>
    <p:sldId id="270" r:id="rId23"/>
    <p:sldId id="269" r:id="rId24"/>
    <p:sldId id="276"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redný štýl 4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vetlý štýl 3 - zvýrazneni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C8352-4BCD-46E9-B68F-4481A9A12A0F}" type="datetimeFigureOut">
              <a:rPr lang="sk-SK" smtClean="0"/>
              <a:t>25. 4. 2014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AD438-4C4C-493D-AD83-4AE9E8773DD8}" type="slidenum">
              <a:rPr lang="sk-SK" smtClean="0"/>
              <a:t>‹nr.›</a:t>
            </a:fld>
            <a:endParaRPr lang="sk-SK"/>
          </a:p>
        </p:txBody>
      </p:sp>
    </p:spTree>
    <p:extLst>
      <p:ext uri="{BB962C8B-B14F-4D97-AF65-F5344CB8AC3E}">
        <p14:creationId xmlns:p14="http://schemas.microsoft.com/office/powerpoint/2010/main" val="395745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E5AD438-4C4C-493D-AD83-4AE9E8773DD8}" type="slidenum">
              <a:rPr lang="sk-SK" smtClean="0"/>
              <a:t>10</a:t>
            </a:fld>
            <a:endParaRPr lang="sk-SK"/>
          </a:p>
        </p:txBody>
      </p:sp>
    </p:spTree>
    <p:extLst>
      <p:ext uri="{BB962C8B-B14F-4D97-AF65-F5344CB8AC3E}">
        <p14:creationId xmlns:p14="http://schemas.microsoft.com/office/powerpoint/2010/main" val="201977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9B575E6F-422A-4214-9300-2BAF172F53B5}" type="datetimeFigureOut">
              <a:rPr lang="sk-SK" smtClean="0"/>
              <a:t>25. 4. 2014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150354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B575E6F-422A-4214-9300-2BAF172F53B5}" type="datetimeFigureOut">
              <a:rPr lang="sk-SK" smtClean="0"/>
              <a:t>25. 4. 2014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41399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B575E6F-422A-4214-9300-2BAF172F53B5}" type="datetimeFigureOut">
              <a:rPr lang="sk-SK" smtClean="0"/>
              <a:t>25. 4. 2014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181557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9B575E6F-422A-4214-9300-2BAF172F53B5}" type="datetimeFigureOut">
              <a:rPr lang="sk-SK" smtClean="0"/>
              <a:t>25. 4. 2014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58682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9B575E6F-422A-4214-9300-2BAF172F53B5}" type="datetimeFigureOut">
              <a:rPr lang="sk-SK" smtClean="0"/>
              <a:t>25. 4. 2014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376885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9B575E6F-422A-4214-9300-2BAF172F53B5}" type="datetimeFigureOut">
              <a:rPr lang="sk-SK" smtClean="0"/>
              <a:t>25. 4. 2014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326912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9B575E6F-422A-4214-9300-2BAF172F53B5}" type="datetimeFigureOut">
              <a:rPr lang="sk-SK" smtClean="0"/>
              <a:t>25. 4. 2014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27933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9B575E6F-422A-4214-9300-2BAF172F53B5}" type="datetimeFigureOut">
              <a:rPr lang="sk-SK" smtClean="0"/>
              <a:t>25. 4. 2014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95581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9B575E6F-422A-4214-9300-2BAF172F53B5}" type="datetimeFigureOut">
              <a:rPr lang="sk-SK" smtClean="0"/>
              <a:t>25. 4. 2014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307323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9B575E6F-422A-4214-9300-2BAF172F53B5}" type="datetimeFigureOut">
              <a:rPr lang="sk-SK" smtClean="0"/>
              <a:t>25. 4. 2014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399622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9B575E6F-422A-4214-9300-2BAF172F53B5}" type="datetimeFigureOut">
              <a:rPr lang="sk-SK" smtClean="0"/>
              <a:t>25. 4. 2014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1BD621B-8FB4-4876-A257-B5CBFD158083}" type="slidenum">
              <a:rPr lang="sk-SK" smtClean="0"/>
              <a:t>‹nr.›</a:t>
            </a:fld>
            <a:endParaRPr lang="sk-SK"/>
          </a:p>
        </p:txBody>
      </p:sp>
    </p:spTree>
    <p:extLst>
      <p:ext uri="{BB962C8B-B14F-4D97-AF65-F5344CB8AC3E}">
        <p14:creationId xmlns:p14="http://schemas.microsoft.com/office/powerpoint/2010/main" val="325413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phere">
          <a:fgClr>
            <a:schemeClr val="accent4">
              <a:lumMod val="40000"/>
              <a:lumOff val="60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75E6F-422A-4214-9300-2BAF172F53B5}" type="datetimeFigureOut">
              <a:rPr lang="sk-SK" smtClean="0"/>
              <a:t>25. 4. 2014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D621B-8FB4-4876-A257-B5CBFD158083}" type="slidenum">
              <a:rPr lang="sk-SK" smtClean="0"/>
              <a:t>‹nr.›</a:t>
            </a:fld>
            <a:endParaRPr lang="sk-SK"/>
          </a:p>
        </p:txBody>
      </p:sp>
    </p:spTree>
    <p:extLst>
      <p:ext uri="{BB962C8B-B14F-4D97-AF65-F5344CB8AC3E}">
        <p14:creationId xmlns:p14="http://schemas.microsoft.com/office/powerpoint/2010/main" val="3301309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unipo.sk/maisportal/studijneProgramy.mai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blipFill>
            <a:blip r:embed="rId2"/>
            <a:tile tx="0" ty="0" sx="100000" sy="100000" flip="none" algn="tl"/>
          </a:blipFill>
          <a:effectLst>
            <a:outerShdw blurRad="50800" dist="38100" dir="2700000" algn="tl" rotWithShape="0">
              <a:prstClr val="black">
                <a:alpha val="40000"/>
              </a:prstClr>
            </a:outerShdw>
          </a:effectLst>
          <a:scene3d>
            <a:camera prst="orthographicFront"/>
            <a:lightRig rig="soft" dir="t"/>
          </a:scene3d>
          <a:sp3d extrusionH="76200">
            <a:bevelT w="165100" prst="coolSlant"/>
            <a:extrusionClr>
              <a:schemeClr val="accent4"/>
            </a:extrusionClr>
          </a:sp3d>
        </p:spPr>
        <p:txBody>
          <a:bodyPr/>
          <a:lstStyle/>
          <a:p>
            <a:r>
              <a:rPr lang="sk-SK" b="1" dirty="0" err="1" smtClean="0">
                <a:effectLst>
                  <a:outerShdw blurRad="38100" dist="38100" dir="2700000" algn="tl">
                    <a:srgbClr val="000000">
                      <a:alpha val="43137"/>
                    </a:srgbClr>
                  </a:outerShdw>
                </a:effectLst>
              </a:rPr>
              <a:t>Analysis</a:t>
            </a:r>
            <a:r>
              <a:rPr lang="sk-SK" b="1" dirty="0" smtClean="0">
                <a:effectLst>
                  <a:outerShdw blurRad="38100" dist="38100" dir="2700000" algn="tl">
                    <a:srgbClr val="000000">
                      <a:alpha val="43137"/>
                    </a:srgbClr>
                  </a:outerShdw>
                </a:effectLst>
              </a:rPr>
              <a:t> </a:t>
            </a:r>
            <a:r>
              <a:rPr lang="sk-SK" b="1" dirty="0" err="1" smtClean="0">
                <a:effectLst>
                  <a:outerShdw blurRad="38100" dist="38100" dir="2700000" algn="tl">
                    <a:srgbClr val="000000">
                      <a:alpha val="43137"/>
                    </a:srgbClr>
                  </a:outerShdw>
                </a:effectLst>
              </a:rPr>
              <a:t>of</a:t>
            </a:r>
            <a:r>
              <a:rPr lang="sk-SK" b="1" dirty="0" smtClean="0">
                <a:effectLst>
                  <a:outerShdw blurRad="38100" dist="38100" dir="2700000" algn="tl">
                    <a:srgbClr val="000000">
                      <a:alpha val="43137"/>
                    </a:srgbClr>
                  </a:outerShdw>
                </a:effectLst>
              </a:rPr>
              <a:t> </a:t>
            </a:r>
            <a:r>
              <a:rPr lang="sk-SK" b="1" dirty="0" err="1">
                <a:effectLst>
                  <a:outerShdw blurRad="38100" dist="38100" dir="2700000" algn="tl">
                    <a:srgbClr val="000000">
                      <a:alpha val="43137"/>
                    </a:srgbClr>
                  </a:outerShdw>
                </a:effectLst>
              </a:rPr>
              <a:t>C</a:t>
            </a:r>
            <a:r>
              <a:rPr lang="sk-SK" b="1" dirty="0" err="1" smtClean="0">
                <a:effectLst>
                  <a:outerShdw blurRad="38100" dist="38100" dir="2700000" algn="tl">
                    <a:srgbClr val="000000">
                      <a:alpha val="43137"/>
                    </a:srgbClr>
                  </a:outerShdw>
                </a:effectLst>
              </a:rPr>
              <a:t>ompetences</a:t>
            </a:r>
            <a:r>
              <a:rPr lang="sk-SK" b="1" dirty="0" smtClean="0">
                <a:effectLst>
                  <a:outerShdw blurRad="38100" dist="38100" dir="2700000" algn="tl">
                    <a:srgbClr val="000000">
                      <a:alpha val="43137"/>
                    </a:srgbClr>
                  </a:outerShdw>
                </a:effectLst>
              </a:rPr>
              <a:t> </a:t>
            </a:r>
            <a:r>
              <a:rPr lang="sk-SK" b="1" dirty="0" err="1" smtClean="0">
                <a:effectLst>
                  <a:outerShdw blurRad="38100" dist="38100" dir="2700000" algn="tl">
                    <a:srgbClr val="000000">
                      <a:alpha val="43137"/>
                    </a:srgbClr>
                  </a:outerShdw>
                </a:effectLst>
              </a:rPr>
              <a:t>at</a:t>
            </a:r>
            <a:r>
              <a:rPr lang="sk-SK" b="1" dirty="0" smtClean="0">
                <a:effectLst>
                  <a:outerShdw blurRad="38100" dist="38100" dir="2700000" algn="tl">
                    <a:srgbClr val="000000">
                      <a:alpha val="43137"/>
                    </a:srgbClr>
                  </a:outerShdw>
                </a:effectLst>
              </a:rPr>
              <a:t> </a:t>
            </a:r>
            <a:r>
              <a:rPr lang="sk-SK" b="1" dirty="0" err="1" smtClean="0">
                <a:effectLst>
                  <a:outerShdw blurRad="38100" dist="38100" dir="2700000" algn="tl">
                    <a:srgbClr val="000000">
                      <a:alpha val="43137"/>
                    </a:srgbClr>
                  </a:outerShdw>
                </a:effectLst>
              </a:rPr>
              <a:t>the</a:t>
            </a:r>
            <a:r>
              <a:rPr lang="sk-SK" b="1" dirty="0" smtClean="0">
                <a:effectLst>
                  <a:outerShdw blurRad="38100" dist="38100" dir="2700000" algn="tl">
                    <a:srgbClr val="000000">
                      <a:alpha val="43137"/>
                    </a:srgbClr>
                  </a:outerShdw>
                </a:effectLst>
              </a:rPr>
              <a:t> </a:t>
            </a:r>
            <a:r>
              <a:rPr lang="sk-SK" b="1" dirty="0" err="1" smtClean="0">
                <a:effectLst>
                  <a:outerShdw blurRad="38100" dist="38100" dir="2700000" algn="tl">
                    <a:srgbClr val="000000">
                      <a:alpha val="43137"/>
                    </a:srgbClr>
                  </a:outerShdw>
                </a:effectLst>
              </a:rPr>
              <a:t>University</a:t>
            </a:r>
            <a:r>
              <a:rPr lang="sk-SK" b="1" dirty="0" smtClean="0">
                <a:effectLst>
                  <a:outerShdw blurRad="38100" dist="38100" dir="2700000" algn="tl">
                    <a:srgbClr val="000000">
                      <a:alpha val="43137"/>
                    </a:srgbClr>
                  </a:outerShdw>
                </a:effectLst>
              </a:rPr>
              <a:t> </a:t>
            </a:r>
            <a:r>
              <a:rPr lang="sk-SK" b="1" dirty="0" err="1" smtClean="0">
                <a:effectLst>
                  <a:outerShdw blurRad="38100" dist="38100" dir="2700000" algn="tl">
                    <a:srgbClr val="000000">
                      <a:alpha val="43137"/>
                    </a:srgbClr>
                  </a:outerShdw>
                </a:effectLst>
              </a:rPr>
              <a:t>of</a:t>
            </a:r>
            <a:r>
              <a:rPr lang="sk-SK" b="1" dirty="0" smtClean="0">
                <a:effectLst>
                  <a:outerShdw blurRad="38100" dist="38100" dir="2700000" algn="tl">
                    <a:srgbClr val="000000">
                      <a:alpha val="43137"/>
                    </a:srgbClr>
                  </a:outerShdw>
                </a:effectLst>
              </a:rPr>
              <a:t> Prešov</a:t>
            </a:r>
            <a:endParaRPr lang="sk-SK"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371600" y="3886200"/>
            <a:ext cx="6400800" cy="622920"/>
          </a:xfrm>
          <a:blipFill>
            <a:blip r:embed="rId2"/>
            <a:tile tx="0" ty="0" sx="100000" sy="100000" flip="none" algn="tl"/>
          </a:blipFill>
          <a:scene3d>
            <a:camera prst="orthographicFront"/>
            <a:lightRig rig="threePt" dir="t"/>
          </a:scene3d>
          <a:sp3d>
            <a:bevelT w="165100" prst="coolSlant"/>
          </a:sp3d>
        </p:spPr>
        <p:txBody>
          <a:bodyPr/>
          <a:lstStyle/>
          <a:p>
            <a:r>
              <a:rPr lang="sk-SK" dirty="0" err="1" smtClean="0">
                <a:effectLst>
                  <a:outerShdw blurRad="38100" dist="38100" dir="2700000" algn="tl">
                    <a:srgbClr val="000000">
                      <a:alpha val="43137"/>
                    </a:srgbClr>
                  </a:outerShdw>
                </a:effectLst>
              </a:rPr>
              <a:t>Lubica</a:t>
            </a:r>
            <a:r>
              <a:rPr lang="sk-SK" dirty="0" smtClean="0">
                <a:effectLst>
                  <a:outerShdw blurRad="38100" dist="38100" dir="2700000" algn="tl">
                    <a:srgbClr val="000000">
                      <a:alpha val="43137"/>
                    </a:srgbClr>
                  </a:outerShdw>
                </a:effectLst>
              </a:rPr>
              <a:t> </a:t>
            </a:r>
            <a:r>
              <a:rPr lang="sk-SK" dirty="0" err="1" smtClean="0">
                <a:effectLst>
                  <a:outerShdw blurRad="38100" dist="38100" dir="2700000" algn="tl">
                    <a:srgbClr val="000000">
                      <a:alpha val="43137"/>
                    </a:srgbClr>
                  </a:outerShdw>
                </a:effectLst>
              </a:rPr>
              <a:t>Rybarova</a:t>
            </a:r>
            <a:endParaRPr lang="sk-SK"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4787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a:blipFill>
            <a:blip r:embed="rId3"/>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 1st </a:t>
            </a:r>
            <a:r>
              <a:rPr lang="en-US" sz="3600" b="1" dirty="0" smtClean="0">
                <a:effectLst>
                  <a:outerShdw blurRad="38100" dist="38100" dir="2700000" algn="tl">
                    <a:srgbClr val="000000">
                      <a:alpha val="43137"/>
                    </a:srgbClr>
                  </a:outerShdw>
                </a:effectLst>
              </a:rPr>
              <a:t>year </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57200" y="1268760"/>
            <a:ext cx="8229600" cy="5400600"/>
          </a:xfrm>
        </p:spPr>
        <p:txBody>
          <a:bodyPr>
            <a:normAutofit fontScale="70000" lnSpcReduction="20000"/>
          </a:bodyPr>
          <a:lstStyle/>
          <a:p>
            <a:pPr marL="0" indent="0">
              <a:buNone/>
            </a:pPr>
            <a:r>
              <a:rPr lang="en-US" dirty="0"/>
              <a:t>• Dressing material and dressings </a:t>
            </a:r>
            <a:br>
              <a:rPr lang="en-US" dirty="0"/>
            </a:br>
            <a:r>
              <a:rPr lang="en-US" dirty="0"/>
              <a:t>• Care of the device </a:t>
            </a:r>
            <a:br>
              <a:rPr lang="en-US" dirty="0"/>
            </a:br>
            <a:r>
              <a:rPr lang="en-US" dirty="0"/>
              <a:t>• </a:t>
            </a:r>
            <a:r>
              <a:rPr lang="sk-SK" dirty="0"/>
              <a:t>B</a:t>
            </a:r>
            <a:r>
              <a:rPr lang="en-US" dirty="0" err="1" smtClean="0"/>
              <a:t>ed</a:t>
            </a:r>
            <a:r>
              <a:rPr lang="en-US" dirty="0" smtClean="0"/>
              <a:t> </a:t>
            </a:r>
            <a:r>
              <a:rPr lang="sk-SK" dirty="0"/>
              <a:t>c</a:t>
            </a:r>
            <a:r>
              <a:rPr lang="en-US" dirty="0" smtClean="0"/>
              <a:t>are</a:t>
            </a:r>
            <a:r>
              <a:rPr lang="en-US" dirty="0"/>
              <a:t/>
            </a:r>
            <a:br>
              <a:rPr lang="en-US" dirty="0"/>
            </a:br>
            <a:r>
              <a:rPr lang="en-US" dirty="0"/>
              <a:t>• Records to nursing documentation </a:t>
            </a:r>
            <a:br>
              <a:rPr lang="en-US" dirty="0"/>
            </a:br>
            <a:r>
              <a:rPr lang="en-US" dirty="0"/>
              <a:t>• </a:t>
            </a:r>
            <a:r>
              <a:rPr lang="en-US" dirty="0" smtClean="0"/>
              <a:t>Ad</a:t>
            </a:r>
            <a:r>
              <a:rPr lang="sk-SK" dirty="0" smtClean="0"/>
              <a:t>m</a:t>
            </a:r>
            <a:r>
              <a:rPr lang="en-US" dirty="0" err="1" smtClean="0"/>
              <a:t>ission</a:t>
            </a:r>
            <a:r>
              <a:rPr lang="en-US" dirty="0" smtClean="0"/>
              <a:t>, </a:t>
            </a:r>
            <a:r>
              <a:rPr lang="en-US" dirty="0"/>
              <a:t>transfer and discharge of a patient </a:t>
            </a:r>
            <a:br>
              <a:rPr lang="en-US" dirty="0"/>
            </a:br>
            <a:r>
              <a:rPr lang="en-US" dirty="0"/>
              <a:t>• </a:t>
            </a:r>
            <a:r>
              <a:rPr lang="sk-SK" dirty="0" smtClean="0"/>
              <a:t>Hygiene</a:t>
            </a:r>
            <a:r>
              <a:rPr lang="en-US" dirty="0" smtClean="0"/>
              <a:t> </a:t>
            </a:r>
            <a:r>
              <a:rPr lang="sk-SK" dirty="0"/>
              <a:t>c</a:t>
            </a:r>
            <a:r>
              <a:rPr lang="en-US" dirty="0" smtClean="0"/>
              <a:t>are </a:t>
            </a:r>
            <a:r>
              <a:rPr lang="en-US" dirty="0"/>
              <a:t/>
            </a:r>
            <a:br>
              <a:rPr lang="en-US" dirty="0"/>
            </a:br>
            <a:r>
              <a:rPr lang="en-US" dirty="0"/>
              <a:t>• The administration of food </a:t>
            </a:r>
            <a:br>
              <a:rPr lang="en-US" dirty="0"/>
            </a:br>
            <a:r>
              <a:rPr lang="en-US" dirty="0"/>
              <a:t>• Physical activity </a:t>
            </a:r>
            <a:r>
              <a:rPr lang="en-US" dirty="0" smtClean="0"/>
              <a:t>and</a:t>
            </a:r>
            <a:r>
              <a:rPr lang="sk-SK" dirty="0" smtClean="0"/>
              <a:t> </a:t>
            </a:r>
            <a:r>
              <a:rPr lang="sk-SK" dirty="0" err="1" smtClean="0"/>
              <a:t>nursing</a:t>
            </a:r>
            <a:r>
              <a:rPr lang="en-US" dirty="0" smtClean="0"/>
              <a:t> rehabilitation </a:t>
            </a:r>
            <a:r>
              <a:rPr lang="sk-SK" dirty="0" smtClean="0"/>
              <a:t>- </a:t>
            </a:r>
            <a:r>
              <a:rPr lang="sk-SK" dirty="0" err="1" smtClean="0"/>
              <a:t>physiotherapy</a:t>
            </a:r>
            <a:r>
              <a:rPr lang="en-US" dirty="0"/>
              <a:t/>
            </a:r>
            <a:br>
              <a:rPr lang="en-US" dirty="0"/>
            </a:br>
            <a:r>
              <a:rPr lang="en-US" dirty="0"/>
              <a:t>• The excretion of urine and </a:t>
            </a:r>
            <a:r>
              <a:rPr lang="en-US" dirty="0" smtClean="0"/>
              <a:t>bowel</a:t>
            </a:r>
            <a:r>
              <a:rPr lang="sk-SK" dirty="0" smtClean="0"/>
              <a:t> </a:t>
            </a:r>
            <a:r>
              <a:rPr lang="en-US" dirty="0" smtClean="0"/>
              <a:t> </a:t>
            </a:r>
            <a:r>
              <a:rPr lang="en-US" dirty="0"/>
              <a:t/>
            </a:r>
            <a:br>
              <a:rPr lang="en-US" dirty="0"/>
            </a:br>
            <a:r>
              <a:rPr lang="en-US" dirty="0"/>
              <a:t>• Monitoring, measuring and recording </a:t>
            </a:r>
            <a:r>
              <a:rPr lang="en-US" dirty="0" smtClean="0"/>
              <a:t>vital sights</a:t>
            </a:r>
            <a:r>
              <a:rPr lang="en-US" dirty="0"/>
              <a:t/>
            </a:r>
            <a:br>
              <a:rPr lang="en-US" dirty="0"/>
            </a:br>
            <a:r>
              <a:rPr lang="en-US" dirty="0"/>
              <a:t>• </a:t>
            </a:r>
            <a:r>
              <a:rPr lang="en-US" dirty="0" smtClean="0"/>
              <a:t>Administration of drugs, </a:t>
            </a:r>
            <a:r>
              <a:rPr lang="sk-SK" dirty="0" smtClean="0"/>
              <a:t>m</a:t>
            </a:r>
            <a:r>
              <a:rPr lang="en-US" dirty="0" err="1" smtClean="0"/>
              <a:t>edication</a:t>
            </a:r>
            <a:r>
              <a:rPr lang="en-US" dirty="0" smtClean="0"/>
              <a:t> </a:t>
            </a:r>
            <a:r>
              <a:rPr lang="en-US" dirty="0"/>
              <a:t/>
            </a:r>
            <a:br>
              <a:rPr lang="en-US" dirty="0"/>
            </a:br>
            <a:r>
              <a:rPr lang="en-US" dirty="0"/>
              <a:t>• Infusion therapy </a:t>
            </a:r>
            <a:br>
              <a:rPr lang="en-US" dirty="0"/>
            </a:br>
            <a:r>
              <a:rPr lang="en-US" dirty="0"/>
              <a:t>• Administration of blood components </a:t>
            </a:r>
            <a:br>
              <a:rPr lang="en-US" dirty="0"/>
            </a:br>
            <a:r>
              <a:rPr lang="en-US" dirty="0"/>
              <a:t>• </a:t>
            </a:r>
            <a:r>
              <a:rPr lang="en-US" dirty="0" smtClean="0"/>
              <a:t>Sampling </a:t>
            </a:r>
            <a:r>
              <a:rPr lang="en-US" dirty="0"/>
              <a:t>of biological material </a:t>
            </a:r>
            <a:br>
              <a:rPr lang="en-US" dirty="0"/>
            </a:br>
            <a:r>
              <a:rPr lang="en-US" dirty="0"/>
              <a:t>• Examination of vision and hearing </a:t>
            </a:r>
            <a:br>
              <a:rPr lang="en-US" dirty="0"/>
            </a:br>
            <a:r>
              <a:rPr lang="en-US" dirty="0"/>
              <a:t>• </a:t>
            </a:r>
            <a:r>
              <a:rPr lang="sk-SK" dirty="0"/>
              <a:t>W</a:t>
            </a:r>
            <a:r>
              <a:rPr lang="en-US" dirty="0" err="1" smtClean="0"/>
              <a:t>ard</a:t>
            </a:r>
            <a:r>
              <a:rPr lang="en-US" dirty="0" smtClean="0"/>
              <a:t> round</a:t>
            </a:r>
            <a:r>
              <a:rPr lang="en-US" dirty="0"/>
              <a:t/>
            </a:r>
            <a:br>
              <a:rPr lang="en-US" dirty="0"/>
            </a:br>
            <a:r>
              <a:rPr lang="en-US" dirty="0"/>
              <a:t>• </a:t>
            </a:r>
            <a:r>
              <a:rPr lang="en-US" dirty="0" smtClean="0"/>
              <a:t>Cooperation</a:t>
            </a:r>
            <a:r>
              <a:rPr lang="sk-SK" dirty="0" smtClean="0"/>
              <a:t> and </a:t>
            </a:r>
            <a:r>
              <a:rPr lang="sk-SK" dirty="0" err="1" smtClean="0"/>
              <a:t>assisting</a:t>
            </a:r>
            <a:r>
              <a:rPr lang="en-US" dirty="0" smtClean="0"/>
              <a:t> </a:t>
            </a:r>
            <a:r>
              <a:rPr lang="en-US" dirty="0"/>
              <a:t>in the </a:t>
            </a:r>
            <a:r>
              <a:rPr lang="en-US" dirty="0" err="1" smtClean="0"/>
              <a:t>endoscop</a:t>
            </a:r>
            <a:r>
              <a:rPr lang="sk-SK" dirty="0"/>
              <a:t>y</a:t>
            </a:r>
            <a:r>
              <a:rPr lang="en-US" dirty="0"/>
              <a:t/>
            </a:r>
            <a:br>
              <a:rPr lang="en-US" dirty="0"/>
            </a:br>
            <a:r>
              <a:rPr lang="en-US" dirty="0"/>
              <a:t>• Cooperation </a:t>
            </a:r>
            <a:r>
              <a:rPr lang="sk-SK" dirty="0" smtClean="0"/>
              <a:t>and </a:t>
            </a:r>
            <a:r>
              <a:rPr lang="en-US" dirty="0" smtClean="0"/>
              <a:t>assisting</a:t>
            </a:r>
            <a:r>
              <a:rPr lang="sk-SK" dirty="0" smtClean="0"/>
              <a:t> </a:t>
            </a:r>
            <a:r>
              <a:rPr lang="en-US" dirty="0" smtClean="0"/>
              <a:t>in </a:t>
            </a:r>
            <a:r>
              <a:rPr lang="en-US" dirty="0"/>
              <a:t>puncture</a:t>
            </a:r>
            <a:endParaRPr lang="sk-SK" dirty="0"/>
          </a:p>
        </p:txBody>
      </p:sp>
    </p:spTree>
    <p:extLst>
      <p:ext uri="{BB962C8B-B14F-4D97-AF65-F5344CB8AC3E}">
        <p14:creationId xmlns:p14="http://schemas.microsoft.com/office/powerpoint/2010/main" val="130373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517" y="-2"/>
            <a:ext cx="2434983" cy="324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269" y="2291571"/>
            <a:ext cx="2139703" cy="28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3371515" cy="252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6500" y="0"/>
            <a:ext cx="3371515" cy="252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ok 2" descr="C:\Documents and Settings\User\My Documents\Fakulta\Fotodokumenácia projektu\učebňa po úprave 00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94" y="2292223"/>
            <a:ext cx="3384375" cy="2452515"/>
          </a:xfrm>
          <a:prstGeom prst="rect">
            <a:avLst/>
          </a:prstGeom>
          <a:noFill/>
          <a:ln>
            <a:noFill/>
          </a:ln>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6723" y="2291571"/>
            <a:ext cx="3637277" cy="272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128" y="4494638"/>
            <a:ext cx="3148636" cy="236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5351" y="4470520"/>
            <a:ext cx="3340777" cy="250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59" y="4487177"/>
            <a:ext cx="3161100" cy="237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14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229600" cy="1152128"/>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200" b="1" dirty="0" smtClean="0">
                <a:effectLst>
                  <a:outerShdw blurRad="38100" dist="38100" dir="2700000" algn="tl">
                    <a:srgbClr val="000000">
                      <a:alpha val="43137"/>
                    </a:srgbClr>
                  </a:outerShdw>
                </a:effectLst>
              </a:rPr>
              <a:t>Workplace training</a:t>
            </a:r>
            <a:r>
              <a:rPr lang="sk-SK" sz="3200" b="1" dirty="0" smtClean="0">
                <a:effectLst>
                  <a:outerShdw blurRad="38100" dist="38100" dir="2700000" algn="tl">
                    <a:srgbClr val="000000">
                      <a:alpha val="43137"/>
                    </a:srgbClr>
                  </a:outerShdw>
                </a:effectLst>
              </a:rPr>
              <a:t> 1st </a:t>
            </a:r>
            <a:r>
              <a:rPr lang="sk-SK" sz="3200" b="1" dirty="0" err="1" smtClean="0">
                <a:effectLst>
                  <a:outerShdw blurRad="38100" dist="38100" dir="2700000" algn="tl">
                    <a:srgbClr val="000000">
                      <a:alpha val="43137"/>
                    </a:srgbClr>
                  </a:outerShdw>
                </a:effectLst>
              </a:rPr>
              <a:t>year</a:t>
            </a:r>
            <a:r>
              <a:rPr lang="sk-SK" sz="3200" b="1" dirty="0" smtClean="0">
                <a:effectLst>
                  <a:outerShdw blurRad="38100" dist="38100" dir="2700000" algn="tl">
                    <a:srgbClr val="000000">
                      <a:alpha val="43137"/>
                    </a:srgbClr>
                  </a:outerShdw>
                </a:effectLst>
              </a:rPr>
              <a:t> </a:t>
            </a:r>
            <a:br>
              <a:rPr lang="sk-SK" sz="3200" b="1" dirty="0" smtClean="0">
                <a:effectLst>
                  <a:outerShdw blurRad="38100" dist="38100" dir="2700000" algn="tl">
                    <a:srgbClr val="000000">
                      <a:alpha val="43137"/>
                    </a:srgbClr>
                  </a:outerShdw>
                </a:effectLst>
              </a:rPr>
            </a:br>
            <a:r>
              <a:rPr lang="sk-SK" sz="3200" b="1" dirty="0" smtClean="0">
                <a:effectLst>
                  <a:outerShdw blurRad="38100" dist="38100" dir="2700000" algn="tl">
                    <a:srgbClr val="000000">
                      <a:alpha val="43137"/>
                    </a:srgbClr>
                  </a:outerShdw>
                </a:effectLst>
              </a:rPr>
              <a:t>(</a:t>
            </a:r>
            <a:r>
              <a:rPr lang="en-US" sz="3200" b="1" dirty="0" err="1" smtClean="0">
                <a:effectLst>
                  <a:outerShdw blurRad="38100" dist="38100" dir="2700000" algn="tl">
                    <a:srgbClr val="000000">
                      <a:alpha val="43137"/>
                    </a:srgbClr>
                  </a:outerShdw>
                </a:effectLst>
              </a:rPr>
              <a:t>summe</a:t>
            </a:r>
            <a:r>
              <a:rPr lang="sk-SK" sz="3200" b="1" dirty="0" smtClean="0">
                <a:effectLst>
                  <a:outerShdw blurRad="38100" dist="38100" dir="2700000" algn="tl">
                    <a:srgbClr val="000000">
                      <a:alpha val="43137"/>
                    </a:srgbClr>
                  </a:outerShdw>
                </a:effectLst>
              </a:rPr>
              <a:t>r semester)</a:t>
            </a:r>
            <a:endParaRPr lang="en-US" sz="3200" b="1" dirty="0">
              <a:effectLst>
                <a:outerShdw blurRad="38100" dist="38100" dir="2700000" algn="tl">
                  <a:srgbClr val="000000">
                    <a:alpha val="43137"/>
                  </a:srgbClr>
                </a:outerShdw>
              </a:effectLst>
            </a:endParaRPr>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568785233"/>
              </p:ext>
            </p:extLst>
          </p:nvPr>
        </p:nvGraphicFramePr>
        <p:xfrm>
          <a:off x="539552" y="2420888"/>
          <a:ext cx="7920879" cy="2365052"/>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{69CF1AB2-1976-4502-BF36-3FF5EA218861}</a:tableStyleId>
              </a:tblPr>
              <a:tblGrid>
                <a:gridCol w="910943"/>
                <a:gridCol w="4369643"/>
                <a:gridCol w="2640293"/>
              </a:tblGrid>
              <a:tr h="432048">
                <a:tc>
                  <a:txBody>
                    <a:bodyPr/>
                    <a:lstStyle/>
                    <a:p>
                      <a:pPr algn="l">
                        <a:spcAft>
                          <a:spcPts val="0"/>
                        </a:spcAft>
                      </a:pPr>
                      <a:r>
                        <a:rPr lang="sk-SK" sz="2000" dirty="0">
                          <a:effectLst/>
                        </a:rPr>
                        <a:t>S</a:t>
                      </a:r>
                      <a:r>
                        <a:rPr lang="sk-SK" sz="2000" dirty="0" smtClean="0">
                          <a:effectLst/>
                        </a:rPr>
                        <a:t>S</a:t>
                      </a:r>
                      <a:endParaRPr lang="sk-SK" sz="2000" dirty="0">
                        <a:effectLst/>
                        <a:latin typeface="Times New Roman"/>
                        <a:ea typeface="Times New Roman"/>
                      </a:endParaRPr>
                    </a:p>
                  </a:txBody>
                  <a:tcPr marL="68580" marR="68580" marT="0" marB="0"/>
                </a:tc>
                <a:tc>
                  <a:txBody>
                    <a:bodyPr/>
                    <a:lstStyle/>
                    <a:p>
                      <a:pPr algn="l">
                        <a:spcAft>
                          <a:spcPts val="0"/>
                        </a:spcAft>
                      </a:pPr>
                      <a:r>
                        <a:rPr lang="sk-SK" sz="2000" dirty="0" err="1" smtClean="0">
                          <a:effectLst/>
                        </a:rPr>
                        <a:t>Geriatrics</a:t>
                      </a:r>
                      <a:r>
                        <a:rPr lang="sk-SK" sz="2000" dirty="0" smtClean="0">
                          <a:effectLst/>
                        </a:rPr>
                        <a:t> </a:t>
                      </a:r>
                      <a:r>
                        <a:rPr lang="sk-SK" sz="2000" dirty="0" err="1" smtClean="0">
                          <a:effectLst/>
                        </a:rPr>
                        <a:t>ward</a:t>
                      </a:r>
                      <a:r>
                        <a:rPr lang="sk-SK" sz="2000" dirty="0" smtClean="0">
                          <a:effectLst/>
                        </a:rPr>
                        <a:t> </a:t>
                      </a:r>
                      <a:r>
                        <a:rPr lang="sk-SK" sz="2000" dirty="0">
                          <a:effectLst/>
                        </a:rPr>
                        <a:t>1 </a:t>
                      </a:r>
                      <a:endParaRPr lang="sk-SK" sz="2000" b="1" dirty="0">
                        <a:effectLst/>
                        <a:latin typeface="Times New Roman"/>
                        <a:ea typeface="Times New Roman"/>
                      </a:endParaRPr>
                    </a:p>
                  </a:txBody>
                  <a:tcPr marL="68580" marR="68580" marT="0" marB="0"/>
                </a:tc>
                <a:tc>
                  <a:txBody>
                    <a:bodyPr/>
                    <a:lstStyle/>
                    <a:p>
                      <a:pPr algn="l">
                        <a:spcAft>
                          <a:spcPts val="0"/>
                        </a:spcAft>
                      </a:pPr>
                      <a:r>
                        <a:rPr lang="sk-SK" sz="2000" dirty="0">
                          <a:effectLst/>
                        </a:rPr>
                        <a:t>40 </a:t>
                      </a:r>
                      <a:r>
                        <a:rPr lang="sk-SK" sz="2000" dirty="0" smtClean="0">
                          <a:effectLst/>
                        </a:rPr>
                        <a:t>h</a:t>
                      </a:r>
                      <a:endParaRPr lang="sk-SK" sz="2000" dirty="0">
                        <a:effectLst/>
                        <a:latin typeface="Times New Roman"/>
                        <a:ea typeface="Times New Roman"/>
                      </a:endParaRPr>
                    </a:p>
                  </a:txBody>
                  <a:tcPr marL="68580" marR="68580" marT="0" marB="0"/>
                </a:tc>
              </a:tr>
              <a:tr h="360040">
                <a:tc>
                  <a:txBody>
                    <a:bodyPr/>
                    <a:lstStyle/>
                    <a:p>
                      <a:pPr algn="l">
                        <a:spcAft>
                          <a:spcPts val="0"/>
                        </a:spcAft>
                      </a:pPr>
                      <a:r>
                        <a:rPr lang="sk-SK" sz="2000" dirty="0">
                          <a:effectLst/>
                        </a:rPr>
                        <a:t>S</a:t>
                      </a:r>
                      <a:r>
                        <a:rPr lang="sk-SK" sz="2000" dirty="0" smtClean="0">
                          <a:effectLst/>
                        </a:rPr>
                        <a:t>S</a:t>
                      </a:r>
                      <a:endParaRPr lang="sk-SK" sz="2000" dirty="0">
                        <a:effectLst/>
                        <a:latin typeface="Times New Roman"/>
                        <a:ea typeface="Times New Roman"/>
                      </a:endParaRPr>
                    </a:p>
                  </a:txBody>
                  <a:tcPr marL="68580" marR="68580" marT="0" marB="0"/>
                </a:tc>
                <a:tc>
                  <a:txBody>
                    <a:bodyPr/>
                    <a:lstStyle/>
                    <a:p>
                      <a:pPr algn="l">
                        <a:spcAft>
                          <a:spcPts val="0"/>
                        </a:spcAft>
                      </a:pPr>
                      <a:r>
                        <a:rPr lang="sk-SK" sz="2000" b="1" dirty="0" err="1" smtClean="0">
                          <a:effectLst/>
                        </a:rPr>
                        <a:t>Surgical</a:t>
                      </a:r>
                      <a:r>
                        <a:rPr lang="sk-SK" sz="2000" b="1" baseline="0" dirty="0" smtClean="0">
                          <a:effectLst/>
                        </a:rPr>
                        <a:t> </a:t>
                      </a:r>
                      <a:r>
                        <a:rPr lang="sk-SK" sz="2000" b="1" baseline="0" dirty="0" err="1" smtClean="0">
                          <a:effectLst/>
                        </a:rPr>
                        <a:t>ward</a:t>
                      </a:r>
                      <a:r>
                        <a:rPr lang="sk-SK" sz="2000" b="1" dirty="0" smtClean="0">
                          <a:effectLst/>
                        </a:rPr>
                        <a:t> </a:t>
                      </a:r>
                      <a:r>
                        <a:rPr lang="sk-SK" sz="2000" b="1" dirty="0">
                          <a:effectLst/>
                        </a:rPr>
                        <a:t>1</a:t>
                      </a:r>
                      <a:endParaRPr lang="sk-SK" sz="2000" b="1" dirty="0">
                        <a:effectLst/>
                        <a:latin typeface="Times New Roman"/>
                        <a:ea typeface="Times New Roman"/>
                      </a:endParaRPr>
                    </a:p>
                  </a:txBody>
                  <a:tcPr marL="68580" marR="68580" marT="0" marB="0"/>
                </a:tc>
                <a:tc>
                  <a:txBody>
                    <a:bodyPr/>
                    <a:lstStyle/>
                    <a:p>
                      <a:pPr algn="l">
                        <a:spcAft>
                          <a:spcPts val="0"/>
                        </a:spcAft>
                      </a:pPr>
                      <a:r>
                        <a:rPr lang="sk-SK" sz="2000" dirty="0">
                          <a:effectLst/>
                        </a:rPr>
                        <a:t>80 </a:t>
                      </a:r>
                      <a:r>
                        <a:rPr lang="sk-SK" sz="2000" dirty="0" smtClean="0">
                          <a:effectLst/>
                        </a:rPr>
                        <a:t>h</a:t>
                      </a:r>
                      <a:endParaRPr lang="sk-SK" sz="2000" dirty="0">
                        <a:effectLst/>
                        <a:latin typeface="Times New Roman"/>
                        <a:ea typeface="Times New Roman"/>
                      </a:endParaRPr>
                    </a:p>
                  </a:txBody>
                  <a:tcPr marL="68580" marR="68580" marT="0" marB="0"/>
                </a:tc>
              </a:tr>
              <a:tr h="391613">
                <a:tc>
                  <a:txBody>
                    <a:bodyPr/>
                    <a:lstStyle/>
                    <a:p>
                      <a:pPr algn="l">
                        <a:spcAft>
                          <a:spcPts val="0"/>
                        </a:spcAft>
                      </a:pPr>
                      <a:r>
                        <a:rPr lang="sk-SK" sz="2000" dirty="0">
                          <a:effectLst/>
                        </a:rPr>
                        <a:t>S</a:t>
                      </a:r>
                      <a:r>
                        <a:rPr lang="sk-SK" sz="2000" dirty="0" smtClean="0">
                          <a:effectLst/>
                        </a:rPr>
                        <a:t>S</a:t>
                      </a:r>
                      <a:endParaRPr lang="sk-SK" sz="2000" dirty="0">
                        <a:effectLst/>
                        <a:latin typeface="Times New Roman"/>
                        <a:ea typeface="Times New Roman"/>
                      </a:endParaRPr>
                    </a:p>
                  </a:txBody>
                  <a:tcPr marL="68580" marR="68580" marT="0" marB="0"/>
                </a:tc>
                <a:tc>
                  <a:txBody>
                    <a:bodyPr/>
                    <a:lstStyle/>
                    <a:p>
                      <a:pPr algn="l">
                        <a:spcAft>
                          <a:spcPts val="0"/>
                        </a:spcAft>
                      </a:pPr>
                      <a:r>
                        <a:rPr lang="sk-SK" sz="2000" b="1" dirty="0" err="1" smtClean="0">
                          <a:effectLst/>
                        </a:rPr>
                        <a:t>Internal</a:t>
                      </a:r>
                      <a:r>
                        <a:rPr lang="sk-SK" sz="2000" b="1" baseline="0" dirty="0" smtClean="0">
                          <a:effectLst/>
                        </a:rPr>
                        <a:t> </a:t>
                      </a:r>
                      <a:r>
                        <a:rPr lang="sk-SK" sz="2000" b="1" baseline="0" dirty="0" err="1" smtClean="0">
                          <a:effectLst/>
                        </a:rPr>
                        <a:t>medicine</a:t>
                      </a:r>
                      <a:r>
                        <a:rPr lang="sk-SK" sz="2000" b="1" baseline="0" dirty="0" smtClean="0">
                          <a:effectLst/>
                        </a:rPr>
                        <a:t> </a:t>
                      </a:r>
                      <a:r>
                        <a:rPr lang="sk-SK" sz="2000" b="1" baseline="0" dirty="0" err="1" smtClean="0">
                          <a:effectLst/>
                        </a:rPr>
                        <a:t>ward</a:t>
                      </a:r>
                      <a:r>
                        <a:rPr lang="sk-SK" sz="2000" b="1" dirty="0" smtClean="0">
                          <a:effectLst/>
                        </a:rPr>
                        <a:t> </a:t>
                      </a:r>
                      <a:r>
                        <a:rPr lang="sk-SK" sz="2000" b="1" dirty="0">
                          <a:effectLst/>
                        </a:rPr>
                        <a:t>1</a:t>
                      </a:r>
                      <a:endParaRPr lang="sk-SK" sz="2000" b="1" dirty="0">
                        <a:effectLst/>
                        <a:latin typeface="Times New Roman"/>
                        <a:ea typeface="Times New Roman"/>
                      </a:endParaRPr>
                    </a:p>
                  </a:txBody>
                  <a:tcPr marL="68580" marR="68580" marT="0" marB="0"/>
                </a:tc>
                <a:tc>
                  <a:txBody>
                    <a:bodyPr/>
                    <a:lstStyle/>
                    <a:p>
                      <a:pPr algn="l">
                        <a:spcAft>
                          <a:spcPts val="0"/>
                        </a:spcAft>
                      </a:pPr>
                      <a:r>
                        <a:rPr lang="sk-SK" sz="2000" dirty="0">
                          <a:effectLst/>
                        </a:rPr>
                        <a:t>80 </a:t>
                      </a:r>
                      <a:r>
                        <a:rPr lang="sk-SK" sz="2000" dirty="0" smtClean="0">
                          <a:effectLst/>
                        </a:rPr>
                        <a:t>h</a:t>
                      </a:r>
                      <a:endParaRPr lang="sk-SK" sz="2000" dirty="0">
                        <a:effectLst/>
                        <a:latin typeface="Times New Roman"/>
                        <a:ea typeface="Times New Roman"/>
                      </a:endParaRPr>
                    </a:p>
                  </a:txBody>
                  <a:tcPr marL="68580" marR="68580" marT="0" marB="0"/>
                </a:tc>
              </a:tr>
              <a:tr h="354434">
                <a:tc>
                  <a:txBody>
                    <a:bodyPr/>
                    <a:lstStyle/>
                    <a:p>
                      <a:pPr algn="l">
                        <a:spcAft>
                          <a:spcPts val="0"/>
                        </a:spcAft>
                      </a:pPr>
                      <a:r>
                        <a:rPr lang="sk-SK" sz="2000" dirty="0">
                          <a:effectLst/>
                        </a:rPr>
                        <a:t>S</a:t>
                      </a:r>
                      <a:r>
                        <a:rPr lang="sk-SK" sz="2000" dirty="0" smtClean="0">
                          <a:effectLst/>
                        </a:rPr>
                        <a:t>S</a:t>
                      </a:r>
                      <a:endParaRPr lang="sk-SK" sz="2000" dirty="0">
                        <a:effectLst/>
                        <a:latin typeface="Times New Roman"/>
                        <a:ea typeface="Times New Roman"/>
                      </a:endParaRPr>
                    </a:p>
                  </a:txBody>
                  <a:tcPr marL="68580" marR="68580" marT="0" marB="0"/>
                </a:tc>
                <a:tc>
                  <a:txBody>
                    <a:bodyPr/>
                    <a:lstStyle/>
                    <a:p>
                      <a:pPr algn="l">
                        <a:spcAft>
                          <a:spcPts val="0"/>
                        </a:spcAft>
                      </a:pPr>
                      <a:r>
                        <a:rPr lang="sk-SK" sz="2000" b="1" dirty="0" err="1" smtClean="0">
                          <a:effectLst/>
                        </a:rPr>
                        <a:t>Pediatric</a:t>
                      </a:r>
                      <a:r>
                        <a:rPr lang="sk-SK" sz="2000" b="1" baseline="0" dirty="0" smtClean="0">
                          <a:effectLst/>
                        </a:rPr>
                        <a:t> ward</a:t>
                      </a:r>
                      <a:r>
                        <a:rPr lang="sk-SK" sz="2000" b="1" dirty="0" smtClean="0">
                          <a:effectLst/>
                        </a:rPr>
                        <a:t>1</a:t>
                      </a:r>
                      <a:endParaRPr lang="sk-SK" sz="2000" b="1" dirty="0">
                        <a:effectLst/>
                        <a:latin typeface="Times New Roman"/>
                        <a:ea typeface="Times New Roman"/>
                      </a:endParaRPr>
                    </a:p>
                  </a:txBody>
                  <a:tcPr marL="68580" marR="68580" marT="0" marB="0"/>
                </a:tc>
                <a:tc>
                  <a:txBody>
                    <a:bodyPr/>
                    <a:lstStyle/>
                    <a:p>
                      <a:pPr algn="l">
                        <a:spcAft>
                          <a:spcPts val="0"/>
                        </a:spcAft>
                      </a:pPr>
                      <a:r>
                        <a:rPr lang="sk-SK" sz="2000" dirty="0">
                          <a:effectLst/>
                        </a:rPr>
                        <a:t>80 </a:t>
                      </a:r>
                      <a:r>
                        <a:rPr lang="sk-SK" sz="2000" dirty="0" smtClean="0">
                          <a:effectLst/>
                        </a:rPr>
                        <a:t>h</a:t>
                      </a:r>
                      <a:endParaRPr lang="sk-SK" sz="2000" dirty="0">
                        <a:effectLst/>
                        <a:latin typeface="Times New Roman"/>
                        <a:ea typeface="Times New Roman"/>
                      </a:endParaRPr>
                    </a:p>
                  </a:txBody>
                  <a:tcPr marL="68580" marR="68580" marT="0" marB="0"/>
                </a:tc>
              </a:tr>
              <a:tr h="350835">
                <a:tc>
                  <a:txBody>
                    <a:bodyPr/>
                    <a:lstStyle/>
                    <a:p>
                      <a:pPr algn="l">
                        <a:spcAft>
                          <a:spcPts val="0"/>
                        </a:spcAft>
                      </a:pPr>
                      <a:r>
                        <a:rPr lang="sk-SK" sz="2000" dirty="0">
                          <a:effectLst/>
                        </a:rPr>
                        <a:t>S</a:t>
                      </a:r>
                      <a:r>
                        <a:rPr lang="sk-SK" sz="2000" dirty="0" smtClean="0">
                          <a:effectLst/>
                        </a:rPr>
                        <a:t>S</a:t>
                      </a:r>
                      <a:endParaRPr lang="sk-SK" sz="2000" dirty="0">
                        <a:effectLst/>
                        <a:latin typeface="Times New Roman"/>
                        <a:ea typeface="Times New Roman"/>
                      </a:endParaRPr>
                    </a:p>
                  </a:txBody>
                  <a:tcPr marL="68580" marR="68580" marT="0" marB="0"/>
                </a:tc>
                <a:tc>
                  <a:txBody>
                    <a:bodyPr/>
                    <a:lstStyle/>
                    <a:p>
                      <a:pPr algn="l">
                        <a:spcAft>
                          <a:spcPts val="0"/>
                        </a:spcAft>
                      </a:pPr>
                      <a:r>
                        <a:rPr lang="sk-SK" sz="2000" b="1" dirty="0" err="1" smtClean="0">
                          <a:effectLst/>
                        </a:rPr>
                        <a:t>Intern</a:t>
                      </a:r>
                      <a:r>
                        <a:rPr lang="sk-SK" sz="2000" b="1" baseline="0" dirty="0" smtClean="0">
                          <a:effectLst/>
                        </a:rPr>
                        <a:t> </a:t>
                      </a:r>
                      <a:r>
                        <a:rPr lang="sk-SK" sz="2000" b="1" dirty="0" smtClean="0">
                          <a:effectLst/>
                        </a:rPr>
                        <a:t>1</a:t>
                      </a:r>
                      <a:endParaRPr lang="sk-SK" sz="2000" b="1" dirty="0">
                        <a:effectLst/>
                        <a:latin typeface="Times New Roman"/>
                        <a:ea typeface="Times New Roman"/>
                      </a:endParaRPr>
                    </a:p>
                  </a:txBody>
                  <a:tcPr marL="68580" marR="68580" marT="0" marB="0"/>
                </a:tc>
                <a:tc>
                  <a:txBody>
                    <a:bodyPr/>
                    <a:lstStyle/>
                    <a:p>
                      <a:pPr algn="l">
                        <a:spcAft>
                          <a:spcPts val="0"/>
                        </a:spcAft>
                      </a:pPr>
                      <a:r>
                        <a:rPr lang="sk-SK" sz="2000" dirty="0" smtClean="0">
                          <a:effectLst/>
                        </a:rPr>
                        <a:t>80 h</a:t>
                      </a:r>
                      <a:endParaRPr lang="sk-SK" sz="2000" dirty="0">
                        <a:effectLst/>
                        <a:latin typeface="Times New Roman"/>
                        <a:ea typeface="Times New Roman"/>
                      </a:endParaRPr>
                    </a:p>
                  </a:txBody>
                  <a:tcPr marL="68580" marR="68580" marT="0" marB="0"/>
                </a:tc>
              </a:tr>
              <a:tr h="476082">
                <a:tc>
                  <a:txBody>
                    <a:bodyPr/>
                    <a:lstStyle/>
                    <a:p>
                      <a:pPr algn="l">
                        <a:spcAft>
                          <a:spcPts val="0"/>
                        </a:spcAft>
                      </a:pPr>
                      <a:r>
                        <a:rPr lang="sk-SK" sz="2000" dirty="0" smtClean="0">
                          <a:effectLst/>
                        </a:rPr>
                        <a:t>SS</a:t>
                      </a:r>
                      <a:endParaRPr lang="sk-SK" sz="2000" dirty="0">
                        <a:effectLst/>
                        <a:latin typeface="Times New Roman"/>
                        <a:ea typeface="Times New Roman"/>
                      </a:endParaRPr>
                    </a:p>
                  </a:txBody>
                  <a:tcPr marL="68580" marR="68580" marT="0" marB="0"/>
                </a:tc>
                <a:tc>
                  <a:txBody>
                    <a:bodyPr/>
                    <a:lstStyle/>
                    <a:p>
                      <a:pPr algn="l">
                        <a:spcAft>
                          <a:spcPts val="0"/>
                        </a:spcAft>
                      </a:pPr>
                      <a:r>
                        <a:rPr lang="sk-SK" sz="2000" b="1" dirty="0" err="1" smtClean="0">
                          <a:effectLst/>
                        </a:rPr>
                        <a:t>Summer</a:t>
                      </a:r>
                      <a:r>
                        <a:rPr lang="sk-SK" sz="2000" b="1" dirty="0" smtClean="0">
                          <a:effectLst/>
                        </a:rPr>
                        <a:t> </a:t>
                      </a:r>
                      <a:r>
                        <a:rPr lang="sk-SK" sz="2000" b="1" dirty="0" err="1" smtClean="0">
                          <a:effectLst/>
                        </a:rPr>
                        <a:t>intern</a:t>
                      </a:r>
                      <a:r>
                        <a:rPr lang="sk-SK" sz="2000" b="1" dirty="0" smtClean="0">
                          <a:effectLst/>
                        </a:rPr>
                        <a:t> 1</a:t>
                      </a:r>
                      <a:endParaRPr lang="sk-SK" sz="2000" b="1" dirty="0">
                        <a:effectLst/>
                        <a:latin typeface="Times New Roman"/>
                        <a:ea typeface="Times New Roman"/>
                      </a:endParaRPr>
                    </a:p>
                  </a:txBody>
                  <a:tcPr marL="68580" marR="68580" marT="0" marB="0"/>
                </a:tc>
                <a:tc>
                  <a:txBody>
                    <a:bodyPr/>
                    <a:lstStyle/>
                    <a:p>
                      <a:pPr algn="l">
                        <a:spcAft>
                          <a:spcPts val="0"/>
                        </a:spcAft>
                      </a:pPr>
                      <a:r>
                        <a:rPr lang="sk-SK" sz="2000" dirty="0" smtClean="0">
                          <a:effectLst/>
                        </a:rPr>
                        <a:t>80 h</a:t>
                      </a:r>
                      <a:endParaRPr lang="sk-SK"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16165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Workplace training</a:t>
            </a:r>
            <a:r>
              <a:rPr lang="sk-SK" sz="3600" b="1" dirty="0" smtClean="0">
                <a:effectLst>
                  <a:outerShdw blurRad="38100" dist="38100" dir="2700000" algn="tl">
                    <a:srgbClr val="000000">
                      <a:alpha val="43137"/>
                    </a:srgbClr>
                  </a:outerShdw>
                </a:effectLst>
              </a:rPr>
              <a:t> 2nd </a:t>
            </a:r>
            <a:r>
              <a:rPr lang="sk-SK" sz="3600" b="1" dirty="0" err="1"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2461199301"/>
              </p:ext>
            </p:extLst>
          </p:nvPr>
        </p:nvGraphicFramePr>
        <p:xfrm>
          <a:off x="611559" y="1700808"/>
          <a:ext cx="8075240" cy="381642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{69CF1AB2-1976-4502-BF36-3FF5EA218861}</a:tableStyleId>
              </a:tblPr>
              <a:tblGrid>
                <a:gridCol w="648072"/>
                <a:gridCol w="4683968"/>
                <a:gridCol w="2743200"/>
              </a:tblGrid>
              <a:tr h="424047">
                <a:tc>
                  <a:txBody>
                    <a:bodyPr/>
                    <a:lstStyle/>
                    <a:p>
                      <a:pPr algn="l">
                        <a:spcAft>
                          <a:spcPts val="0"/>
                        </a:spcAft>
                      </a:pPr>
                      <a:r>
                        <a:rPr lang="sk-SK" sz="1800" dirty="0" smtClean="0">
                          <a:effectLst/>
                          <a:latin typeface="+mn-lt"/>
                          <a:ea typeface="+mn-ea"/>
                        </a:rPr>
                        <a:t>WS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Community</a:t>
                      </a:r>
                      <a:r>
                        <a:rPr lang="sk-SK" sz="1800" b="1" baseline="0" dirty="0" smtClean="0">
                          <a:effectLst/>
                        </a:rPr>
                        <a:t> </a:t>
                      </a:r>
                      <a:r>
                        <a:rPr lang="sk-SK" sz="1800" b="1" baseline="0" dirty="0" err="1" smtClean="0">
                          <a:effectLst/>
                        </a:rPr>
                        <a:t>care</a:t>
                      </a:r>
                      <a:r>
                        <a:rPr lang="sk-SK" sz="1800" b="1" dirty="0" smtClean="0">
                          <a:effectLst/>
                        </a:rPr>
                        <a:t> </a:t>
                      </a:r>
                      <a:r>
                        <a:rPr lang="sk-SK" sz="1800" b="1" dirty="0">
                          <a:effectLst/>
                        </a:rPr>
                        <a:t>1</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smtClean="0">
                          <a:effectLst/>
                          <a:latin typeface="+mn-lt"/>
                          <a:ea typeface="+mn-ea"/>
                        </a:rPr>
                        <a:t>WS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Internal</a:t>
                      </a:r>
                      <a:r>
                        <a:rPr lang="sk-SK" sz="1800" b="1" baseline="0" dirty="0" smtClean="0">
                          <a:effectLst/>
                        </a:rPr>
                        <a:t> </a:t>
                      </a:r>
                      <a:r>
                        <a:rPr lang="sk-SK" sz="1800" b="1" baseline="0" dirty="0" err="1" smtClean="0">
                          <a:effectLst/>
                        </a:rPr>
                        <a:t>ward</a:t>
                      </a:r>
                      <a:r>
                        <a:rPr lang="sk-SK" sz="1800" b="1" baseline="0" dirty="0" smtClean="0">
                          <a:effectLst/>
                        </a:rPr>
                        <a:t> </a:t>
                      </a:r>
                      <a:r>
                        <a:rPr lang="sk-SK" sz="1800" b="1" dirty="0" smtClean="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smtClean="0">
                          <a:effectLst/>
                        </a:rPr>
                        <a:t>120</a:t>
                      </a:r>
                      <a:r>
                        <a:rPr lang="sk-SK" sz="1800" b="1" baseline="0" dirty="0" smtClean="0">
                          <a:effectLst/>
                        </a:rPr>
                        <a:t> 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smtClean="0">
                          <a:effectLst/>
                          <a:latin typeface="+mn-lt"/>
                          <a:ea typeface="+mn-ea"/>
                        </a:rPr>
                        <a:t>WS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Pediatric</a:t>
                      </a:r>
                      <a:r>
                        <a:rPr lang="sk-SK" sz="1800" b="1" baseline="0" dirty="0" smtClean="0">
                          <a:effectLst/>
                        </a:rPr>
                        <a:t> </a:t>
                      </a:r>
                      <a:r>
                        <a:rPr lang="sk-SK" sz="1800" b="1" baseline="0" dirty="0" err="1" smtClean="0">
                          <a:effectLst/>
                        </a:rPr>
                        <a:t>ward</a:t>
                      </a:r>
                      <a:r>
                        <a:rPr lang="sk-SK" sz="1800" b="1" baseline="0" dirty="0" smtClean="0">
                          <a:effectLst/>
                        </a:rPr>
                        <a:t> </a:t>
                      </a:r>
                      <a:r>
                        <a:rPr lang="sk-SK" sz="1800" b="1" dirty="0" smtClean="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smtClean="0">
                          <a:effectLst/>
                          <a:latin typeface="+mn-lt"/>
                          <a:ea typeface="+mn-ea"/>
                        </a:rPr>
                        <a:t>WS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Intern</a:t>
                      </a:r>
                      <a:r>
                        <a:rPr lang="sk-SK" sz="1800" b="1" dirty="0" smtClean="0">
                          <a:effectLst/>
                        </a:rPr>
                        <a:t> </a:t>
                      </a:r>
                      <a:r>
                        <a:rPr lang="sk-SK" sz="1800" b="1" dirty="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a:effectLst/>
                        </a:rPr>
                        <a:t>S</a:t>
                      </a:r>
                      <a:r>
                        <a:rPr lang="sk-SK" sz="1800" dirty="0" smtClean="0">
                          <a:effectLst/>
                        </a:rPr>
                        <a:t>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Geriatric</a:t>
                      </a:r>
                      <a:r>
                        <a:rPr lang="sk-SK" sz="1800" b="1" baseline="0" dirty="0" smtClean="0">
                          <a:effectLst/>
                        </a:rPr>
                        <a:t> </a:t>
                      </a:r>
                      <a:r>
                        <a:rPr lang="sk-SK" sz="1800" b="1" baseline="0" dirty="0" err="1" smtClean="0">
                          <a:effectLst/>
                        </a:rPr>
                        <a:t>ward</a:t>
                      </a:r>
                      <a:r>
                        <a:rPr lang="sk-SK" sz="1800" b="1" dirty="0" smtClean="0">
                          <a:effectLst/>
                        </a:rPr>
                        <a:t> </a:t>
                      </a:r>
                      <a:r>
                        <a:rPr lang="sk-SK" sz="1800" b="1" dirty="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a:effectLst/>
                        </a:rPr>
                        <a:t>S</a:t>
                      </a:r>
                      <a:r>
                        <a:rPr lang="sk-SK" sz="1800" dirty="0" smtClean="0">
                          <a:effectLst/>
                        </a:rPr>
                        <a:t>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Surgical</a:t>
                      </a:r>
                      <a:r>
                        <a:rPr lang="sk-SK" sz="1800" b="1" baseline="0" dirty="0" smtClean="0">
                          <a:effectLst/>
                        </a:rPr>
                        <a:t> </a:t>
                      </a:r>
                      <a:r>
                        <a:rPr lang="sk-SK" sz="1800" b="1" dirty="0" smtClean="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120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a:effectLst/>
                        </a:rPr>
                        <a:t>S</a:t>
                      </a:r>
                      <a:r>
                        <a:rPr lang="sk-SK" sz="1800" dirty="0" smtClean="0">
                          <a:effectLst/>
                        </a:rPr>
                        <a:t>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latin typeface="+mn-lt"/>
                          <a:ea typeface="+mn-ea"/>
                        </a:rPr>
                        <a:t>Neurological</a:t>
                      </a:r>
                      <a:r>
                        <a:rPr lang="sk-SK" sz="1800" b="1" baseline="0" dirty="0" smtClean="0">
                          <a:effectLst/>
                          <a:latin typeface="+mn-lt"/>
                          <a:ea typeface="+mn-ea"/>
                        </a:rPr>
                        <a:t> </a:t>
                      </a:r>
                      <a:r>
                        <a:rPr lang="sk-SK" sz="1800" b="1" baseline="0" dirty="0" err="1" smtClean="0">
                          <a:effectLst/>
                          <a:latin typeface="+mn-lt"/>
                          <a:ea typeface="+mn-ea"/>
                        </a:rPr>
                        <a:t>ward</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a:effectLst/>
                        </a:rPr>
                        <a:t>S</a:t>
                      </a:r>
                      <a:r>
                        <a:rPr lang="sk-SK" sz="1800" dirty="0" smtClean="0">
                          <a:effectLst/>
                        </a:rPr>
                        <a:t>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Summer</a:t>
                      </a:r>
                      <a:r>
                        <a:rPr lang="sk-SK" sz="1800" b="1" baseline="0" dirty="0" smtClean="0">
                          <a:effectLst/>
                        </a:rPr>
                        <a:t> </a:t>
                      </a:r>
                      <a:r>
                        <a:rPr lang="sk-SK" sz="1800" b="1" baseline="0" dirty="0" err="1" smtClean="0">
                          <a:effectLst/>
                        </a:rPr>
                        <a:t>intern</a:t>
                      </a:r>
                      <a:r>
                        <a:rPr lang="sk-SK" sz="1800" b="1" dirty="0" smtClean="0">
                          <a:effectLst/>
                        </a:rPr>
                        <a:t> </a:t>
                      </a:r>
                      <a:r>
                        <a:rPr lang="sk-SK" sz="1800" b="1" dirty="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r h="424047">
                <a:tc>
                  <a:txBody>
                    <a:bodyPr/>
                    <a:lstStyle/>
                    <a:p>
                      <a:pPr algn="l">
                        <a:spcAft>
                          <a:spcPts val="0"/>
                        </a:spcAft>
                      </a:pPr>
                      <a:r>
                        <a:rPr lang="sk-SK" sz="1800" dirty="0">
                          <a:effectLst/>
                        </a:rPr>
                        <a:t>S</a:t>
                      </a:r>
                      <a:r>
                        <a:rPr lang="sk-SK" sz="1800" dirty="0" smtClean="0">
                          <a:effectLst/>
                        </a:rPr>
                        <a:t>S</a:t>
                      </a:r>
                      <a:endParaRPr lang="sk-SK" sz="1800"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Intern</a:t>
                      </a:r>
                      <a:r>
                        <a:rPr lang="sk-SK" sz="1800" b="1" baseline="0" dirty="0" smtClean="0">
                          <a:effectLst/>
                        </a:rPr>
                        <a:t> </a:t>
                      </a:r>
                      <a:r>
                        <a:rPr lang="sk-SK" sz="1800" b="1" dirty="0" smtClean="0">
                          <a:effectLst/>
                        </a:rPr>
                        <a:t>3</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a:effectLst/>
                        </a:rPr>
                        <a:t>80 </a:t>
                      </a:r>
                      <a:r>
                        <a:rPr lang="sk-SK" sz="1800" b="1" dirty="0" smtClean="0">
                          <a:effectLst/>
                        </a:rPr>
                        <a:t>h.</a:t>
                      </a:r>
                      <a:endParaRPr lang="sk-SK" sz="1800" b="1"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96367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Workplace training</a:t>
            </a:r>
            <a:r>
              <a:rPr lang="sk-SK" sz="3600" b="1" dirty="0" smtClean="0">
                <a:effectLst>
                  <a:outerShdw blurRad="38100" dist="38100" dir="2700000" algn="tl">
                    <a:srgbClr val="000000">
                      <a:alpha val="43137"/>
                    </a:srgbClr>
                  </a:outerShdw>
                </a:effectLst>
              </a:rPr>
              <a:t> 3th </a:t>
            </a:r>
            <a:r>
              <a:rPr lang="sk-SK" sz="3600" b="1" dirty="0" err="1"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895925015"/>
              </p:ext>
            </p:extLst>
          </p:nvPr>
        </p:nvGraphicFramePr>
        <p:xfrm>
          <a:off x="457200" y="1628804"/>
          <a:ext cx="8229601" cy="412409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{69CF1AB2-1976-4502-BF36-3FF5EA218861}</a:tableStyleId>
              </a:tblPr>
              <a:tblGrid>
                <a:gridCol w="1090464"/>
                <a:gridCol w="4395937"/>
                <a:gridCol w="2743200"/>
              </a:tblGrid>
              <a:tr h="412409">
                <a:tc>
                  <a:txBody>
                    <a:bodyPr/>
                    <a:lstStyle/>
                    <a:p>
                      <a:pPr algn="l">
                        <a:spcAft>
                          <a:spcPts val="0"/>
                        </a:spcAft>
                      </a:pPr>
                      <a:r>
                        <a:rPr lang="sk-SK" sz="1800" dirty="0">
                          <a:effectLst/>
                        </a:rPr>
                        <a:t>W</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err="1" smtClean="0">
                          <a:effectLst/>
                        </a:rPr>
                        <a:t>Gynekology</a:t>
                      </a:r>
                      <a:r>
                        <a:rPr lang="sk-SK" sz="1800" baseline="0" dirty="0" smtClean="0">
                          <a:effectLst/>
                        </a:rPr>
                        <a:t> and </a:t>
                      </a:r>
                      <a:r>
                        <a:rPr lang="sk-SK" sz="1800" baseline="0" dirty="0" err="1" smtClean="0">
                          <a:effectLst/>
                        </a:rPr>
                        <a:t>obstetric</a:t>
                      </a:r>
                      <a:r>
                        <a:rPr lang="sk-SK" sz="1800" baseline="0" dirty="0" smtClean="0">
                          <a:effectLst/>
                        </a:rPr>
                        <a:t> </a:t>
                      </a:r>
                      <a:r>
                        <a:rPr lang="sk-SK" sz="1800" baseline="0" dirty="0" err="1" smtClean="0">
                          <a:effectLst/>
                        </a:rPr>
                        <a:t>ward</a:t>
                      </a:r>
                      <a:r>
                        <a:rPr lang="sk-SK" sz="1800" dirty="0" smtClean="0">
                          <a:effectLst/>
                        </a:rPr>
                        <a:t> </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W</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Community</a:t>
                      </a:r>
                      <a:r>
                        <a:rPr lang="sk-SK" sz="1800" b="1" baseline="0" dirty="0" smtClean="0">
                          <a:effectLst/>
                        </a:rPr>
                        <a:t> </a:t>
                      </a:r>
                      <a:r>
                        <a:rPr lang="sk-SK" sz="1800" b="1" baseline="0" dirty="0" err="1" smtClean="0">
                          <a:effectLst/>
                        </a:rPr>
                        <a:t>care</a:t>
                      </a:r>
                      <a:r>
                        <a:rPr lang="sk-SK" sz="1800" b="1" dirty="0" smtClean="0">
                          <a:effectLst/>
                        </a:rPr>
                        <a:t> </a:t>
                      </a:r>
                      <a:r>
                        <a:rPr lang="sk-SK" sz="1800" b="1" dirty="0">
                          <a:effectLst/>
                        </a:rPr>
                        <a:t>2</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40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W</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latin typeface="+mn-lt"/>
                          <a:ea typeface="+mn-ea"/>
                        </a:rPr>
                        <a:t>Oncology</a:t>
                      </a:r>
                      <a:r>
                        <a:rPr lang="sk-SK" sz="1800" b="1" baseline="0" dirty="0" smtClean="0">
                          <a:effectLst/>
                          <a:latin typeface="+mn-lt"/>
                          <a:ea typeface="+mn-ea"/>
                        </a:rPr>
                        <a:t> </a:t>
                      </a:r>
                      <a:r>
                        <a:rPr lang="sk-SK" sz="1800" b="1" baseline="0" dirty="0" err="1" smtClean="0">
                          <a:effectLst/>
                          <a:latin typeface="+mn-lt"/>
                          <a:ea typeface="+mn-ea"/>
                        </a:rPr>
                        <a:t>ward</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W</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latin typeface="+mn-lt"/>
                          <a:ea typeface="+mn-ea"/>
                        </a:rPr>
                        <a:t>Psychiatric</a:t>
                      </a:r>
                      <a:r>
                        <a:rPr lang="sk-SK" sz="1800" b="1" baseline="0" dirty="0" smtClean="0">
                          <a:effectLst/>
                          <a:latin typeface="+mn-lt"/>
                          <a:ea typeface="+mn-ea"/>
                        </a:rPr>
                        <a:t> </a:t>
                      </a:r>
                      <a:r>
                        <a:rPr lang="sk-SK" sz="1800" b="1" baseline="0" dirty="0" err="1" smtClean="0">
                          <a:effectLst/>
                          <a:latin typeface="+mn-lt"/>
                          <a:ea typeface="+mn-ea"/>
                        </a:rPr>
                        <a:t>ward</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W</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Intern</a:t>
                      </a:r>
                      <a:r>
                        <a:rPr lang="sk-SK" sz="1800" b="1" baseline="0" dirty="0" smtClean="0">
                          <a:effectLst/>
                        </a:rPr>
                        <a:t> </a:t>
                      </a:r>
                      <a:r>
                        <a:rPr lang="sk-SK" sz="1800" b="1" dirty="0" smtClean="0">
                          <a:effectLst/>
                        </a:rPr>
                        <a:t>4</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S</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Geriatric</a:t>
                      </a:r>
                      <a:r>
                        <a:rPr lang="sk-SK" sz="1800" b="1" baseline="0" dirty="0" smtClean="0">
                          <a:effectLst/>
                        </a:rPr>
                        <a:t> </a:t>
                      </a:r>
                      <a:r>
                        <a:rPr lang="sk-SK" sz="1800" b="1" baseline="0" dirty="0" err="1" smtClean="0">
                          <a:effectLst/>
                        </a:rPr>
                        <a:t>ward</a:t>
                      </a:r>
                      <a:r>
                        <a:rPr lang="sk-SK" sz="1800" b="1" baseline="0" dirty="0" smtClean="0">
                          <a:effectLst/>
                        </a:rPr>
                        <a:t> </a:t>
                      </a:r>
                      <a:r>
                        <a:rPr lang="sk-SK" sz="1800" b="1" dirty="0" smtClean="0">
                          <a:effectLst/>
                        </a:rPr>
                        <a:t>3</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S</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Surgical</a:t>
                      </a:r>
                      <a:r>
                        <a:rPr lang="sk-SK" sz="1800" b="1" baseline="0" dirty="0" smtClean="0">
                          <a:effectLst/>
                        </a:rPr>
                        <a:t> </a:t>
                      </a:r>
                      <a:r>
                        <a:rPr lang="sk-SK" sz="1800" b="1" baseline="0" dirty="0" err="1" smtClean="0">
                          <a:effectLst/>
                        </a:rPr>
                        <a:t>ward</a:t>
                      </a:r>
                      <a:r>
                        <a:rPr lang="sk-SK" sz="1800" b="1" dirty="0" smtClean="0">
                          <a:effectLst/>
                        </a:rPr>
                        <a:t> </a:t>
                      </a:r>
                      <a:r>
                        <a:rPr lang="sk-SK" sz="1800" b="1" dirty="0">
                          <a:effectLst/>
                        </a:rPr>
                        <a:t>3</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120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S</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Community</a:t>
                      </a:r>
                      <a:r>
                        <a:rPr lang="sk-SK" sz="1800" b="1" baseline="0" dirty="0" smtClean="0">
                          <a:effectLst/>
                        </a:rPr>
                        <a:t> </a:t>
                      </a:r>
                      <a:r>
                        <a:rPr lang="sk-SK" sz="1800" b="1" baseline="0" dirty="0" err="1" smtClean="0">
                          <a:effectLst/>
                        </a:rPr>
                        <a:t>care</a:t>
                      </a:r>
                      <a:r>
                        <a:rPr lang="sk-SK" sz="1800" b="1" dirty="0" smtClean="0">
                          <a:effectLst/>
                        </a:rPr>
                        <a:t> </a:t>
                      </a:r>
                      <a:r>
                        <a:rPr lang="sk-SK" sz="1800" b="1" dirty="0">
                          <a:effectLst/>
                        </a:rPr>
                        <a:t>3</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S</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Internal</a:t>
                      </a:r>
                      <a:r>
                        <a:rPr lang="sk-SK" sz="1800" b="1" baseline="0" dirty="0" smtClean="0">
                          <a:effectLst/>
                        </a:rPr>
                        <a:t> </a:t>
                      </a:r>
                      <a:r>
                        <a:rPr lang="sk-SK" sz="1800" b="1" baseline="0" dirty="0" err="1" smtClean="0">
                          <a:effectLst/>
                        </a:rPr>
                        <a:t>ward</a:t>
                      </a:r>
                      <a:r>
                        <a:rPr lang="sk-SK" sz="1800" b="1" baseline="0" dirty="0" smtClean="0">
                          <a:effectLst/>
                        </a:rPr>
                        <a:t> </a:t>
                      </a:r>
                      <a:r>
                        <a:rPr lang="sk-SK" sz="1800" b="1" dirty="0" smtClean="0">
                          <a:effectLst/>
                        </a:rPr>
                        <a:t>3</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120 </a:t>
                      </a:r>
                      <a:r>
                        <a:rPr lang="sk-SK" sz="1800" dirty="0" smtClean="0">
                          <a:effectLst/>
                        </a:rPr>
                        <a:t>h.</a:t>
                      </a:r>
                      <a:endParaRPr lang="sk-SK" sz="1800" b="1" dirty="0">
                        <a:effectLst/>
                        <a:latin typeface="Times New Roman"/>
                        <a:ea typeface="Times New Roman"/>
                      </a:endParaRPr>
                    </a:p>
                  </a:txBody>
                  <a:tcPr marL="68580" marR="68580" marT="0" marB="0"/>
                </a:tc>
              </a:tr>
              <a:tr h="412409">
                <a:tc>
                  <a:txBody>
                    <a:bodyPr/>
                    <a:lstStyle/>
                    <a:p>
                      <a:pPr algn="l">
                        <a:spcAft>
                          <a:spcPts val="0"/>
                        </a:spcAft>
                      </a:pPr>
                      <a:r>
                        <a:rPr lang="sk-SK" sz="1800" dirty="0">
                          <a:effectLst/>
                        </a:rPr>
                        <a:t>S</a:t>
                      </a:r>
                      <a:r>
                        <a:rPr lang="sk-SK" sz="1800" dirty="0" smtClean="0">
                          <a:effectLst/>
                        </a:rPr>
                        <a:t>S</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b="1" dirty="0" err="1" smtClean="0">
                          <a:effectLst/>
                        </a:rPr>
                        <a:t>Pediatric</a:t>
                      </a:r>
                      <a:r>
                        <a:rPr lang="sk-SK" sz="1800" b="1" baseline="0" dirty="0" smtClean="0">
                          <a:effectLst/>
                        </a:rPr>
                        <a:t> </a:t>
                      </a:r>
                      <a:r>
                        <a:rPr lang="sk-SK" sz="1800" b="1" baseline="0" dirty="0" err="1" smtClean="0">
                          <a:effectLst/>
                        </a:rPr>
                        <a:t>ward</a:t>
                      </a:r>
                      <a:r>
                        <a:rPr lang="sk-SK" sz="1800" b="1" dirty="0" smtClean="0">
                          <a:effectLst/>
                        </a:rPr>
                        <a:t> </a:t>
                      </a:r>
                      <a:r>
                        <a:rPr lang="sk-SK" sz="1800" b="1" dirty="0">
                          <a:effectLst/>
                        </a:rPr>
                        <a:t>3</a:t>
                      </a:r>
                      <a:endParaRPr lang="sk-SK" sz="1800" b="1" dirty="0">
                        <a:effectLst/>
                        <a:latin typeface="Times New Roman"/>
                        <a:ea typeface="Times New Roman"/>
                      </a:endParaRPr>
                    </a:p>
                  </a:txBody>
                  <a:tcPr marL="68580" marR="68580" marT="0" marB="0"/>
                </a:tc>
                <a:tc>
                  <a:txBody>
                    <a:bodyPr/>
                    <a:lstStyle/>
                    <a:p>
                      <a:pPr algn="l">
                        <a:spcAft>
                          <a:spcPts val="0"/>
                        </a:spcAft>
                      </a:pPr>
                      <a:r>
                        <a:rPr lang="sk-SK" sz="1800" dirty="0">
                          <a:effectLst/>
                        </a:rPr>
                        <a:t>80 </a:t>
                      </a:r>
                      <a:r>
                        <a:rPr lang="sk-SK" sz="1800" dirty="0" smtClean="0">
                          <a:effectLst/>
                        </a:rPr>
                        <a:t>h.</a:t>
                      </a:r>
                      <a:endParaRPr lang="sk-SK" sz="1800" b="1"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92000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 2nd </a:t>
            </a:r>
            <a:r>
              <a:rPr lang="en-US" sz="3600" b="1" dirty="0" smtClean="0">
                <a:effectLst>
                  <a:outerShdw blurRad="38100" dist="38100" dir="2700000" algn="tl">
                    <a:srgbClr val="000000">
                      <a:alpha val="43137"/>
                    </a:srgbClr>
                  </a:outerShdw>
                </a:effectLst>
              </a:rPr>
              <a:t>year</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57200" y="1052736"/>
            <a:ext cx="8229600" cy="5688632"/>
          </a:xfrm>
        </p:spPr>
        <p:txBody>
          <a:bodyPr>
            <a:normAutofit fontScale="62500" lnSpcReduction="20000"/>
          </a:bodyPr>
          <a:lstStyle/>
          <a:p>
            <a:pPr marL="0" indent="0">
              <a:buNone/>
            </a:pPr>
            <a:r>
              <a:rPr lang="sk-SK" sz="3800" b="1" dirty="0"/>
              <a:t>S</a:t>
            </a:r>
            <a:r>
              <a:rPr lang="en-US" sz="3800" b="1" dirty="0" err="1" smtClean="0"/>
              <a:t>urgical</a:t>
            </a:r>
            <a:r>
              <a:rPr lang="en-US" sz="3800" b="1" dirty="0" smtClean="0"/>
              <a:t> </a:t>
            </a:r>
            <a:r>
              <a:rPr lang="en-US" sz="3800" b="1" dirty="0"/>
              <a:t>nursing </a:t>
            </a:r>
            <a:r>
              <a:rPr lang="en-US" dirty="0"/>
              <a:t/>
            </a:r>
            <a:br>
              <a:rPr lang="en-US" dirty="0"/>
            </a:br>
            <a:r>
              <a:rPr lang="en-US" dirty="0"/>
              <a:t/>
            </a:r>
            <a:br>
              <a:rPr lang="en-US" dirty="0"/>
            </a:br>
            <a:r>
              <a:rPr lang="en-US" dirty="0"/>
              <a:t>• </a:t>
            </a:r>
            <a:r>
              <a:rPr lang="sk-SK" dirty="0" err="1" smtClean="0"/>
              <a:t>Redressing</a:t>
            </a:r>
            <a:r>
              <a:rPr lang="en-US" dirty="0" smtClean="0"/>
              <a:t> </a:t>
            </a:r>
            <a:r>
              <a:rPr lang="en-US" dirty="0"/>
              <a:t>aseptic wounds </a:t>
            </a:r>
            <a:br>
              <a:rPr lang="en-US" dirty="0"/>
            </a:br>
            <a:r>
              <a:rPr lang="en-US" dirty="0"/>
              <a:t>• </a:t>
            </a:r>
            <a:r>
              <a:rPr lang="sk-SK" dirty="0" err="1" smtClean="0"/>
              <a:t>Redressing</a:t>
            </a:r>
            <a:r>
              <a:rPr lang="en-US" dirty="0" smtClean="0"/>
              <a:t> </a:t>
            </a:r>
            <a:r>
              <a:rPr lang="en-US" dirty="0"/>
              <a:t>septic wounds </a:t>
            </a:r>
            <a:br>
              <a:rPr lang="en-US" dirty="0"/>
            </a:br>
            <a:r>
              <a:rPr lang="en-US" dirty="0"/>
              <a:t>• The treatment of leg ulcers </a:t>
            </a:r>
            <a:r>
              <a:rPr lang="en-US" dirty="0" smtClean="0"/>
              <a:t>(</a:t>
            </a:r>
            <a:r>
              <a:rPr lang="sk-SK" dirty="0" err="1" smtClean="0"/>
              <a:t>ulcus</a:t>
            </a:r>
            <a:r>
              <a:rPr lang="sk-SK" dirty="0" smtClean="0"/>
              <a:t> </a:t>
            </a:r>
            <a:r>
              <a:rPr lang="sk-SK" dirty="0" err="1" smtClean="0"/>
              <a:t>cruris</a:t>
            </a:r>
            <a:r>
              <a:rPr lang="en-US" dirty="0" smtClean="0"/>
              <a:t>) </a:t>
            </a:r>
            <a:r>
              <a:rPr lang="en-US" dirty="0"/>
              <a:t/>
            </a:r>
            <a:br>
              <a:rPr lang="en-US" dirty="0"/>
            </a:br>
            <a:r>
              <a:rPr lang="en-US" dirty="0"/>
              <a:t>• Treatment of pressure ulcers </a:t>
            </a:r>
            <a:br>
              <a:rPr lang="en-US" dirty="0"/>
            </a:br>
            <a:r>
              <a:rPr lang="en-US" dirty="0"/>
              <a:t>• </a:t>
            </a:r>
            <a:r>
              <a:rPr lang="sk-SK" dirty="0"/>
              <a:t>A</a:t>
            </a:r>
            <a:r>
              <a:rPr lang="en-US" dirty="0" err="1" smtClean="0"/>
              <a:t>ssistance</a:t>
            </a:r>
            <a:r>
              <a:rPr lang="sk-SK" dirty="0" smtClean="0"/>
              <a:t> in</a:t>
            </a:r>
            <a:r>
              <a:rPr lang="en-US" dirty="0" smtClean="0"/>
              <a:t> </a:t>
            </a:r>
            <a:r>
              <a:rPr lang="en-US" dirty="0"/>
              <a:t>incision </a:t>
            </a:r>
            <a:br>
              <a:rPr lang="en-US" dirty="0"/>
            </a:br>
            <a:r>
              <a:rPr lang="en-US" dirty="0"/>
              <a:t>• </a:t>
            </a:r>
            <a:r>
              <a:rPr lang="sk-SK" dirty="0" smtClean="0"/>
              <a:t>A</a:t>
            </a:r>
            <a:r>
              <a:rPr lang="en-US" dirty="0" err="1" smtClean="0"/>
              <a:t>ssistance</a:t>
            </a:r>
            <a:r>
              <a:rPr lang="en-US" dirty="0" smtClean="0"/>
              <a:t> </a:t>
            </a:r>
            <a:r>
              <a:rPr lang="sk-SK" dirty="0" smtClean="0"/>
              <a:t>in </a:t>
            </a:r>
            <a:r>
              <a:rPr lang="en-US" dirty="0" smtClean="0"/>
              <a:t>suture </a:t>
            </a:r>
            <a:r>
              <a:rPr lang="en-US" dirty="0"/>
              <a:t/>
            </a:r>
            <a:br>
              <a:rPr lang="en-US" dirty="0"/>
            </a:br>
            <a:r>
              <a:rPr lang="en-US" dirty="0"/>
              <a:t>• </a:t>
            </a:r>
            <a:r>
              <a:rPr lang="sk-SK" dirty="0"/>
              <a:t>E</a:t>
            </a:r>
            <a:r>
              <a:rPr lang="en-US" dirty="0" err="1" smtClean="0"/>
              <a:t>ducation</a:t>
            </a:r>
            <a:r>
              <a:rPr lang="sk-SK" dirty="0" smtClean="0"/>
              <a:t> </a:t>
            </a:r>
            <a:r>
              <a:rPr lang="sk-SK" dirty="0" err="1" smtClean="0"/>
              <a:t>of</a:t>
            </a:r>
            <a:r>
              <a:rPr lang="en-US" dirty="0" smtClean="0"/>
              <a:t> </a:t>
            </a:r>
            <a:r>
              <a:rPr lang="sk-SK" dirty="0"/>
              <a:t>p</a:t>
            </a:r>
            <a:r>
              <a:rPr lang="en-US" dirty="0" err="1" smtClean="0"/>
              <a:t>atient</a:t>
            </a:r>
            <a:r>
              <a:rPr lang="en-US" dirty="0" smtClean="0"/>
              <a:t> with </a:t>
            </a:r>
            <a:r>
              <a:rPr lang="en-US" dirty="0"/>
              <a:t>a stoma </a:t>
            </a:r>
            <a:br>
              <a:rPr lang="en-US" dirty="0"/>
            </a:br>
            <a:r>
              <a:rPr lang="en-US" dirty="0"/>
              <a:t>• Care of colostomy </a:t>
            </a:r>
            <a:br>
              <a:rPr lang="en-US" dirty="0"/>
            </a:br>
            <a:r>
              <a:rPr lang="en-US" dirty="0"/>
              <a:t>• </a:t>
            </a:r>
            <a:r>
              <a:rPr lang="sk-SK" dirty="0" err="1" smtClean="0"/>
              <a:t>Care</a:t>
            </a:r>
            <a:r>
              <a:rPr lang="sk-SK" dirty="0" smtClean="0"/>
              <a:t> </a:t>
            </a:r>
            <a:r>
              <a:rPr lang="sk-SK" dirty="0" err="1" smtClean="0"/>
              <a:t>of</a:t>
            </a:r>
            <a:r>
              <a:rPr lang="en-US" dirty="0" smtClean="0"/>
              <a:t> </a:t>
            </a:r>
            <a:r>
              <a:rPr lang="en-US" dirty="0" err="1"/>
              <a:t>urostomy</a:t>
            </a:r>
            <a:r>
              <a:rPr lang="en-US" dirty="0"/>
              <a:t> </a:t>
            </a:r>
            <a:br>
              <a:rPr lang="en-US" dirty="0"/>
            </a:br>
            <a:r>
              <a:rPr lang="en-US" dirty="0"/>
              <a:t>• </a:t>
            </a:r>
            <a:r>
              <a:rPr lang="en-US" dirty="0" smtClean="0"/>
              <a:t>Car</a:t>
            </a:r>
            <a:r>
              <a:rPr lang="sk-SK" dirty="0"/>
              <a:t>e</a:t>
            </a:r>
            <a:r>
              <a:rPr lang="sk-SK" dirty="0" smtClean="0"/>
              <a:t> </a:t>
            </a:r>
            <a:r>
              <a:rPr lang="sk-SK" dirty="0" err="1" smtClean="0"/>
              <a:t>of</a:t>
            </a:r>
            <a:r>
              <a:rPr lang="en-US" dirty="0" smtClean="0"/>
              <a:t> </a:t>
            </a:r>
            <a:r>
              <a:rPr lang="en-US" dirty="0"/>
              <a:t>free drainage </a:t>
            </a:r>
            <a:br>
              <a:rPr lang="en-US" dirty="0"/>
            </a:br>
            <a:r>
              <a:rPr lang="en-US" dirty="0"/>
              <a:t>• Care </a:t>
            </a:r>
            <a:r>
              <a:rPr lang="sk-SK" dirty="0" err="1" smtClean="0"/>
              <a:t>of</a:t>
            </a:r>
            <a:r>
              <a:rPr lang="sk-SK" dirty="0" smtClean="0"/>
              <a:t> </a:t>
            </a:r>
            <a:r>
              <a:rPr lang="en-US" dirty="0" err="1" smtClean="0"/>
              <a:t>subhepat</a:t>
            </a:r>
            <a:r>
              <a:rPr lang="sk-SK" dirty="0" err="1" smtClean="0"/>
              <a:t>al</a:t>
            </a:r>
            <a:r>
              <a:rPr lang="sk-SK" dirty="0" smtClean="0"/>
              <a:t> </a:t>
            </a:r>
            <a:r>
              <a:rPr lang="en-US" dirty="0" err="1" smtClean="0"/>
              <a:t>drai</a:t>
            </a:r>
            <a:r>
              <a:rPr lang="sk-SK" dirty="0" err="1" smtClean="0"/>
              <a:t>nage</a:t>
            </a:r>
            <a:r>
              <a:rPr lang="en-US" dirty="0"/>
              <a:t/>
            </a:r>
            <a:br>
              <a:rPr lang="en-US" dirty="0"/>
            </a:br>
            <a:r>
              <a:rPr lang="en-US" dirty="0"/>
              <a:t>• Care </a:t>
            </a:r>
            <a:r>
              <a:rPr lang="sk-SK" dirty="0" err="1" smtClean="0"/>
              <a:t>of</a:t>
            </a:r>
            <a:r>
              <a:rPr lang="sk-SK" dirty="0" smtClean="0"/>
              <a:t> </a:t>
            </a:r>
            <a:r>
              <a:rPr lang="en-US" dirty="0" smtClean="0"/>
              <a:t>T – </a:t>
            </a:r>
            <a:r>
              <a:rPr lang="en-US" dirty="0" err="1" smtClean="0"/>
              <a:t>dr</a:t>
            </a:r>
            <a:r>
              <a:rPr lang="sk-SK" dirty="0" err="1" smtClean="0"/>
              <a:t>ain</a:t>
            </a:r>
            <a:r>
              <a:rPr lang="en-US" dirty="0"/>
              <a:t/>
            </a:r>
            <a:br>
              <a:rPr lang="en-US" dirty="0"/>
            </a:br>
            <a:r>
              <a:rPr lang="en-US" dirty="0"/>
              <a:t>• Care negative pressure drainage (Redon drain) </a:t>
            </a:r>
            <a:br>
              <a:rPr lang="en-US" dirty="0"/>
            </a:br>
            <a:r>
              <a:rPr lang="en-US" dirty="0"/>
              <a:t>• Care flushing drainage </a:t>
            </a:r>
            <a:br>
              <a:rPr lang="en-US" dirty="0"/>
            </a:br>
            <a:r>
              <a:rPr lang="en-US" dirty="0"/>
              <a:t>• Assessment of patient's </a:t>
            </a:r>
            <a:r>
              <a:rPr lang="en-US" dirty="0" smtClean="0"/>
              <a:t>pain </a:t>
            </a:r>
            <a:r>
              <a:rPr lang="en-US" dirty="0"/>
              <a:t>before the surgery </a:t>
            </a:r>
            <a:br>
              <a:rPr lang="en-US" dirty="0"/>
            </a:br>
            <a:r>
              <a:rPr lang="en-US" dirty="0"/>
              <a:t>• Assessment of pain patient's in </a:t>
            </a:r>
            <a:r>
              <a:rPr lang="sk-SK" dirty="0" err="1" smtClean="0"/>
              <a:t>after</a:t>
            </a:r>
            <a:r>
              <a:rPr lang="sk-SK" dirty="0" smtClean="0"/>
              <a:t> </a:t>
            </a:r>
            <a:r>
              <a:rPr lang="en-US" dirty="0" smtClean="0"/>
              <a:t>surgery </a:t>
            </a:r>
            <a:r>
              <a:rPr lang="en-US" dirty="0"/>
              <a:t/>
            </a:r>
            <a:br>
              <a:rPr lang="en-US" dirty="0"/>
            </a:br>
            <a:r>
              <a:rPr lang="en-US" dirty="0"/>
              <a:t>• </a:t>
            </a:r>
            <a:r>
              <a:rPr lang="sk-SK" dirty="0"/>
              <a:t>I</a:t>
            </a:r>
            <a:r>
              <a:rPr lang="en-US" dirty="0" err="1" smtClean="0"/>
              <a:t>mmediate</a:t>
            </a:r>
            <a:r>
              <a:rPr lang="en-US" dirty="0" smtClean="0"/>
              <a:t> </a:t>
            </a:r>
            <a:r>
              <a:rPr lang="en-US" dirty="0"/>
              <a:t>preoperative preparation of the patient </a:t>
            </a:r>
            <a:br>
              <a:rPr lang="en-US" dirty="0"/>
            </a:br>
            <a:r>
              <a:rPr lang="en-US" dirty="0"/>
              <a:t>• Immediate postoperative care </a:t>
            </a:r>
            <a:br>
              <a:rPr lang="en-US" dirty="0"/>
            </a:br>
            <a:r>
              <a:rPr lang="en-US" dirty="0"/>
              <a:t>• Treatment of post-operative pain </a:t>
            </a:r>
            <a:br>
              <a:rPr lang="en-US" dirty="0"/>
            </a:br>
            <a:r>
              <a:rPr lang="en-US" dirty="0"/>
              <a:t>• Prevention of postoperative complications</a:t>
            </a:r>
            <a:endParaRPr lang="sk-SK" dirty="0"/>
          </a:p>
        </p:txBody>
      </p:sp>
    </p:spTree>
    <p:extLst>
      <p:ext uri="{BB962C8B-B14F-4D97-AF65-F5344CB8AC3E}">
        <p14:creationId xmlns:p14="http://schemas.microsoft.com/office/powerpoint/2010/main" val="2787416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 2nd </a:t>
            </a:r>
            <a:r>
              <a:rPr lang="en-US" sz="3600" b="1" dirty="0"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67544" y="1340768"/>
            <a:ext cx="8229600" cy="5256584"/>
          </a:xfrm>
        </p:spPr>
        <p:txBody>
          <a:bodyPr>
            <a:normAutofit fontScale="92500" lnSpcReduction="20000"/>
          </a:bodyPr>
          <a:lstStyle/>
          <a:p>
            <a:pPr marL="0" indent="0">
              <a:buNone/>
            </a:pPr>
            <a:r>
              <a:rPr lang="sk-SK" sz="2800" b="1" dirty="0"/>
              <a:t>I</a:t>
            </a:r>
            <a:r>
              <a:rPr lang="en-US" sz="2800" b="1" dirty="0" err="1" smtClean="0"/>
              <a:t>nternal</a:t>
            </a:r>
            <a:r>
              <a:rPr lang="en-US" sz="2800" b="1" dirty="0" smtClean="0"/>
              <a:t> </a:t>
            </a:r>
            <a:r>
              <a:rPr lang="en-US" sz="2800" b="1" dirty="0"/>
              <a:t>nursing </a:t>
            </a:r>
            <a:r>
              <a:rPr lang="en-US" sz="2000" dirty="0"/>
              <a:t/>
            </a:r>
            <a:br>
              <a:rPr lang="en-US" sz="2000" dirty="0"/>
            </a:br>
            <a:r>
              <a:rPr lang="en-US" sz="2000" dirty="0"/>
              <a:t/>
            </a:r>
            <a:br>
              <a:rPr lang="en-US" sz="2000" dirty="0"/>
            </a:br>
            <a:r>
              <a:rPr lang="en-US" sz="2000" dirty="0"/>
              <a:t>• Electrocardiography (ECG) </a:t>
            </a:r>
            <a:br>
              <a:rPr lang="en-US" sz="2000" dirty="0"/>
            </a:br>
            <a:r>
              <a:rPr lang="en-US" sz="2000" dirty="0"/>
              <a:t>• Endurance </a:t>
            </a:r>
            <a:r>
              <a:rPr lang="en-US" sz="2000" dirty="0" err="1"/>
              <a:t>ergometry</a:t>
            </a:r>
            <a:r>
              <a:rPr lang="en-US" sz="2000" dirty="0"/>
              <a:t> (exercise ECG) </a:t>
            </a:r>
            <a:br>
              <a:rPr lang="en-US" sz="2000" dirty="0"/>
            </a:br>
            <a:r>
              <a:rPr lang="en-US" sz="2000" dirty="0"/>
              <a:t>• Treatment of patients with permanent </a:t>
            </a:r>
            <a:r>
              <a:rPr lang="sk-SK" sz="2000" dirty="0" err="1" smtClean="0"/>
              <a:t>cardiostimulance</a:t>
            </a:r>
            <a:r>
              <a:rPr lang="en-US" sz="2000" dirty="0"/>
              <a:t/>
            </a:r>
            <a:br>
              <a:rPr lang="en-US" sz="2000" dirty="0"/>
            </a:br>
            <a:r>
              <a:rPr lang="en-US" sz="2000" dirty="0"/>
              <a:t>• Care of patient during </a:t>
            </a:r>
            <a:r>
              <a:rPr lang="en-US" sz="2000" dirty="0" err="1" smtClean="0"/>
              <a:t>coronarography</a:t>
            </a:r>
            <a:r>
              <a:rPr lang="en-US" sz="2000" dirty="0" smtClean="0"/>
              <a:t> </a:t>
            </a:r>
            <a:r>
              <a:rPr lang="en-US" sz="2000" dirty="0"/>
              <a:t/>
            </a:r>
            <a:br>
              <a:rPr lang="en-US" sz="2000" dirty="0"/>
            </a:br>
            <a:r>
              <a:rPr lang="en-US" sz="2000" dirty="0"/>
              <a:t>• Care of the patient when PTCA (percutaneous transluminal coronary angioplasty) </a:t>
            </a:r>
            <a:br>
              <a:rPr lang="en-US" sz="2000" dirty="0"/>
            </a:br>
            <a:r>
              <a:rPr lang="en-US" sz="2000" dirty="0"/>
              <a:t>• Measurement of oxygen saturation </a:t>
            </a:r>
            <a:br>
              <a:rPr lang="en-US" sz="2000" dirty="0"/>
            </a:br>
            <a:r>
              <a:rPr lang="en-US" sz="2000" dirty="0"/>
              <a:t>• Cooperation in </a:t>
            </a:r>
            <a:r>
              <a:rPr lang="en-US" sz="2000" dirty="0" smtClean="0"/>
              <a:t>cardioversion</a:t>
            </a:r>
            <a:r>
              <a:rPr lang="sk-SK" sz="2000" dirty="0" smtClean="0"/>
              <a:t>, </a:t>
            </a:r>
            <a:r>
              <a:rPr lang="sk-SK" sz="2000" dirty="0" err="1" smtClean="0"/>
              <a:t>defibrilation</a:t>
            </a:r>
            <a:r>
              <a:rPr lang="en-US" sz="2000" dirty="0" smtClean="0"/>
              <a:t> </a:t>
            </a:r>
            <a:r>
              <a:rPr lang="en-US" sz="2000" dirty="0"/>
              <a:t/>
            </a:r>
            <a:br>
              <a:rPr lang="en-US" sz="2000" dirty="0"/>
            </a:br>
            <a:r>
              <a:rPr lang="en-US" sz="2000" dirty="0"/>
              <a:t>• Cooperation in </a:t>
            </a:r>
            <a:r>
              <a:rPr lang="en-US" sz="2000" dirty="0" smtClean="0"/>
              <a:t>hemodialysis </a:t>
            </a:r>
            <a:r>
              <a:rPr lang="en-US" sz="2000" dirty="0"/>
              <a:t/>
            </a:r>
            <a:br>
              <a:rPr lang="en-US" sz="2000" dirty="0"/>
            </a:br>
            <a:r>
              <a:rPr lang="en-US" sz="2000" dirty="0"/>
              <a:t>• Cooperation in peritoneal </a:t>
            </a:r>
            <a:r>
              <a:rPr lang="en-US" sz="2000" dirty="0" smtClean="0"/>
              <a:t>dialysis</a:t>
            </a:r>
            <a:r>
              <a:rPr lang="en-US" sz="2000" dirty="0"/>
              <a:t/>
            </a:r>
            <a:br>
              <a:rPr lang="en-US" sz="2000" dirty="0"/>
            </a:br>
            <a:r>
              <a:rPr lang="en-US" sz="2000" dirty="0"/>
              <a:t>• Measurement of blood </a:t>
            </a:r>
            <a:r>
              <a:rPr lang="en-US" sz="2000" dirty="0" smtClean="0"/>
              <a:t>glucose</a:t>
            </a:r>
            <a:r>
              <a:rPr lang="en-US" sz="2000" dirty="0"/>
              <a:t/>
            </a:r>
            <a:br>
              <a:rPr lang="en-US" sz="2000" dirty="0"/>
            </a:br>
            <a:r>
              <a:rPr lang="en-US" sz="2000" dirty="0"/>
              <a:t>• Cooperation in </a:t>
            </a:r>
            <a:r>
              <a:rPr lang="en-US" sz="2000" dirty="0" err="1"/>
              <a:t>spirometry</a:t>
            </a:r>
            <a:r>
              <a:rPr lang="en-US" sz="2000" dirty="0"/>
              <a:t> </a:t>
            </a:r>
            <a:br>
              <a:rPr lang="en-US" sz="2000" dirty="0"/>
            </a:br>
            <a:r>
              <a:rPr lang="en-US" sz="2000" dirty="0"/>
              <a:t>• Cooperation in connection BP </a:t>
            </a:r>
            <a:r>
              <a:rPr lang="en-US" sz="2000" dirty="0" err="1"/>
              <a:t>Holter</a:t>
            </a:r>
            <a:r>
              <a:rPr lang="en-US" sz="2000" dirty="0"/>
              <a:t> </a:t>
            </a:r>
            <a:br>
              <a:rPr lang="en-US" sz="2000" dirty="0"/>
            </a:br>
            <a:r>
              <a:rPr lang="en-US" sz="2000" dirty="0"/>
              <a:t>• Cooperation in connection </a:t>
            </a:r>
            <a:r>
              <a:rPr lang="sk-SK" sz="2000" dirty="0" smtClean="0"/>
              <a:t>ECG </a:t>
            </a:r>
            <a:r>
              <a:rPr lang="en-US" sz="2000" dirty="0" err="1" smtClean="0"/>
              <a:t>Holter</a:t>
            </a:r>
            <a:r>
              <a:rPr lang="en-US" sz="2000" dirty="0" smtClean="0"/>
              <a:t> </a:t>
            </a:r>
            <a:r>
              <a:rPr lang="en-US" sz="2000" dirty="0"/>
              <a:t/>
            </a:r>
            <a:br>
              <a:rPr lang="en-US" sz="2000" dirty="0"/>
            </a:br>
            <a:r>
              <a:rPr lang="en-US" sz="2000" dirty="0"/>
              <a:t>• Cooperation on ultrasound examination of the abdominal organs </a:t>
            </a:r>
            <a:br>
              <a:rPr lang="en-US" sz="2000" dirty="0"/>
            </a:br>
            <a:r>
              <a:rPr lang="en-US" sz="2000" dirty="0"/>
              <a:t>• Cooperation in the test on an inclined plane (HUT test) </a:t>
            </a:r>
            <a:br>
              <a:rPr lang="en-US" sz="2000" dirty="0"/>
            </a:br>
            <a:r>
              <a:rPr lang="en-US" sz="2000" dirty="0"/>
              <a:t>• Cooperation in </a:t>
            </a:r>
            <a:r>
              <a:rPr lang="en-US" sz="2000" dirty="0" err="1" smtClean="0"/>
              <a:t>transe</a:t>
            </a:r>
            <a:r>
              <a:rPr lang="sk-SK" sz="2000" dirty="0" smtClean="0"/>
              <a:t>s</a:t>
            </a:r>
            <a:r>
              <a:rPr lang="en-US" sz="2000" dirty="0" smtClean="0"/>
              <a:t>o</a:t>
            </a:r>
            <a:r>
              <a:rPr lang="sk-SK" sz="2000" dirty="0" err="1" smtClean="0"/>
              <a:t>phageal</a:t>
            </a:r>
            <a:r>
              <a:rPr lang="en-US" sz="2000" dirty="0" smtClean="0"/>
              <a:t> </a:t>
            </a:r>
            <a:r>
              <a:rPr lang="en-US" sz="2000" dirty="0"/>
              <a:t>ECHO (TEE) examinations of the heart </a:t>
            </a:r>
            <a:br>
              <a:rPr lang="en-US" sz="2000" dirty="0"/>
            </a:br>
            <a:r>
              <a:rPr lang="en-US" sz="2000" dirty="0"/>
              <a:t>• Cooperation in transthoracic ECHO (TTE) examinations of the heart </a:t>
            </a:r>
            <a:br>
              <a:rPr lang="en-US" sz="2000" dirty="0"/>
            </a:br>
            <a:r>
              <a:rPr lang="en-US" sz="2000" dirty="0"/>
              <a:t>• Cooperation in </a:t>
            </a:r>
            <a:r>
              <a:rPr lang="en-US" sz="2000" dirty="0" err="1" smtClean="0"/>
              <a:t>transe</a:t>
            </a:r>
            <a:r>
              <a:rPr lang="sk-SK" sz="2000" dirty="0" err="1" smtClean="0"/>
              <a:t>sophageal</a:t>
            </a:r>
            <a:r>
              <a:rPr lang="sk-SK" sz="2000" dirty="0" smtClean="0"/>
              <a:t> </a:t>
            </a:r>
            <a:r>
              <a:rPr lang="en-US" sz="2000" dirty="0" smtClean="0"/>
              <a:t>atrial </a:t>
            </a:r>
            <a:r>
              <a:rPr lang="en-US" sz="2000" dirty="0"/>
              <a:t>stimulation (TES)</a:t>
            </a:r>
            <a:endParaRPr lang="sk-SK" sz="2000" dirty="0"/>
          </a:p>
        </p:txBody>
      </p:sp>
    </p:spTree>
    <p:extLst>
      <p:ext uri="{BB962C8B-B14F-4D97-AF65-F5344CB8AC3E}">
        <p14:creationId xmlns:p14="http://schemas.microsoft.com/office/powerpoint/2010/main" val="1018380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 2nd </a:t>
            </a:r>
            <a:r>
              <a:rPr lang="en-US" sz="3600" b="1" dirty="0"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539552" y="1268760"/>
            <a:ext cx="8013576" cy="4525963"/>
          </a:xfrm>
        </p:spPr>
        <p:txBody>
          <a:bodyPr>
            <a:normAutofit fontScale="77500" lnSpcReduction="20000"/>
          </a:bodyPr>
          <a:lstStyle/>
          <a:p>
            <a:pPr marL="0" indent="0">
              <a:buNone/>
            </a:pPr>
            <a:r>
              <a:rPr lang="sk-SK" sz="3600" b="1" dirty="0"/>
              <a:t>N</a:t>
            </a:r>
            <a:r>
              <a:rPr lang="en-US" sz="3600" b="1" dirty="0" err="1" smtClean="0"/>
              <a:t>eurological</a:t>
            </a:r>
            <a:r>
              <a:rPr lang="en-US" sz="3600" b="1" dirty="0" smtClean="0"/>
              <a:t> </a:t>
            </a:r>
            <a:r>
              <a:rPr lang="en-US" sz="3600" b="1" dirty="0"/>
              <a:t>nursing </a:t>
            </a:r>
            <a:r>
              <a:rPr lang="en-US" dirty="0"/>
              <a:t/>
            </a:r>
            <a:br>
              <a:rPr lang="en-US" dirty="0"/>
            </a:br>
            <a:r>
              <a:rPr lang="en-US" dirty="0"/>
              <a:t/>
            </a:r>
            <a:br>
              <a:rPr lang="en-US" dirty="0"/>
            </a:br>
            <a:r>
              <a:rPr lang="en-US" dirty="0"/>
              <a:t>• Assessment of the state of consciousness of the patient </a:t>
            </a:r>
            <a:br>
              <a:rPr lang="en-US" dirty="0"/>
            </a:br>
            <a:r>
              <a:rPr lang="en-US" dirty="0"/>
              <a:t>• Assessment of the patient's self-sufficiency </a:t>
            </a:r>
            <a:r>
              <a:rPr lang="en-US" dirty="0" smtClean="0"/>
              <a:t>with </a:t>
            </a:r>
            <a:r>
              <a:rPr lang="en-US" dirty="0"/>
              <a:t>neurological disease </a:t>
            </a:r>
            <a:br>
              <a:rPr lang="en-US" dirty="0"/>
            </a:br>
            <a:r>
              <a:rPr lang="en-US" dirty="0"/>
              <a:t>• Assessment of the risk of pressure sores in patients with selected neurological disease </a:t>
            </a:r>
            <a:br>
              <a:rPr lang="en-US" dirty="0"/>
            </a:br>
            <a:r>
              <a:rPr lang="en-US" dirty="0"/>
              <a:t>• Preparing the patient for EEG </a:t>
            </a:r>
            <a:br>
              <a:rPr lang="en-US" dirty="0"/>
            </a:br>
            <a:r>
              <a:rPr lang="en-US" dirty="0"/>
              <a:t>• Administration </a:t>
            </a:r>
            <a:r>
              <a:rPr lang="sk-SK" dirty="0" err="1" smtClean="0"/>
              <a:t>food</a:t>
            </a:r>
            <a:r>
              <a:rPr lang="en-US" dirty="0" smtClean="0"/>
              <a:t> </a:t>
            </a:r>
            <a:r>
              <a:rPr lang="sk-SK" dirty="0" smtClean="0"/>
              <a:t>to </a:t>
            </a:r>
            <a:r>
              <a:rPr lang="en-US" dirty="0" smtClean="0"/>
              <a:t>the </a:t>
            </a:r>
            <a:r>
              <a:rPr lang="en-US" dirty="0"/>
              <a:t>patient with paresis </a:t>
            </a:r>
            <a:br>
              <a:rPr lang="en-US" dirty="0"/>
            </a:br>
            <a:r>
              <a:rPr lang="en-US" dirty="0"/>
              <a:t>• Positioning the patient with neurological </a:t>
            </a:r>
            <a:r>
              <a:rPr lang="en-US" dirty="0" smtClean="0"/>
              <a:t>disease </a:t>
            </a:r>
            <a:r>
              <a:rPr lang="en-US" dirty="0"/>
              <a:t/>
            </a:r>
            <a:br>
              <a:rPr lang="en-US" dirty="0"/>
            </a:br>
            <a:r>
              <a:rPr lang="en-US" dirty="0"/>
              <a:t>• Practicing self-sufficiency in selected patients with neurological disease </a:t>
            </a:r>
            <a:br>
              <a:rPr lang="en-US" dirty="0"/>
            </a:br>
            <a:r>
              <a:rPr lang="en-US" dirty="0"/>
              <a:t>• Nursing rehabilitation in patients with </a:t>
            </a:r>
            <a:r>
              <a:rPr lang="en-US" dirty="0" smtClean="0"/>
              <a:t>neurological </a:t>
            </a:r>
            <a:r>
              <a:rPr lang="en-US" dirty="0"/>
              <a:t>disease </a:t>
            </a:r>
            <a:br>
              <a:rPr lang="en-US" dirty="0"/>
            </a:br>
            <a:r>
              <a:rPr lang="en-US" dirty="0"/>
              <a:t>• Caring for a patient with impaired consciousness</a:t>
            </a:r>
            <a:endParaRPr lang="sk-SK" dirty="0"/>
          </a:p>
        </p:txBody>
      </p:sp>
    </p:spTree>
    <p:extLst>
      <p:ext uri="{BB962C8B-B14F-4D97-AF65-F5344CB8AC3E}">
        <p14:creationId xmlns:p14="http://schemas.microsoft.com/office/powerpoint/2010/main" val="3691187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634082"/>
          </a:xfrm>
          <a:blipFill>
            <a:blip r:embed="rId2"/>
            <a:tile tx="0" ty="0" sx="100000" sy="100000" flip="none" algn="tl"/>
          </a:blipFill>
          <a:scene3d>
            <a:camera prst="orthographicFront"/>
            <a:lightRig rig="threePt" dir="t"/>
          </a:scene3d>
          <a:sp3d>
            <a:bevelT w="165100" prst="coolSlant"/>
          </a:sp3d>
        </p:spPr>
        <p:txBody>
          <a:bodyPr>
            <a:no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 2nd </a:t>
            </a:r>
            <a:r>
              <a:rPr lang="en-US" sz="3600" b="1" dirty="0"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179512" y="908720"/>
            <a:ext cx="8784976" cy="5832648"/>
          </a:xfrm>
        </p:spPr>
        <p:txBody>
          <a:bodyPr numCol="2">
            <a:noAutofit/>
          </a:bodyPr>
          <a:lstStyle/>
          <a:p>
            <a:pPr marL="0" indent="0">
              <a:buNone/>
            </a:pPr>
            <a:r>
              <a:rPr lang="sk-SK" sz="2000" b="1" dirty="0"/>
              <a:t>P</a:t>
            </a:r>
            <a:r>
              <a:rPr lang="en-US" sz="2000" b="1" dirty="0" err="1" smtClean="0"/>
              <a:t>ediatric</a:t>
            </a:r>
            <a:r>
              <a:rPr lang="en-US" sz="2000" b="1" dirty="0" smtClean="0"/>
              <a:t> nursing</a:t>
            </a:r>
            <a:r>
              <a:rPr lang="en-US" sz="1200" dirty="0"/>
              <a:t/>
            </a:r>
            <a:br>
              <a:rPr lang="en-US" sz="1200" dirty="0"/>
            </a:br>
            <a:r>
              <a:rPr lang="en-US" sz="1200" dirty="0"/>
              <a:t>• </a:t>
            </a:r>
            <a:r>
              <a:rPr lang="en-US" sz="1300" dirty="0"/>
              <a:t>measurement of body weight and length in the </a:t>
            </a:r>
            <a:r>
              <a:rPr lang="en-US" sz="1300" dirty="0" smtClean="0"/>
              <a:t>infant</a:t>
            </a:r>
            <a:r>
              <a:rPr lang="sk-SK" sz="1300" dirty="0" smtClean="0"/>
              <a:t>, </a:t>
            </a:r>
            <a:r>
              <a:rPr lang="sk-SK" sz="1300" dirty="0" err="1" smtClean="0"/>
              <a:t>toddler</a:t>
            </a:r>
            <a:r>
              <a:rPr lang="sk-SK" sz="1300" dirty="0" smtClean="0"/>
              <a:t>, </a:t>
            </a:r>
            <a:r>
              <a:rPr lang="sk-SK" sz="1300" dirty="0" err="1" smtClean="0"/>
              <a:t>child</a:t>
            </a:r>
            <a:r>
              <a:rPr lang="en-US" sz="1300" dirty="0"/>
              <a:t/>
            </a:r>
            <a:br>
              <a:rPr lang="en-US" sz="1300" dirty="0"/>
            </a:br>
            <a:r>
              <a:rPr lang="en-US" sz="1300" dirty="0"/>
              <a:t>• measurement of body temperature in a child</a:t>
            </a:r>
            <a:br>
              <a:rPr lang="en-US" sz="1300" dirty="0"/>
            </a:br>
            <a:r>
              <a:rPr lang="en-US" sz="1300" dirty="0"/>
              <a:t>• measurement of </a:t>
            </a:r>
            <a:r>
              <a:rPr lang="sk-SK" sz="1300" dirty="0" err="1" smtClean="0"/>
              <a:t>respiration</a:t>
            </a:r>
            <a:r>
              <a:rPr lang="sk-SK" sz="1300" dirty="0" smtClean="0"/>
              <a:t> </a:t>
            </a:r>
            <a:r>
              <a:rPr lang="en-US" sz="1300" dirty="0" smtClean="0"/>
              <a:t>in </a:t>
            </a:r>
            <a:r>
              <a:rPr lang="en-US" sz="1300" dirty="0"/>
              <a:t>a child</a:t>
            </a:r>
            <a:br>
              <a:rPr lang="en-US" sz="1300" dirty="0"/>
            </a:br>
            <a:r>
              <a:rPr lang="en-US" sz="1300" dirty="0"/>
              <a:t>• measurement of pulse palpation in a child</a:t>
            </a:r>
            <a:br>
              <a:rPr lang="en-US" sz="1300" dirty="0"/>
            </a:br>
            <a:r>
              <a:rPr lang="en-US" sz="1300" dirty="0"/>
              <a:t>• measuring the apical pulse in a child</a:t>
            </a:r>
            <a:br>
              <a:rPr lang="en-US" sz="1300" dirty="0"/>
            </a:br>
            <a:r>
              <a:rPr lang="en-US" sz="1300" dirty="0"/>
              <a:t>• measurement of blood pressure in a child</a:t>
            </a:r>
            <a:br>
              <a:rPr lang="en-US" sz="1300" dirty="0"/>
            </a:br>
            <a:r>
              <a:rPr lang="en-US" sz="1300" dirty="0"/>
              <a:t>• measurement of oxygen saturation in the child</a:t>
            </a:r>
            <a:br>
              <a:rPr lang="en-US" sz="1300" dirty="0"/>
            </a:br>
            <a:r>
              <a:rPr lang="en-US" sz="1300" dirty="0"/>
              <a:t>• assessment of the state of consciousness on a scale from GCS in a child</a:t>
            </a:r>
            <a:br>
              <a:rPr lang="en-US" sz="1300" dirty="0"/>
            </a:br>
            <a:r>
              <a:rPr lang="en-US" sz="1300" dirty="0"/>
              <a:t>• assessment of pain in a child</a:t>
            </a:r>
            <a:br>
              <a:rPr lang="en-US" sz="1300" dirty="0"/>
            </a:br>
            <a:r>
              <a:rPr lang="en-US" sz="1300" dirty="0"/>
              <a:t>• assessment of fluid balance in the child</a:t>
            </a:r>
            <a:br>
              <a:rPr lang="en-US" sz="1300" dirty="0"/>
            </a:br>
            <a:r>
              <a:rPr lang="en-US" sz="1300" dirty="0"/>
              <a:t>• assessment of psychomotor development of the </a:t>
            </a:r>
            <a:r>
              <a:rPr lang="en-US" sz="1300" dirty="0" smtClean="0"/>
              <a:t>infant</a:t>
            </a:r>
            <a:r>
              <a:rPr lang="sk-SK" sz="1300" dirty="0"/>
              <a:t>, </a:t>
            </a:r>
            <a:r>
              <a:rPr lang="sk-SK" sz="1300" dirty="0" err="1"/>
              <a:t>toddlers</a:t>
            </a:r>
            <a:r>
              <a:rPr lang="sk-SK" sz="1300" dirty="0"/>
              <a:t>, </a:t>
            </a:r>
            <a:r>
              <a:rPr lang="sk-SK" sz="1300" dirty="0" err="1" smtClean="0"/>
              <a:t>child</a:t>
            </a:r>
            <a:r>
              <a:rPr lang="en-US" sz="1300" dirty="0"/>
              <a:t/>
            </a:r>
            <a:br>
              <a:rPr lang="en-US" sz="1300" dirty="0"/>
            </a:br>
            <a:r>
              <a:rPr lang="en-US" sz="1300" dirty="0"/>
              <a:t>• </a:t>
            </a:r>
            <a:r>
              <a:rPr lang="sk-SK" sz="1300" dirty="0" smtClean="0"/>
              <a:t>b</a:t>
            </a:r>
            <a:r>
              <a:rPr lang="en-US" sz="1300" dirty="0" err="1" smtClean="0"/>
              <a:t>ath</a:t>
            </a:r>
            <a:r>
              <a:rPr lang="sk-SK" sz="1300" dirty="0" err="1" smtClean="0"/>
              <a:t>ing</a:t>
            </a:r>
            <a:r>
              <a:rPr lang="en-US" sz="1300" dirty="0" smtClean="0"/>
              <a:t> </a:t>
            </a:r>
            <a:r>
              <a:rPr lang="en-US" sz="1300" dirty="0"/>
              <a:t>infant (or </a:t>
            </a:r>
            <a:r>
              <a:rPr lang="en-US" sz="1300" dirty="0" smtClean="0"/>
              <a:t>toddler)</a:t>
            </a:r>
            <a:r>
              <a:rPr lang="en-US" sz="1300" dirty="0"/>
              <a:t/>
            </a:r>
            <a:br>
              <a:rPr lang="en-US" sz="1300" dirty="0"/>
            </a:br>
            <a:r>
              <a:rPr lang="en-US" sz="1300" dirty="0"/>
              <a:t>• positioning of a disabled child</a:t>
            </a:r>
            <a:br>
              <a:rPr lang="en-US" sz="1300" dirty="0"/>
            </a:br>
            <a:r>
              <a:rPr lang="en-US" sz="1300" dirty="0"/>
              <a:t>• </a:t>
            </a:r>
            <a:r>
              <a:rPr lang="sk-SK" sz="1300" dirty="0" err="1" smtClean="0"/>
              <a:t>administering</a:t>
            </a:r>
            <a:r>
              <a:rPr lang="sk-SK" sz="1300" dirty="0" smtClean="0"/>
              <a:t> </a:t>
            </a:r>
            <a:r>
              <a:rPr lang="sk-SK" sz="1300" dirty="0" err="1" smtClean="0"/>
              <a:t>food</a:t>
            </a:r>
            <a:r>
              <a:rPr lang="sk-SK" sz="1300" dirty="0" smtClean="0"/>
              <a:t> in</a:t>
            </a:r>
            <a:r>
              <a:rPr lang="en-US" sz="1300" dirty="0" smtClean="0"/>
              <a:t> infant</a:t>
            </a:r>
            <a:r>
              <a:rPr lang="sk-SK" sz="1300" dirty="0" smtClean="0"/>
              <a:t>, </a:t>
            </a:r>
            <a:r>
              <a:rPr lang="en-US" sz="1300" dirty="0" smtClean="0"/>
              <a:t>toddle</a:t>
            </a:r>
            <a:r>
              <a:rPr lang="sk-SK" sz="1300" dirty="0" smtClean="0"/>
              <a:t>r</a:t>
            </a:r>
            <a:r>
              <a:rPr lang="en-US" sz="1300" dirty="0"/>
              <a:t/>
            </a:r>
            <a:br>
              <a:rPr lang="en-US" sz="1300" dirty="0"/>
            </a:br>
            <a:r>
              <a:rPr lang="en-US" sz="1300" dirty="0"/>
              <a:t>• </a:t>
            </a:r>
            <a:r>
              <a:rPr lang="sk-SK" sz="1300" dirty="0" err="1" smtClean="0"/>
              <a:t>admnistering</a:t>
            </a:r>
            <a:r>
              <a:rPr lang="sk-SK" sz="1300" dirty="0" smtClean="0"/>
              <a:t> </a:t>
            </a:r>
            <a:r>
              <a:rPr lang="en-US" sz="1300" dirty="0" smtClean="0"/>
              <a:t>meal </a:t>
            </a:r>
            <a:r>
              <a:rPr lang="sk-SK" sz="1300" dirty="0" smtClean="0"/>
              <a:t>by </a:t>
            </a:r>
            <a:r>
              <a:rPr lang="en-US" sz="1300" dirty="0" smtClean="0"/>
              <a:t>gavage </a:t>
            </a:r>
            <a:r>
              <a:rPr lang="en-US" sz="1300" dirty="0"/>
              <a:t>in a child</a:t>
            </a:r>
            <a:br>
              <a:rPr lang="en-US" sz="1300" dirty="0"/>
            </a:br>
            <a:r>
              <a:rPr lang="en-US" sz="1300" dirty="0"/>
              <a:t>• </a:t>
            </a:r>
            <a:r>
              <a:rPr lang="sk-SK" sz="1300" dirty="0" err="1" smtClean="0"/>
              <a:t>sampling</a:t>
            </a:r>
            <a:r>
              <a:rPr lang="en-US" sz="1300" dirty="0" smtClean="0"/>
              <a:t> </a:t>
            </a:r>
            <a:r>
              <a:rPr lang="en-US" sz="1300" dirty="0"/>
              <a:t>of capillary blood in a child</a:t>
            </a:r>
            <a:br>
              <a:rPr lang="en-US" sz="1300" dirty="0"/>
            </a:br>
            <a:r>
              <a:rPr lang="en-US" sz="1300" dirty="0"/>
              <a:t>• a blood test to determine blood </a:t>
            </a:r>
            <a:r>
              <a:rPr lang="en-US" sz="1300" dirty="0" smtClean="0"/>
              <a:t>glucose </a:t>
            </a:r>
            <a:r>
              <a:rPr lang="en-US" sz="1300" dirty="0"/>
              <a:t>with child</a:t>
            </a:r>
            <a:br>
              <a:rPr lang="en-US" sz="1300" dirty="0"/>
            </a:br>
            <a:r>
              <a:rPr lang="en-US" sz="1300" dirty="0"/>
              <a:t>• cooperation for the </a:t>
            </a:r>
            <a:r>
              <a:rPr lang="sk-SK" sz="1300" dirty="0" err="1" smtClean="0"/>
              <a:t>sampling</a:t>
            </a:r>
            <a:r>
              <a:rPr lang="en-US" sz="1300" dirty="0" smtClean="0"/>
              <a:t> </a:t>
            </a:r>
            <a:r>
              <a:rPr lang="en-US" sz="1300" dirty="0"/>
              <a:t>of venous blood in a child</a:t>
            </a:r>
            <a:br>
              <a:rPr lang="en-US" sz="1300" dirty="0"/>
            </a:br>
            <a:r>
              <a:rPr lang="en-US" sz="1300" dirty="0"/>
              <a:t>• </a:t>
            </a:r>
            <a:r>
              <a:rPr lang="en-US" sz="1300" dirty="0" smtClean="0"/>
              <a:t>nasal</a:t>
            </a:r>
            <a:r>
              <a:rPr lang="sk-SK" sz="1300" dirty="0" smtClean="0"/>
              <a:t>,</a:t>
            </a:r>
            <a:r>
              <a:rPr lang="en-US" sz="1300" dirty="0" smtClean="0"/>
              <a:t> throat</a:t>
            </a:r>
            <a:r>
              <a:rPr lang="sk-SK" sz="1300" dirty="0" smtClean="0"/>
              <a:t>,</a:t>
            </a:r>
            <a:r>
              <a:rPr lang="en-US" sz="1300" dirty="0" smtClean="0"/>
              <a:t> </a:t>
            </a:r>
            <a:r>
              <a:rPr lang="en-US" sz="1300" dirty="0"/>
              <a:t>rectal</a:t>
            </a:r>
            <a:r>
              <a:rPr lang="en-US" sz="1300" dirty="0" smtClean="0"/>
              <a:t> swab</a:t>
            </a:r>
            <a:r>
              <a:rPr lang="sk-SK" sz="1300" dirty="0" smtClean="0"/>
              <a:t>s</a:t>
            </a:r>
            <a:r>
              <a:rPr lang="en-US" sz="1300" dirty="0" smtClean="0"/>
              <a:t> </a:t>
            </a:r>
            <a:r>
              <a:rPr lang="en-US" sz="1300" dirty="0"/>
              <a:t>in a </a:t>
            </a:r>
            <a:r>
              <a:rPr lang="en-US" sz="1300" dirty="0" smtClean="0"/>
              <a:t>child</a:t>
            </a:r>
            <a:r>
              <a:rPr lang="en-US" sz="1300" dirty="0"/>
              <a:t/>
            </a:r>
            <a:br>
              <a:rPr lang="en-US" sz="1300" dirty="0"/>
            </a:br>
            <a:r>
              <a:rPr lang="en-US" sz="1300" dirty="0"/>
              <a:t>• urine </a:t>
            </a:r>
            <a:r>
              <a:rPr lang="sk-SK" sz="1300" dirty="0" err="1" smtClean="0"/>
              <a:t>sampling</a:t>
            </a:r>
            <a:r>
              <a:rPr lang="en-US" sz="1300" dirty="0" smtClean="0"/>
              <a:t> </a:t>
            </a:r>
            <a:r>
              <a:rPr lang="sk-SK" sz="1300" dirty="0" err="1" smtClean="0"/>
              <a:t>for</a:t>
            </a:r>
            <a:r>
              <a:rPr lang="en-US" sz="1300" dirty="0" smtClean="0"/>
              <a:t> </a:t>
            </a:r>
            <a:r>
              <a:rPr lang="en-US" sz="1300" dirty="0"/>
              <a:t>chemical and biochemical </a:t>
            </a:r>
            <a:r>
              <a:rPr lang="sk-SK" sz="1300" dirty="0" smtClean="0"/>
              <a:t>and </a:t>
            </a:r>
            <a:r>
              <a:rPr lang="en-US" sz="1300" dirty="0" smtClean="0"/>
              <a:t>microbiological examination</a:t>
            </a:r>
            <a:r>
              <a:rPr lang="en-US" sz="1300" dirty="0"/>
              <a:t/>
            </a:r>
            <a:br>
              <a:rPr lang="en-US" sz="1300" dirty="0"/>
            </a:br>
            <a:r>
              <a:rPr lang="en-US" sz="1300" dirty="0"/>
              <a:t>• </a:t>
            </a:r>
            <a:r>
              <a:rPr lang="en-US" sz="1300" dirty="0" smtClean="0"/>
              <a:t>stool </a:t>
            </a:r>
            <a:r>
              <a:rPr lang="sk-SK" sz="1300" dirty="0" err="1" smtClean="0"/>
              <a:t>sampling</a:t>
            </a:r>
            <a:r>
              <a:rPr lang="en-US" sz="1300" dirty="0" smtClean="0"/>
              <a:t> in </a:t>
            </a:r>
            <a:r>
              <a:rPr lang="en-US" sz="1300" dirty="0"/>
              <a:t>a child</a:t>
            </a:r>
            <a:br>
              <a:rPr lang="en-US" sz="1300" dirty="0"/>
            </a:br>
            <a:r>
              <a:rPr lang="en-US" sz="1300" dirty="0"/>
              <a:t>• </a:t>
            </a:r>
            <a:r>
              <a:rPr lang="en-US" sz="1300" dirty="0" smtClean="0"/>
              <a:t>a</a:t>
            </a:r>
            <a:r>
              <a:rPr lang="sk-SK" sz="1300" dirty="0" err="1" smtClean="0"/>
              <a:t>dministration</a:t>
            </a:r>
            <a:r>
              <a:rPr lang="en-US" sz="1300" dirty="0" smtClean="0"/>
              <a:t> </a:t>
            </a:r>
            <a:r>
              <a:rPr lang="en-US" sz="1300" dirty="0"/>
              <a:t>of </a:t>
            </a:r>
            <a:r>
              <a:rPr lang="sk-SK" sz="1300" dirty="0" err="1" smtClean="0"/>
              <a:t>peroral</a:t>
            </a:r>
            <a:r>
              <a:rPr lang="sk-SK" sz="1300" dirty="0" smtClean="0"/>
              <a:t> </a:t>
            </a:r>
            <a:r>
              <a:rPr lang="en-US" sz="1300" dirty="0" smtClean="0"/>
              <a:t>drugs in </a:t>
            </a:r>
            <a:r>
              <a:rPr lang="en-US" sz="1300" dirty="0"/>
              <a:t>a child</a:t>
            </a:r>
            <a:br>
              <a:rPr lang="en-US" sz="1300" dirty="0"/>
            </a:br>
            <a:r>
              <a:rPr lang="en-US" sz="1300" dirty="0"/>
              <a:t>• </a:t>
            </a:r>
            <a:r>
              <a:rPr lang="sk-SK" sz="1300" dirty="0" err="1" smtClean="0"/>
              <a:t>administration</a:t>
            </a:r>
            <a:r>
              <a:rPr lang="sk-SK" sz="1300" dirty="0" smtClean="0"/>
              <a:t> </a:t>
            </a:r>
            <a:r>
              <a:rPr lang="en-US" sz="1300" dirty="0" smtClean="0"/>
              <a:t>of </a:t>
            </a:r>
            <a:r>
              <a:rPr lang="en-US" sz="1300" dirty="0"/>
              <a:t>drugs to the skin in a child</a:t>
            </a:r>
            <a:br>
              <a:rPr lang="en-US" sz="1300" dirty="0"/>
            </a:br>
            <a:r>
              <a:rPr lang="en-US" sz="1300" dirty="0"/>
              <a:t>• </a:t>
            </a:r>
            <a:r>
              <a:rPr lang="sk-SK" sz="1300" dirty="0" err="1" smtClean="0"/>
              <a:t>administration</a:t>
            </a:r>
            <a:r>
              <a:rPr lang="sk-SK" sz="1300" dirty="0" smtClean="0"/>
              <a:t> </a:t>
            </a:r>
            <a:r>
              <a:rPr lang="en-US" sz="1300" dirty="0" smtClean="0"/>
              <a:t>of </a:t>
            </a:r>
            <a:r>
              <a:rPr lang="en-US" sz="1300" dirty="0"/>
              <a:t>drugs into the </a:t>
            </a:r>
            <a:r>
              <a:rPr lang="en-US" sz="1300" dirty="0" err="1"/>
              <a:t>conjunctival</a:t>
            </a:r>
            <a:r>
              <a:rPr lang="en-US" sz="1300" dirty="0"/>
              <a:t> sac of the child</a:t>
            </a:r>
            <a:br>
              <a:rPr lang="en-US" sz="1300" dirty="0"/>
            </a:br>
            <a:r>
              <a:rPr lang="en-US" sz="1300" dirty="0"/>
              <a:t>• </a:t>
            </a:r>
            <a:r>
              <a:rPr lang="sk-SK" sz="1300" dirty="0" err="1" smtClean="0"/>
              <a:t>administration</a:t>
            </a:r>
            <a:r>
              <a:rPr lang="en-US" sz="1300" dirty="0" smtClean="0"/>
              <a:t>of </a:t>
            </a:r>
            <a:r>
              <a:rPr lang="en-US" sz="1300" dirty="0"/>
              <a:t>medication into the nasal cavity in a child</a:t>
            </a:r>
            <a:br>
              <a:rPr lang="en-US" sz="1300" dirty="0"/>
            </a:br>
            <a:r>
              <a:rPr lang="en-US" sz="1300" dirty="0"/>
              <a:t>• </a:t>
            </a:r>
            <a:r>
              <a:rPr lang="sk-SK" sz="1300" dirty="0" err="1" smtClean="0"/>
              <a:t>administration</a:t>
            </a:r>
            <a:r>
              <a:rPr lang="sk-SK" sz="1300" dirty="0" smtClean="0"/>
              <a:t> </a:t>
            </a:r>
            <a:r>
              <a:rPr lang="en-US" sz="1300" dirty="0" smtClean="0"/>
              <a:t>of </a:t>
            </a:r>
            <a:r>
              <a:rPr lang="en-US" sz="1300" dirty="0"/>
              <a:t>drugs into the external auditory canal in a child</a:t>
            </a:r>
            <a:br>
              <a:rPr lang="en-US" sz="1300" dirty="0"/>
            </a:br>
            <a:r>
              <a:rPr lang="en-US" sz="1300" dirty="0"/>
              <a:t>• </a:t>
            </a:r>
            <a:r>
              <a:rPr lang="sk-SK" sz="1300" dirty="0" err="1" smtClean="0"/>
              <a:t>administration</a:t>
            </a:r>
            <a:r>
              <a:rPr lang="sk-SK" sz="1300" dirty="0" smtClean="0"/>
              <a:t> </a:t>
            </a:r>
            <a:r>
              <a:rPr lang="en-US" sz="1300" dirty="0" smtClean="0"/>
              <a:t>of </a:t>
            </a:r>
            <a:r>
              <a:rPr lang="en-US" sz="1300" dirty="0"/>
              <a:t>drugs into the rectum in a child</a:t>
            </a:r>
            <a:br>
              <a:rPr lang="en-US" sz="1300" dirty="0"/>
            </a:br>
            <a:r>
              <a:rPr lang="en-US" sz="1300" dirty="0"/>
              <a:t>• inhalation drug delivery in the child </a:t>
            </a:r>
            <a:r>
              <a:rPr lang="en-US" sz="1300" dirty="0" smtClean="0"/>
              <a:t>(hand inhaler)</a:t>
            </a:r>
            <a:r>
              <a:rPr lang="en-US" sz="1300" dirty="0"/>
              <a:t/>
            </a:r>
            <a:br>
              <a:rPr lang="en-US" sz="1300" dirty="0"/>
            </a:br>
            <a:r>
              <a:rPr lang="en-US" sz="1300" dirty="0"/>
              <a:t>• inhalation drug delivery in the child </a:t>
            </a:r>
            <a:r>
              <a:rPr lang="en-US" sz="1300" dirty="0" smtClean="0"/>
              <a:t>(nebulizer)</a:t>
            </a:r>
            <a:r>
              <a:rPr lang="en-US" sz="1300" dirty="0"/>
              <a:t/>
            </a:r>
            <a:br>
              <a:rPr lang="en-US" sz="1300" dirty="0"/>
            </a:br>
            <a:r>
              <a:rPr lang="en-US" sz="1300" dirty="0"/>
              <a:t>• application of oxygen in a child</a:t>
            </a:r>
            <a:br>
              <a:rPr lang="en-US" sz="1300" dirty="0"/>
            </a:br>
            <a:r>
              <a:rPr lang="en-US" sz="1300" dirty="0"/>
              <a:t>• administration of insulin </a:t>
            </a:r>
            <a:r>
              <a:rPr lang="sk-SK" sz="1300" dirty="0" smtClean="0"/>
              <a:t>by </a:t>
            </a:r>
            <a:r>
              <a:rPr lang="en-US" sz="1300" dirty="0" smtClean="0"/>
              <a:t>insulin </a:t>
            </a:r>
            <a:r>
              <a:rPr lang="en-US" sz="1300" dirty="0"/>
              <a:t>pen in a child</a:t>
            </a:r>
            <a:br>
              <a:rPr lang="en-US" sz="1300" dirty="0"/>
            </a:br>
            <a:r>
              <a:rPr lang="en-US" sz="1300" dirty="0"/>
              <a:t>• </a:t>
            </a:r>
            <a:r>
              <a:rPr lang="sk-SK" sz="1300" dirty="0" err="1" smtClean="0"/>
              <a:t>administration</a:t>
            </a:r>
            <a:r>
              <a:rPr lang="sk-SK" sz="1300" dirty="0" smtClean="0"/>
              <a:t> </a:t>
            </a:r>
            <a:r>
              <a:rPr lang="sk-SK" sz="1300" dirty="0" err="1" smtClean="0"/>
              <a:t>of</a:t>
            </a:r>
            <a:r>
              <a:rPr lang="en-US" sz="1300" dirty="0" smtClean="0"/>
              <a:t> </a:t>
            </a:r>
            <a:r>
              <a:rPr lang="en-US" sz="1300" dirty="0"/>
              <a:t>subcutaneous injection in a child</a:t>
            </a:r>
            <a:br>
              <a:rPr lang="en-US" sz="1300" dirty="0"/>
            </a:br>
            <a:r>
              <a:rPr lang="en-US" sz="1300" dirty="0"/>
              <a:t>• </a:t>
            </a:r>
            <a:r>
              <a:rPr lang="sk-SK" sz="1300" dirty="0" err="1"/>
              <a:t>administration</a:t>
            </a:r>
            <a:r>
              <a:rPr lang="sk-SK" sz="1300" dirty="0"/>
              <a:t> </a:t>
            </a:r>
            <a:r>
              <a:rPr lang="sk-SK" sz="1300" dirty="0" err="1"/>
              <a:t>of</a:t>
            </a:r>
            <a:r>
              <a:rPr lang="en-US" sz="1300" dirty="0"/>
              <a:t> </a:t>
            </a:r>
            <a:r>
              <a:rPr lang="sk-SK" sz="1300" dirty="0" smtClean="0"/>
              <a:t> </a:t>
            </a:r>
            <a:r>
              <a:rPr lang="en-US" sz="1300" dirty="0" smtClean="0"/>
              <a:t>intramuscular </a:t>
            </a:r>
            <a:r>
              <a:rPr lang="en-US" sz="1300" dirty="0"/>
              <a:t>injection in a child</a:t>
            </a:r>
            <a:br>
              <a:rPr lang="en-US" sz="1300" dirty="0"/>
            </a:br>
            <a:r>
              <a:rPr lang="en-US" sz="1300" dirty="0"/>
              <a:t>• dilution of antibiotics</a:t>
            </a:r>
            <a:br>
              <a:rPr lang="en-US" sz="1300" dirty="0"/>
            </a:br>
            <a:r>
              <a:rPr lang="en-US" sz="1300" dirty="0"/>
              <a:t>• cooperation in the establishment of peripheral venous catheter in a child</a:t>
            </a:r>
            <a:br>
              <a:rPr lang="en-US" sz="1300" dirty="0"/>
            </a:br>
            <a:r>
              <a:rPr lang="en-US" sz="1300" dirty="0"/>
              <a:t>• cooperation in </a:t>
            </a:r>
            <a:r>
              <a:rPr lang="sk-SK" sz="1300" dirty="0" err="1" smtClean="0"/>
              <a:t>administratering</a:t>
            </a:r>
            <a:r>
              <a:rPr lang="sk-SK" sz="1300" dirty="0" smtClean="0"/>
              <a:t> </a:t>
            </a:r>
            <a:r>
              <a:rPr lang="en-US" sz="1300" dirty="0" smtClean="0"/>
              <a:t>intravenous </a:t>
            </a:r>
            <a:r>
              <a:rPr lang="en-US" sz="1300" dirty="0"/>
              <a:t>drug in a child</a:t>
            </a:r>
            <a:br>
              <a:rPr lang="en-US" sz="1300" dirty="0"/>
            </a:br>
            <a:r>
              <a:rPr lang="en-US" sz="1300" dirty="0"/>
              <a:t>• cooperation in administering the infusion solution in a </a:t>
            </a:r>
            <a:r>
              <a:rPr lang="en-US" sz="1300" dirty="0" smtClean="0"/>
              <a:t>child</a:t>
            </a:r>
            <a:r>
              <a:rPr lang="en-US" sz="1300" dirty="0"/>
              <a:t/>
            </a:r>
            <a:br>
              <a:rPr lang="en-US" sz="1300" dirty="0"/>
            </a:br>
            <a:r>
              <a:rPr lang="en-US" sz="1300" dirty="0"/>
              <a:t>• cooperation in the administration of blood components in a child</a:t>
            </a:r>
            <a:br>
              <a:rPr lang="en-US" sz="1300" dirty="0"/>
            </a:br>
            <a:r>
              <a:rPr lang="en-US" sz="1300" dirty="0"/>
              <a:t>• suction secretions from the airways in a child</a:t>
            </a:r>
            <a:br>
              <a:rPr lang="en-US" sz="1300" dirty="0"/>
            </a:br>
            <a:r>
              <a:rPr lang="en-US" sz="1300" dirty="0"/>
              <a:t>• baby monitor in the ICU</a:t>
            </a:r>
            <a:br>
              <a:rPr lang="en-US" sz="1300" dirty="0"/>
            </a:br>
            <a:r>
              <a:rPr lang="en-US" sz="1300" dirty="0"/>
              <a:t>• education of the child's parent / child</a:t>
            </a:r>
            <a:br>
              <a:rPr lang="en-US" sz="1300" dirty="0"/>
            </a:br>
            <a:r>
              <a:rPr lang="en-US" sz="1300" dirty="0"/>
              <a:t>• cooperation in the first treatment for healthy newborns</a:t>
            </a:r>
            <a:br>
              <a:rPr lang="en-US" sz="1300" dirty="0"/>
            </a:br>
            <a:r>
              <a:rPr lang="en-US" sz="1300" dirty="0"/>
              <a:t>• measurement of body </a:t>
            </a:r>
            <a:r>
              <a:rPr lang="en-US" sz="1300" dirty="0" smtClean="0"/>
              <a:t>weight, </a:t>
            </a:r>
            <a:r>
              <a:rPr lang="en-US" sz="1300" dirty="0"/>
              <a:t>length, head circumference and chest in a newborn</a:t>
            </a:r>
            <a:br>
              <a:rPr lang="en-US" sz="1300" dirty="0"/>
            </a:br>
            <a:r>
              <a:rPr lang="en-US" sz="1300" dirty="0"/>
              <a:t>• </a:t>
            </a:r>
            <a:r>
              <a:rPr lang="en-US" sz="1300" dirty="0" smtClean="0"/>
              <a:t>bath</a:t>
            </a:r>
            <a:r>
              <a:rPr lang="sk-SK" sz="1300" dirty="0" err="1" smtClean="0"/>
              <a:t>ing</a:t>
            </a:r>
            <a:r>
              <a:rPr lang="en-US" sz="1300" dirty="0" smtClean="0"/>
              <a:t> </a:t>
            </a:r>
            <a:r>
              <a:rPr lang="en-US" sz="1300" dirty="0"/>
              <a:t>newborn</a:t>
            </a:r>
            <a:br>
              <a:rPr lang="en-US" sz="1300" dirty="0"/>
            </a:br>
            <a:r>
              <a:rPr lang="en-US" sz="1300" dirty="0"/>
              <a:t>• newborn screening</a:t>
            </a:r>
            <a:br>
              <a:rPr lang="en-US" sz="1300" dirty="0"/>
            </a:br>
            <a:r>
              <a:rPr lang="en-US" sz="1300" dirty="0"/>
              <a:t>• </a:t>
            </a:r>
            <a:r>
              <a:rPr lang="sk-SK" sz="1300" dirty="0" smtClean="0"/>
              <a:t>c</a:t>
            </a:r>
            <a:r>
              <a:rPr lang="en-US" sz="1300" dirty="0" err="1" smtClean="0"/>
              <a:t>onsideration</a:t>
            </a:r>
            <a:r>
              <a:rPr lang="en-US" sz="1300" dirty="0" smtClean="0"/>
              <a:t> </a:t>
            </a:r>
            <a:r>
              <a:rPr lang="en-US" sz="1300" dirty="0"/>
              <a:t>of selected neonatal reflexes</a:t>
            </a:r>
            <a:br>
              <a:rPr lang="en-US" sz="1300" dirty="0"/>
            </a:br>
            <a:r>
              <a:rPr lang="en-US" sz="1300" dirty="0"/>
              <a:t>• ensure </a:t>
            </a:r>
            <a:r>
              <a:rPr lang="en-US" sz="1300" dirty="0" err="1"/>
              <a:t>thermoneutral</a:t>
            </a:r>
            <a:r>
              <a:rPr lang="en-US" sz="1300" dirty="0"/>
              <a:t> environment</a:t>
            </a:r>
            <a:endParaRPr lang="sk-SK" sz="1300" dirty="0"/>
          </a:p>
        </p:txBody>
      </p:sp>
    </p:spTree>
    <p:extLst>
      <p:ext uri="{BB962C8B-B14F-4D97-AF65-F5344CB8AC3E}">
        <p14:creationId xmlns:p14="http://schemas.microsoft.com/office/powerpoint/2010/main" val="3691187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a:blipFill>
            <a:blip r:embed="rId2"/>
            <a:tile tx="0" ty="0" sx="100000" sy="100000" flip="none" algn="tl"/>
          </a:blipFill>
          <a:scene3d>
            <a:camera prst="orthographicFront"/>
            <a:lightRig rig="threePt" dir="t"/>
          </a:scene3d>
          <a:sp3d>
            <a:bevelT w="165100" prst="coolSlant"/>
          </a:sp3d>
        </p:spPr>
        <p:txBody>
          <a:bodyPr>
            <a:normAutofit fontScale="90000"/>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 2nd </a:t>
            </a:r>
            <a:r>
              <a:rPr lang="en-US" sz="3600" b="1" dirty="0"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lstStyle/>
          <a:p>
            <a:pPr marL="0" indent="0">
              <a:buNone/>
            </a:pPr>
            <a:r>
              <a:rPr lang="en-US" b="1" dirty="0"/>
              <a:t>Nursing in </a:t>
            </a:r>
            <a:r>
              <a:rPr lang="sk-SK" b="1" dirty="0" err="1" smtClean="0"/>
              <a:t>primary</a:t>
            </a:r>
            <a:r>
              <a:rPr lang="sk-SK" b="1" dirty="0" smtClean="0"/>
              <a:t> and </a:t>
            </a:r>
            <a:r>
              <a:rPr lang="sk-SK" b="1" dirty="0" err="1" smtClean="0"/>
              <a:t>community</a:t>
            </a:r>
            <a:r>
              <a:rPr lang="en-US" b="1" dirty="0" smtClean="0"/>
              <a:t> </a:t>
            </a:r>
            <a:r>
              <a:rPr lang="en-US" b="1" dirty="0"/>
              <a:t>care </a:t>
            </a:r>
            <a:r>
              <a:rPr lang="en-US" dirty="0"/>
              <a:t/>
            </a:r>
            <a:br>
              <a:rPr lang="en-US" dirty="0"/>
            </a:br>
            <a:r>
              <a:rPr lang="en-US" dirty="0"/>
              <a:t/>
            </a:r>
            <a:br>
              <a:rPr lang="en-US" dirty="0"/>
            </a:br>
            <a:r>
              <a:rPr lang="en-US" dirty="0"/>
              <a:t>• </a:t>
            </a:r>
            <a:r>
              <a:rPr lang="en-US" sz="2800" dirty="0" smtClean="0"/>
              <a:t>working with</a:t>
            </a:r>
            <a:r>
              <a:rPr lang="sk-SK" sz="2800" dirty="0" smtClean="0"/>
              <a:t> </a:t>
            </a:r>
            <a:r>
              <a:rPr lang="en-US" sz="2800" dirty="0" smtClean="0"/>
              <a:t>documentation </a:t>
            </a:r>
            <a:r>
              <a:rPr lang="sk-SK" sz="2800" dirty="0" smtClean="0"/>
              <a:t>in </a:t>
            </a:r>
            <a:r>
              <a:rPr lang="sk-SK" sz="2800" dirty="0" err="1" smtClean="0"/>
              <a:t>out</a:t>
            </a:r>
            <a:r>
              <a:rPr lang="sk-SK" sz="2800" dirty="0" smtClean="0"/>
              <a:t> </a:t>
            </a:r>
            <a:r>
              <a:rPr lang="sk-SK" sz="2800" dirty="0" err="1" smtClean="0"/>
              <a:t>patient</a:t>
            </a:r>
            <a:r>
              <a:rPr lang="sk-SK" sz="2800" dirty="0" smtClean="0"/>
              <a:t> </a:t>
            </a:r>
            <a:r>
              <a:rPr lang="en-US" sz="2800" dirty="0" smtClean="0"/>
              <a:t>clinic </a:t>
            </a:r>
            <a:r>
              <a:rPr lang="en-US" sz="2800" dirty="0"/>
              <a:t/>
            </a:r>
            <a:br>
              <a:rPr lang="en-US" sz="2800" dirty="0"/>
            </a:br>
            <a:r>
              <a:rPr lang="en-US" sz="2800" dirty="0"/>
              <a:t>• first </a:t>
            </a:r>
            <a:r>
              <a:rPr lang="en-US" sz="2800" dirty="0" smtClean="0"/>
              <a:t>visit</a:t>
            </a:r>
            <a:r>
              <a:rPr lang="sk-SK" sz="2800" dirty="0" smtClean="0"/>
              <a:t> </a:t>
            </a:r>
            <a:r>
              <a:rPr lang="en-US" sz="2800" dirty="0" smtClean="0"/>
              <a:t>of </a:t>
            </a:r>
            <a:r>
              <a:rPr lang="en-US" sz="2800" dirty="0"/>
              <a:t>newborn in the family </a:t>
            </a:r>
            <a:br>
              <a:rPr lang="en-US" sz="2800" dirty="0"/>
            </a:br>
            <a:r>
              <a:rPr lang="en-US" sz="2800" dirty="0"/>
              <a:t>• vaccination </a:t>
            </a:r>
            <a:br>
              <a:rPr lang="en-US" sz="2800" dirty="0"/>
            </a:br>
            <a:r>
              <a:rPr lang="en-US" sz="2800" dirty="0"/>
              <a:t>• promoting health in the community </a:t>
            </a:r>
            <a:br>
              <a:rPr lang="en-US" sz="2800" dirty="0"/>
            </a:br>
            <a:r>
              <a:rPr lang="en-US" sz="2800" dirty="0"/>
              <a:t>• health education in </a:t>
            </a:r>
            <a:r>
              <a:rPr lang="sk-SK" sz="2800" dirty="0" err="1" smtClean="0"/>
              <a:t>community</a:t>
            </a:r>
            <a:r>
              <a:rPr lang="en-US" sz="2800" dirty="0"/>
              <a:t/>
            </a:r>
            <a:br>
              <a:rPr lang="en-US" sz="2800" dirty="0"/>
            </a:br>
            <a:r>
              <a:rPr lang="en-US" sz="2800" dirty="0" smtClean="0"/>
              <a:t>•</a:t>
            </a:r>
            <a:r>
              <a:rPr lang="sk-SK" sz="2800" dirty="0" smtClean="0"/>
              <a:t> </a:t>
            </a:r>
            <a:r>
              <a:rPr lang="sk-SK" sz="2800" dirty="0" err="1" smtClean="0"/>
              <a:t>home</a:t>
            </a:r>
            <a:r>
              <a:rPr lang="sk-SK" sz="2800" dirty="0" smtClean="0"/>
              <a:t> </a:t>
            </a:r>
            <a:r>
              <a:rPr lang="sk-SK" sz="2800" dirty="0" err="1" smtClean="0"/>
              <a:t>care</a:t>
            </a:r>
            <a:endParaRPr lang="sk-SK" sz="2800" dirty="0"/>
          </a:p>
        </p:txBody>
      </p:sp>
    </p:spTree>
    <p:extLst>
      <p:ext uri="{BB962C8B-B14F-4D97-AF65-F5344CB8AC3E}">
        <p14:creationId xmlns:p14="http://schemas.microsoft.com/office/powerpoint/2010/main" val="369118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Legislative</a:t>
            </a:r>
            <a:r>
              <a:rPr lang="sk-SK"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documents</a:t>
            </a:r>
            <a:r>
              <a:rPr lang="sk-SK" sz="3600" b="1" dirty="0" smtClean="0">
                <a:effectLst>
                  <a:outerShdw blurRad="38100" dist="38100" dir="2700000" algn="tl">
                    <a:srgbClr val="000000">
                      <a:alpha val="43137"/>
                    </a:srgbClr>
                  </a:outerShdw>
                </a:effectLst>
              </a:rPr>
              <a:t> in Slovakia</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57200" y="1600200"/>
            <a:ext cx="8229600" cy="4925144"/>
          </a:xfrm>
        </p:spPr>
        <p:txBody>
          <a:bodyPr>
            <a:normAutofit fontScale="92500" lnSpcReduction="20000"/>
          </a:bodyPr>
          <a:lstStyle/>
          <a:p>
            <a:r>
              <a:rPr lang="en-US" dirty="0" smtClean="0"/>
              <a:t>Regulation </a:t>
            </a:r>
            <a:r>
              <a:rPr lang="en-US" dirty="0"/>
              <a:t>of the Government of the Slovak </a:t>
            </a:r>
            <a:r>
              <a:rPr lang="en-US" dirty="0" smtClean="0"/>
              <a:t>Republic</a:t>
            </a:r>
            <a:r>
              <a:rPr lang="sk-SK" dirty="0" smtClean="0"/>
              <a:t> no. 296/2010 </a:t>
            </a:r>
            <a:r>
              <a:rPr lang="en-US" dirty="0" smtClean="0"/>
              <a:t>about</a:t>
            </a:r>
            <a:r>
              <a:rPr lang="sk-SK" dirty="0" smtClean="0"/>
              <a:t> </a:t>
            </a:r>
          </a:p>
          <a:p>
            <a:pPr lvl="1"/>
            <a:r>
              <a:rPr lang="en-US" dirty="0" smtClean="0"/>
              <a:t>competence</a:t>
            </a:r>
            <a:r>
              <a:rPr lang="sk-SK" dirty="0" smtClean="0"/>
              <a:t>s</a:t>
            </a:r>
            <a:r>
              <a:rPr lang="en-US" dirty="0" smtClean="0"/>
              <a:t> </a:t>
            </a:r>
            <a:r>
              <a:rPr lang="en-US" dirty="0"/>
              <a:t>for the </a:t>
            </a:r>
            <a:r>
              <a:rPr lang="en-US" dirty="0" smtClean="0"/>
              <a:t>p</a:t>
            </a:r>
            <a:r>
              <a:rPr lang="sk-SK" dirty="0" err="1" smtClean="0"/>
              <a:t>roviding</a:t>
            </a:r>
            <a:r>
              <a:rPr lang="en-US" dirty="0" smtClean="0"/>
              <a:t> </a:t>
            </a:r>
            <a:r>
              <a:rPr lang="en-US" dirty="0"/>
              <a:t>of the </a:t>
            </a:r>
            <a:r>
              <a:rPr lang="sk-SK" dirty="0" err="1" smtClean="0"/>
              <a:t>health</a:t>
            </a:r>
            <a:r>
              <a:rPr lang="sk-SK" dirty="0" smtClean="0"/>
              <a:t> </a:t>
            </a:r>
            <a:r>
              <a:rPr lang="sk-SK" dirty="0" err="1" smtClean="0"/>
              <a:t>care</a:t>
            </a:r>
            <a:r>
              <a:rPr lang="en-US" dirty="0" smtClean="0"/>
              <a:t> profession</a:t>
            </a:r>
            <a:r>
              <a:rPr lang="sk-SK" dirty="0" smtClean="0"/>
              <a:t> and </a:t>
            </a:r>
          </a:p>
          <a:p>
            <a:pPr lvl="1"/>
            <a:r>
              <a:rPr lang="sk-SK" dirty="0" smtClean="0"/>
              <a:t>e</a:t>
            </a:r>
            <a:r>
              <a:rPr lang="en-US" dirty="0" err="1" smtClean="0"/>
              <a:t>ducational</a:t>
            </a:r>
            <a:r>
              <a:rPr lang="en-US" dirty="0" smtClean="0"/>
              <a:t> standards</a:t>
            </a:r>
            <a:r>
              <a:rPr lang="sk-SK" dirty="0" smtClean="0"/>
              <a:t> </a:t>
            </a:r>
            <a:r>
              <a:rPr lang="en-US" dirty="0" smtClean="0"/>
              <a:t>as bas</a:t>
            </a:r>
            <a:r>
              <a:rPr lang="sk-SK" dirty="0" err="1" smtClean="0"/>
              <a:t>ic</a:t>
            </a:r>
            <a:r>
              <a:rPr lang="en-US" dirty="0" smtClean="0"/>
              <a:t> criteria </a:t>
            </a:r>
            <a:r>
              <a:rPr lang="sk-SK" dirty="0" err="1" smtClean="0"/>
              <a:t>for</a:t>
            </a:r>
            <a:r>
              <a:rPr lang="sk-SK" dirty="0"/>
              <a:t> </a:t>
            </a:r>
            <a:r>
              <a:rPr lang="en-US" dirty="0" err="1" smtClean="0"/>
              <a:t>hea</a:t>
            </a:r>
            <a:r>
              <a:rPr lang="sk-SK" dirty="0" smtClean="0"/>
              <a:t>l</a:t>
            </a:r>
            <a:r>
              <a:rPr lang="en-US" dirty="0" err="1" smtClean="0"/>
              <a:t>th</a:t>
            </a:r>
            <a:r>
              <a:rPr lang="en-US" dirty="0" smtClean="0"/>
              <a:t> care profession</a:t>
            </a:r>
            <a:r>
              <a:rPr lang="sk-SK" dirty="0" smtClean="0"/>
              <a:t>s</a:t>
            </a:r>
            <a:r>
              <a:rPr lang="en-US" dirty="0" smtClean="0"/>
              <a:t> </a:t>
            </a:r>
          </a:p>
          <a:p>
            <a:r>
              <a:rPr lang="sk-SK" dirty="0" err="1" smtClean="0"/>
              <a:t>Regulation</a:t>
            </a:r>
            <a:r>
              <a:rPr lang="sk-SK" dirty="0" smtClean="0"/>
              <a:t> </a:t>
            </a:r>
            <a:r>
              <a:rPr lang="en-US" dirty="0" smtClean="0"/>
              <a:t>of the Ministry of Health </a:t>
            </a:r>
            <a:r>
              <a:rPr lang="sk-SK" dirty="0" smtClean="0"/>
              <a:t>no. 364/2005 </a:t>
            </a:r>
            <a:r>
              <a:rPr lang="en-US" dirty="0" smtClean="0"/>
              <a:t>about</a:t>
            </a:r>
            <a:r>
              <a:rPr lang="sk-SK" dirty="0" smtClean="0"/>
              <a:t> </a:t>
            </a:r>
          </a:p>
          <a:p>
            <a:pPr lvl="1"/>
            <a:r>
              <a:rPr lang="en-US" dirty="0" smtClean="0"/>
              <a:t>range </a:t>
            </a:r>
            <a:r>
              <a:rPr lang="en-US" dirty="0"/>
              <a:t>of nursing practice provided by nurse independently and in cooperation </a:t>
            </a:r>
            <a:r>
              <a:rPr lang="en-US" dirty="0" smtClean="0"/>
              <a:t>with</a:t>
            </a:r>
            <a:r>
              <a:rPr lang="sk-SK" dirty="0" smtClean="0"/>
              <a:t> </a:t>
            </a:r>
            <a:r>
              <a:rPr lang="en-US" dirty="0" smtClean="0"/>
              <a:t>physician </a:t>
            </a:r>
            <a:r>
              <a:rPr lang="en-US" dirty="0"/>
              <a:t>and the </a:t>
            </a:r>
            <a:r>
              <a:rPr lang="en-US" dirty="0" smtClean="0"/>
              <a:t>range </a:t>
            </a:r>
            <a:r>
              <a:rPr lang="en-US" dirty="0"/>
              <a:t>of midwifery practice provided by the midwife </a:t>
            </a:r>
            <a:r>
              <a:rPr lang="en-US" dirty="0" smtClean="0"/>
              <a:t>independently</a:t>
            </a:r>
            <a:r>
              <a:rPr lang="sk-SK" dirty="0" smtClean="0"/>
              <a:t> </a:t>
            </a:r>
            <a:r>
              <a:rPr lang="en-US" dirty="0" smtClean="0"/>
              <a:t>and </a:t>
            </a:r>
            <a:r>
              <a:rPr lang="en-US" dirty="0"/>
              <a:t>in cooperation with the physician</a:t>
            </a:r>
            <a:endParaRPr lang="sk-SK" dirty="0"/>
          </a:p>
        </p:txBody>
      </p:sp>
    </p:spTree>
    <p:extLst>
      <p:ext uri="{BB962C8B-B14F-4D97-AF65-F5344CB8AC3E}">
        <p14:creationId xmlns:p14="http://schemas.microsoft.com/office/powerpoint/2010/main" val="3644497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3th </a:t>
            </a:r>
            <a:r>
              <a:rPr lang="en-US" sz="3600" b="1" dirty="0" smtClean="0">
                <a:effectLst>
                  <a:outerShdw blurRad="38100" dist="38100" dir="2700000" algn="tl">
                    <a:srgbClr val="000000">
                      <a:alpha val="43137"/>
                    </a:srgbClr>
                  </a:outerShdw>
                </a:effectLst>
              </a:rPr>
              <a:t>year</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395536" y="1412776"/>
            <a:ext cx="8229600" cy="4781128"/>
          </a:xfrm>
        </p:spPr>
        <p:txBody>
          <a:bodyPr>
            <a:normAutofit fontScale="70000" lnSpcReduction="20000"/>
          </a:bodyPr>
          <a:lstStyle/>
          <a:p>
            <a:pPr marL="0" indent="0">
              <a:buNone/>
            </a:pPr>
            <a:r>
              <a:rPr lang="sk-SK" sz="4000" b="1" dirty="0"/>
              <a:t>G</a:t>
            </a:r>
            <a:r>
              <a:rPr lang="en-US" sz="4000" b="1" dirty="0" err="1" smtClean="0"/>
              <a:t>eriatric</a:t>
            </a:r>
            <a:r>
              <a:rPr lang="en-US" sz="4000" b="1" dirty="0" smtClean="0"/>
              <a:t> </a:t>
            </a:r>
            <a:r>
              <a:rPr lang="en-US" sz="4000" b="1" dirty="0"/>
              <a:t>nursing </a:t>
            </a:r>
            <a:r>
              <a:rPr lang="en-US" sz="3400" dirty="0"/>
              <a:t/>
            </a:r>
            <a:br>
              <a:rPr lang="en-US" sz="3400" dirty="0"/>
            </a:br>
            <a:r>
              <a:rPr lang="en-US" sz="3400" dirty="0"/>
              <a:t/>
            </a:r>
            <a:br>
              <a:rPr lang="en-US" sz="3400" dirty="0"/>
            </a:br>
            <a:r>
              <a:rPr lang="en-US" sz="3400" dirty="0"/>
              <a:t>• Assessment of the patient according to the ADL test </a:t>
            </a:r>
            <a:br>
              <a:rPr lang="en-US" sz="3400" dirty="0"/>
            </a:br>
            <a:r>
              <a:rPr lang="en-US" sz="3400" dirty="0"/>
              <a:t>• Assessment of the patient </a:t>
            </a:r>
            <a:r>
              <a:rPr lang="en-US" sz="3400" dirty="0" smtClean="0"/>
              <a:t>according to the IADL </a:t>
            </a:r>
            <a:r>
              <a:rPr lang="en-US" sz="3400" dirty="0"/>
              <a:t/>
            </a:r>
            <a:br>
              <a:rPr lang="en-US" sz="3400" dirty="0"/>
            </a:br>
            <a:r>
              <a:rPr lang="en-US" sz="3400" dirty="0"/>
              <a:t>• Assessment of the patient </a:t>
            </a:r>
            <a:r>
              <a:rPr lang="en-US" sz="3400" dirty="0" smtClean="0"/>
              <a:t>according to the Gait </a:t>
            </a:r>
            <a:r>
              <a:rPr lang="en-US" sz="3400" dirty="0"/>
              <a:t>functional test </a:t>
            </a:r>
            <a:br>
              <a:rPr lang="en-US" sz="3400" dirty="0"/>
            </a:br>
            <a:r>
              <a:rPr lang="en-US" sz="3400" dirty="0"/>
              <a:t>• Assessment of the urgency of the patient mental test scoring </a:t>
            </a:r>
            <a:br>
              <a:rPr lang="en-US" sz="3400" dirty="0"/>
            </a:br>
            <a:r>
              <a:rPr lang="en-US" sz="3400" dirty="0"/>
              <a:t>• Assessment of geriatric patients by </a:t>
            </a:r>
            <a:r>
              <a:rPr lang="en-US" sz="3400" dirty="0" smtClean="0"/>
              <a:t>functional</a:t>
            </a:r>
            <a:r>
              <a:rPr lang="sk-SK" sz="3400" dirty="0" smtClean="0"/>
              <a:t> </a:t>
            </a:r>
            <a:r>
              <a:rPr lang="sk-SK" sz="3400" dirty="0" err="1" smtClean="0"/>
              <a:t>geriatric</a:t>
            </a:r>
            <a:r>
              <a:rPr lang="en-US" sz="3400" dirty="0" smtClean="0"/>
              <a:t> </a:t>
            </a:r>
            <a:r>
              <a:rPr lang="en-US" sz="3400" dirty="0"/>
              <a:t>index (FGI) </a:t>
            </a:r>
            <a:br>
              <a:rPr lang="en-US" sz="3400" dirty="0"/>
            </a:br>
            <a:r>
              <a:rPr lang="en-US" sz="3400" dirty="0"/>
              <a:t>• Assessment of the patient's quality of life according to </a:t>
            </a:r>
            <a:r>
              <a:rPr lang="sk-SK" sz="3400" dirty="0" err="1" smtClean="0"/>
              <a:t>IQoL</a:t>
            </a:r>
            <a:r>
              <a:rPr lang="sk-SK" sz="3400" dirty="0" smtClean="0"/>
              <a:t> test</a:t>
            </a:r>
            <a:r>
              <a:rPr lang="en-US" sz="3400" dirty="0" smtClean="0"/>
              <a:t> </a:t>
            </a:r>
            <a:r>
              <a:rPr lang="en-US" sz="3400" dirty="0"/>
              <a:t>(according to Spitzer) </a:t>
            </a:r>
            <a:br>
              <a:rPr lang="en-US" sz="3400" dirty="0"/>
            </a:br>
            <a:r>
              <a:rPr lang="en-US" sz="3400" dirty="0"/>
              <a:t>• Nutritional </a:t>
            </a:r>
            <a:r>
              <a:rPr lang="sk-SK" sz="3400" dirty="0" smtClean="0"/>
              <a:t>a</a:t>
            </a:r>
            <a:r>
              <a:rPr lang="en-US" sz="3400" dirty="0" err="1" smtClean="0"/>
              <a:t>ssessment</a:t>
            </a:r>
            <a:r>
              <a:rPr lang="en-US" sz="3400" dirty="0" smtClean="0"/>
              <a:t> </a:t>
            </a:r>
            <a:r>
              <a:rPr lang="en-US" sz="3400" dirty="0"/>
              <a:t>in geriatric patients </a:t>
            </a:r>
            <a:br>
              <a:rPr lang="en-US" sz="3400" dirty="0"/>
            </a:br>
            <a:r>
              <a:rPr lang="en-US" sz="3400" dirty="0"/>
              <a:t>• The </a:t>
            </a:r>
            <a:r>
              <a:rPr lang="en-US" sz="3400" dirty="0" smtClean="0"/>
              <a:t>pain</a:t>
            </a:r>
            <a:r>
              <a:rPr lang="sk-SK" sz="3400" dirty="0" smtClean="0"/>
              <a:t> </a:t>
            </a:r>
            <a:r>
              <a:rPr lang="sk-SK" sz="3400" dirty="0" err="1" smtClean="0"/>
              <a:t>management</a:t>
            </a:r>
            <a:r>
              <a:rPr lang="en-US" sz="3400" dirty="0" smtClean="0"/>
              <a:t> </a:t>
            </a:r>
            <a:r>
              <a:rPr lang="en-US" sz="3400" dirty="0"/>
              <a:t>in geriatric patients </a:t>
            </a:r>
            <a:br>
              <a:rPr lang="en-US" sz="3400" dirty="0"/>
            </a:br>
            <a:r>
              <a:rPr lang="en-US" sz="3400" dirty="0"/>
              <a:t>• Assessment of pain in </a:t>
            </a:r>
            <a:r>
              <a:rPr lang="sk-SK" sz="3400" dirty="0" err="1" smtClean="0"/>
              <a:t>patient</a:t>
            </a:r>
            <a:r>
              <a:rPr lang="sk-SK" sz="3400" dirty="0" smtClean="0"/>
              <a:t> </a:t>
            </a:r>
            <a:r>
              <a:rPr lang="sk-SK" sz="3400" dirty="0" err="1" smtClean="0"/>
              <a:t>with</a:t>
            </a:r>
            <a:r>
              <a:rPr lang="sk-SK" sz="3400" dirty="0" smtClean="0"/>
              <a:t> </a:t>
            </a:r>
            <a:r>
              <a:rPr lang="en-US" sz="3400" dirty="0" smtClean="0"/>
              <a:t>advanced </a:t>
            </a:r>
            <a:r>
              <a:rPr lang="en-US" sz="3400" dirty="0"/>
              <a:t>dementia (PAINAD) </a:t>
            </a:r>
            <a:br>
              <a:rPr lang="en-US" sz="3400" dirty="0"/>
            </a:br>
            <a:r>
              <a:rPr lang="en-US" sz="3400" dirty="0"/>
              <a:t>• Administration </a:t>
            </a:r>
            <a:r>
              <a:rPr lang="sk-SK" sz="3400" dirty="0" err="1" smtClean="0"/>
              <a:t>food</a:t>
            </a:r>
            <a:r>
              <a:rPr lang="sk-SK" sz="3400" dirty="0" smtClean="0"/>
              <a:t> to</a:t>
            </a:r>
            <a:r>
              <a:rPr lang="en-US" sz="3400" dirty="0" smtClean="0"/>
              <a:t> </a:t>
            </a:r>
            <a:r>
              <a:rPr lang="en-US" sz="3400" dirty="0"/>
              <a:t>geriatric patients</a:t>
            </a:r>
            <a:endParaRPr lang="en-US" sz="3400" dirty="0" smtClean="0">
              <a:effectLst/>
            </a:endParaRPr>
          </a:p>
          <a:p>
            <a:pPr marL="0" indent="0">
              <a:buNone/>
            </a:pPr>
            <a:endParaRPr lang="sk-SK" sz="3400" dirty="0"/>
          </a:p>
        </p:txBody>
      </p:sp>
    </p:spTree>
    <p:extLst>
      <p:ext uri="{BB962C8B-B14F-4D97-AF65-F5344CB8AC3E}">
        <p14:creationId xmlns:p14="http://schemas.microsoft.com/office/powerpoint/2010/main" val="3137974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3th </a:t>
            </a:r>
            <a:r>
              <a:rPr lang="en-US" sz="3600" b="1" dirty="0" smtClean="0">
                <a:effectLst>
                  <a:outerShdw blurRad="38100" dist="38100" dir="2700000" algn="tl">
                    <a:srgbClr val="000000">
                      <a:alpha val="43137"/>
                    </a:srgbClr>
                  </a:outerShdw>
                </a:effectLst>
              </a:rPr>
              <a:t>year</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normAutofit fontScale="92500" lnSpcReduction="10000"/>
          </a:bodyPr>
          <a:lstStyle/>
          <a:p>
            <a:pPr marL="0" indent="0">
              <a:buNone/>
            </a:pPr>
            <a:r>
              <a:rPr lang="en-US" b="1" dirty="0" smtClean="0"/>
              <a:t>Oncologic</a:t>
            </a:r>
            <a:r>
              <a:rPr lang="sk-SK" b="1" dirty="0" err="1" smtClean="0"/>
              <a:t>al</a:t>
            </a:r>
            <a:r>
              <a:rPr lang="sk-SK" b="1" dirty="0" smtClean="0"/>
              <a:t> </a:t>
            </a:r>
            <a:r>
              <a:rPr lang="sk-SK" b="1" dirty="0" err="1" smtClean="0"/>
              <a:t>nursing</a:t>
            </a:r>
            <a:r>
              <a:rPr lang="en-US" dirty="0"/>
              <a:t/>
            </a:r>
            <a:br>
              <a:rPr lang="en-US" dirty="0"/>
            </a:br>
            <a:r>
              <a:rPr lang="en-US" dirty="0"/>
              <a:t/>
            </a:r>
            <a:br>
              <a:rPr lang="en-US" dirty="0"/>
            </a:br>
            <a:r>
              <a:rPr lang="en-US" dirty="0"/>
              <a:t>• </a:t>
            </a:r>
            <a:r>
              <a:rPr lang="en-US" sz="3000" dirty="0" smtClean="0"/>
              <a:t>A</a:t>
            </a:r>
            <a:r>
              <a:rPr lang="sk-SK" sz="3000" dirty="0" err="1" smtClean="0"/>
              <a:t>dministration</a:t>
            </a:r>
            <a:r>
              <a:rPr lang="en-US" sz="3000" dirty="0" smtClean="0"/>
              <a:t> </a:t>
            </a:r>
            <a:r>
              <a:rPr lang="en-US" sz="3000" dirty="0"/>
              <a:t>of opiates </a:t>
            </a:r>
            <a:br>
              <a:rPr lang="en-US" sz="3000" dirty="0"/>
            </a:br>
            <a:r>
              <a:rPr lang="en-US" sz="3000" dirty="0"/>
              <a:t>• </a:t>
            </a:r>
            <a:r>
              <a:rPr lang="sk-SK" sz="3000" dirty="0" err="1"/>
              <a:t>I</a:t>
            </a:r>
            <a:r>
              <a:rPr lang="sk-SK" sz="3000" dirty="0" err="1" smtClean="0"/>
              <a:t>ntroduction</a:t>
            </a:r>
            <a:r>
              <a:rPr lang="sk-SK" sz="3000" dirty="0" smtClean="0"/>
              <a:t> to p</a:t>
            </a:r>
            <a:r>
              <a:rPr lang="en-US" sz="3000" dirty="0" smtClean="0"/>
              <a:t>reparation </a:t>
            </a:r>
            <a:r>
              <a:rPr lang="en-US" sz="3000" dirty="0"/>
              <a:t>and administration of cytotoxic agents for intravenous administration </a:t>
            </a:r>
            <a:br>
              <a:rPr lang="en-US" sz="3000" dirty="0"/>
            </a:br>
            <a:r>
              <a:rPr lang="en-US" sz="3000" dirty="0"/>
              <a:t>• </a:t>
            </a:r>
            <a:r>
              <a:rPr lang="sk-SK" sz="3000" dirty="0" err="1"/>
              <a:t>N</a:t>
            </a:r>
            <a:r>
              <a:rPr lang="sk-SK" sz="3000" dirty="0" err="1" smtClean="0"/>
              <a:t>ursing</a:t>
            </a:r>
            <a:r>
              <a:rPr lang="sk-SK" sz="3000" dirty="0" smtClean="0"/>
              <a:t> </a:t>
            </a:r>
            <a:r>
              <a:rPr lang="sk-SK" sz="3000" dirty="0" err="1" smtClean="0"/>
              <a:t>care</a:t>
            </a:r>
            <a:r>
              <a:rPr lang="en-US" sz="3000" dirty="0" smtClean="0"/>
              <a:t> </a:t>
            </a:r>
            <a:r>
              <a:rPr lang="en-US" sz="3000" dirty="0"/>
              <a:t>of patients treated with </a:t>
            </a:r>
            <a:r>
              <a:rPr lang="en-US" sz="3000" dirty="0" err="1"/>
              <a:t>cytostatics</a:t>
            </a:r>
            <a:r>
              <a:rPr lang="en-US" sz="3000" dirty="0"/>
              <a:t> </a:t>
            </a:r>
            <a:br>
              <a:rPr lang="en-US" sz="3000" dirty="0"/>
            </a:br>
            <a:r>
              <a:rPr lang="en-US" sz="3000" dirty="0"/>
              <a:t>• </a:t>
            </a:r>
            <a:r>
              <a:rPr lang="sk-SK" sz="3000" dirty="0" err="1"/>
              <a:t>N</a:t>
            </a:r>
            <a:r>
              <a:rPr lang="sk-SK" sz="3000" dirty="0" err="1" smtClean="0"/>
              <a:t>ursing</a:t>
            </a:r>
            <a:r>
              <a:rPr lang="sk-SK" sz="3000" dirty="0" smtClean="0"/>
              <a:t> </a:t>
            </a:r>
            <a:r>
              <a:rPr lang="sk-SK" sz="3000" dirty="0" err="1" smtClean="0"/>
              <a:t>care</a:t>
            </a:r>
            <a:r>
              <a:rPr lang="sk-SK" sz="3000" dirty="0" smtClean="0"/>
              <a:t> </a:t>
            </a:r>
            <a:r>
              <a:rPr lang="en-US" sz="3000" dirty="0" smtClean="0"/>
              <a:t>of </a:t>
            </a:r>
            <a:r>
              <a:rPr lang="en-US" sz="3000" dirty="0"/>
              <a:t>patients with neutropenia </a:t>
            </a:r>
            <a:br>
              <a:rPr lang="en-US" sz="3000" dirty="0"/>
            </a:br>
            <a:r>
              <a:rPr lang="en-US" sz="3000" dirty="0"/>
              <a:t>• Oral care </a:t>
            </a:r>
            <a:r>
              <a:rPr lang="sk-SK" sz="3000" dirty="0" err="1" smtClean="0"/>
              <a:t>of</a:t>
            </a:r>
            <a:r>
              <a:rPr lang="sk-SK" sz="3000" dirty="0" smtClean="0"/>
              <a:t> </a:t>
            </a:r>
            <a:r>
              <a:rPr lang="en-US" sz="3000" dirty="0" smtClean="0"/>
              <a:t>patients </a:t>
            </a:r>
            <a:r>
              <a:rPr lang="en-US" sz="3000" dirty="0"/>
              <a:t>receiving </a:t>
            </a:r>
            <a:r>
              <a:rPr lang="en-US" sz="3000" dirty="0" smtClean="0"/>
              <a:t>chemotherapy</a:t>
            </a:r>
            <a:r>
              <a:rPr lang="sk-SK" sz="3000" dirty="0" smtClean="0"/>
              <a:t> </a:t>
            </a:r>
            <a:r>
              <a:rPr lang="en-US" sz="3000" dirty="0" smtClean="0"/>
              <a:t>/</a:t>
            </a:r>
            <a:r>
              <a:rPr lang="sk-SK" sz="3000" dirty="0" smtClean="0"/>
              <a:t> </a:t>
            </a:r>
            <a:r>
              <a:rPr lang="en-US" sz="3000" dirty="0" smtClean="0"/>
              <a:t>radiotherapy </a:t>
            </a:r>
            <a:r>
              <a:rPr lang="en-US" sz="3000" dirty="0"/>
              <a:t/>
            </a:r>
            <a:br>
              <a:rPr lang="en-US" sz="3000" dirty="0"/>
            </a:br>
            <a:r>
              <a:rPr lang="en-US" sz="3000" dirty="0"/>
              <a:t>• Skin </a:t>
            </a:r>
            <a:r>
              <a:rPr lang="sk-SK" sz="3000" dirty="0" smtClean="0"/>
              <a:t>c</a:t>
            </a:r>
            <a:r>
              <a:rPr lang="en-US" sz="3000" dirty="0" smtClean="0"/>
              <a:t>are </a:t>
            </a:r>
            <a:r>
              <a:rPr lang="sk-SK" sz="3000" dirty="0" err="1" smtClean="0"/>
              <a:t>of</a:t>
            </a:r>
            <a:r>
              <a:rPr lang="sk-SK" sz="3000" dirty="0" smtClean="0"/>
              <a:t> </a:t>
            </a:r>
            <a:r>
              <a:rPr lang="en-US" sz="3000" dirty="0" smtClean="0"/>
              <a:t>patients </a:t>
            </a:r>
            <a:r>
              <a:rPr lang="en-US" sz="3000" dirty="0"/>
              <a:t>receiving radiation therapy </a:t>
            </a:r>
            <a:br>
              <a:rPr lang="en-US" sz="3000" dirty="0"/>
            </a:br>
            <a:r>
              <a:rPr lang="en-US" sz="3000" dirty="0"/>
              <a:t>• </a:t>
            </a:r>
            <a:r>
              <a:rPr lang="en-US" sz="3000" dirty="0" smtClean="0"/>
              <a:t>A</a:t>
            </a:r>
            <a:r>
              <a:rPr lang="sk-SK" sz="3000" dirty="0" err="1" smtClean="0"/>
              <a:t>dministering</a:t>
            </a:r>
            <a:r>
              <a:rPr lang="en-US" sz="3000" dirty="0" smtClean="0"/>
              <a:t> </a:t>
            </a:r>
            <a:r>
              <a:rPr lang="en-US" sz="3000" dirty="0" err="1" smtClean="0"/>
              <a:t>analge</a:t>
            </a:r>
            <a:r>
              <a:rPr lang="sk-SK" sz="3000" dirty="0" err="1" smtClean="0"/>
              <a:t>tics</a:t>
            </a:r>
            <a:r>
              <a:rPr lang="sk-SK" sz="3000" dirty="0" smtClean="0"/>
              <a:t> </a:t>
            </a:r>
            <a:r>
              <a:rPr lang="sk-SK" sz="3000" dirty="0" err="1" smtClean="0"/>
              <a:t>plaster</a:t>
            </a:r>
            <a:endParaRPr lang="sk-SK" sz="3000" dirty="0"/>
          </a:p>
        </p:txBody>
      </p:sp>
    </p:spTree>
    <p:extLst>
      <p:ext uri="{BB962C8B-B14F-4D97-AF65-F5344CB8AC3E}">
        <p14:creationId xmlns:p14="http://schemas.microsoft.com/office/powerpoint/2010/main" val="364429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850106"/>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3th </a:t>
            </a:r>
            <a:r>
              <a:rPr lang="en-US" sz="3600" b="1" dirty="0" smtClean="0">
                <a:effectLst>
                  <a:outerShdw blurRad="38100" dist="38100" dir="2700000" algn="tl">
                    <a:srgbClr val="000000">
                      <a:alpha val="43137"/>
                    </a:srgbClr>
                  </a:outerShdw>
                </a:effectLst>
              </a:rPr>
              <a:t>year</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395536" y="1484784"/>
            <a:ext cx="8229600" cy="4713387"/>
          </a:xfrm>
        </p:spPr>
        <p:txBody>
          <a:bodyPr>
            <a:normAutofit fontScale="85000" lnSpcReduction="20000"/>
          </a:bodyPr>
          <a:lstStyle/>
          <a:p>
            <a:pPr marL="0" indent="0">
              <a:buNone/>
            </a:pPr>
            <a:r>
              <a:rPr lang="sk-SK" sz="3800" b="1" dirty="0"/>
              <a:t>P</a:t>
            </a:r>
            <a:r>
              <a:rPr lang="en-US" sz="3800" b="1" dirty="0" err="1" smtClean="0"/>
              <a:t>sychiatric</a:t>
            </a:r>
            <a:r>
              <a:rPr lang="en-US" sz="3800" b="1" dirty="0" smtClean="0"/>
              <a:t> </a:t>
            </a:r>
            <a:r>
              <a:rPr lang="en-US" sz="3800" b="1" dirty="0"/>
              <a:t>nursing </a:t>
            </a:r>
            <a:r>
              <a:rPr lang="en-US" dirty="0"/>
              <a:t/>
            </a:r>
            <a:br>
              <a:rPr lang="en-US" dirty="0"/>
            </a:br>
            <a:r>
              <a:rPr lang="en-US" sz="3300" dirty="0"/>
              <a:t/>
            </a:r>
            <a:br>
              <a:rPr lang="en-US" sz="3300" dirty="0"/>
            </a:br>
            <a:r>
              <a:rPr lang="en-US" sz="3300" dirty="0"/>
              <a:t>• </a:t>
            </a:r>
            <a:r>
              <a:rPr lang="sk-SK" sz="3300" dirty="0" smtClean="0"/>
              <a:t>C</a:t>
            </a:r>
            <a:r>
              <a:rPr lang="en-US" sz="3300" dirty="0" err="1" smtClean="0"/>
              <a:t>ooperation</a:t>
            </a:r>
            <a:r>
              <a:rPr lang="en-US" sz="3300" dirty="0" smtClean="0"/>
              <a:t> </a:t>
            </a:r>
            <a:r>
              <a:rPr lang="en-US" sz="3300" dirty="0"/>
              <a:t>in electroconvulsive therapy </a:t>
            </a:r>
            <a:br>
              <a:rPr lang="en-US" sz="3300" dirty="0"/>
            </a:br>
            <a:r>
              <a:rPr lang="en-US" sz="3300" dirty="0"/>
              <a:t>• </a:t>
            </a:r>
            <a:r>
              <a:rPr lang="sk-SK" sz="3300" dirty="0" smtClean="0"/>
              <a:t>C</a:t>
            </a:r>
            <a:r>
              <a:rPr lang="en-US" sz="3300" dirty="0" smtClean="0"/>
              <a:t>are </a:t>
            </a:r>
            <a:r>
              <a:rPr lang="sk-SK" sz="3300" dirty="0" err="1" smtClean="0"/>
              <a:t>of</a:t>
            </a:r>
            <a:r>
              <a:rPr lang="sk-SK" sz="3300" dirty="0" smtClean="0"/>
              <a:t> </a:t>
            </a:r>
            <a:r>
              <a:rPr lang="sk-SK" sz="3300" dirty="0" err="1" smtClean="0"/>
              <a:t>patient</a:t>
            </a:r>
            <a:r>
              <a:rPr lang="sk-SK" sz="3300" dirty="0" smtClean="0"/>
              <a:t> </a:t>
            </a:r>
            <a:r>
              <a:rPr lang="en-US" sz="3300" dirty="0" smtClean="0"/>
              <a:t>in </a:t>
            </a:r>
            <a:r>
              <a:rPr lang="en-US" sz="3300" dirty="0"/>
              <a:t>delirium </a:t>
            </a:r>
            <a:br>
              <a:rPr lang="en-US" sz="3300" dirty="0"/>
            </a:br>
            <a:r>
              <a:rPr lang="en-US" sz="3300" dirty="0"/>
              <a:t>• </a:t>
            </a:r>
            <a:r>
              <a:rPr lang="sk-SK" sz="3300" dirty="0" smtClean="0"/>
              <a:t>A</a:t>
            </a:r>
            <a:r>
              <a:rPr lang="en-US" sz="3300" dirty="0" err="1" smtClean="0"/>
              <a:t>dministration</a:t>
            </a:r>
            <a:r>
              <a:rPr lang="en-US" sz="3300" dirty="0" smtClean="0"/>
              <a:t> </a:t>
            </a:r>
            <a:r>
              <a:rPr lang="en-US" sz="3300" dirty="0"/>
              <a:t>of drugs orally to a patient with mental illness </a:t>
            </a:r>
            <a:br>
              <a:rPr lang="en-US" sz="3300" dirty="0"/>
            </a:br>
            <a:r>
              <a:rPr lang="en-US" sz="3300" dirty="0"/>
              <a:t>• Application </a:t>
            </a:r>
            <a:r>
              <a:rPr lang="sk-SK" sz="3300" dirty="0" err="1" smtClean="0"/>
              <a:t>of</a:t>
            </a:r>
            <a:r>
              <a:rPr lang="sk-SK" sz="3300" dirty="0" smtClean="0"/>
              <a:t> </a:t>
            </a:r>
            <a:r>
              <a:rPr lang="en-US" sz="3300" dirty="0" smtClean="0"/>
              <a:t>depot </a:t>
            </a:r>
            <a:r>
              <a:rPr lang="en-US" sz="3300" dirty="0" err="1" smtClean="0"/>
              <a:t>psychopharma</a:t>
            </a:r>
            <a:r>
              <a:rPr lang="sk-SK" sz="3300" dirty="0" err="1" smtClean="0"/>
              <a:t>cs</a:t>
            </a:r>
            <a:r>
              <a:rPr lang="en-US" sz="3300" dirty="0"/>
              <a:t/>
            </a:r>
            <a:br>
              <a:rPr lang="en-US" sz="3300" dirty="0"/>
            </a:br>
            <a:r>
              <a:rPr lang="en-US" sz="3300" dirty="0"/>
              <a:t>• Occupational </a:t>
            </a:r>
            <a:r>
              <a:rPr lang="sk-SK" sz="3300" dirty="0"/>
              <a:t> </a:t>
            </a:r>
            <a:r>
              <a:rPr lang="sk-SK" sz="3300" dirty="0" smtClean="0"/>
              <a:t>t</a:t>
            </a:r>
            <a:r>
              <a:rPr lang="en-US" sz="3300" dirty="0" err="1" smtClean="0"/>
              <a:t>herapy</a:t>
            </a:r>
            <a:r>
              <a:rPr lang="en-US" sz="3300" dirty="0" smtClean="0"/>
              <a:t> </a:t>
            </a:r>
            <a:r>
              <a:rPr lang="en-US" sz="3300" dirty="0"/>
              <a:t/>
            </a:r>
            <a:br>
              <a:rPr lang="en-US" sz="3300" dirty="0"/>
            </a:br>
            <a:r>
              <a:rPr lang="en-US" sz="3300" dirty="0"/>
              <a:t>• </a:t>
            </a:r>
            <a:r>
              <a:rPr lang="sk-SK" sz="3300" dirty="0" smtClean="0"/>
              <a:t>A</a:t>
            </a:r>
            <a:r>
              <a:rPr lang="en-US" sz="3300" dirty="0" err="1" smtClean="0"/>
              <a:t>ssessment</a:t>
            </a:r>
            <a:r>
              <a:rPr lang="en-US" sz="3300" dirty="0" smtClean="0"/>
              <a:t> </a:t>
            </a:r>
            <a:r>
              <a:rPr lang="en-US" sz="3300" dirty="0"/>
              <a:t>of the patient according </a:t>
            </a:r>
            <a:r>
              <a:rPr lang="en-US" sz="3300" dirty="0" err="1" smtClean="0"/>
              <a:t>Folstein</a:t>
            </a:r>
            <a:r>
              <a:rPr lang="en-US" sz="3300" dirty="0" smtClean="0"/>
              <a:t> </a:t>
            </a:r>
            <a:r>
              <a:rPr lang="en-US" sz="3300" dirty="0"/>
              <a:t>test of cognitive function (MMSE</a:t>
            </a:r>
            <a:r>
              <a:rPr lang="en-US" dirty="0"/>
              <a:t>) </a:t>
            </a:r>
            <a:br>
              <a:rPr lang="en-US" dirty="0"/>
            </a:br>
            <a:r>
              <a:rPr lang="en-US" dirty="0"/>
              <a:t/>
            </a:r>
            <a:br>
              <a:rPr lang="en-US" dirty="0"/>
            </a:br>
            <a:r>
              <a:rPr lang="en-US" dirty="0"/>
              <a:t/>
            </a:r>
            <a:br>
              <a:rPr lang="en-US" dirty="0"/>
            </a:br>
            <a:endParaRPr lang="sk-SK" dirty="0"/>
          </a:p>
        </p:txBody>
      </p:sp>
    </p:spTree>
    <p:extLst>
      <p:ext uri="{BB962C8B-B14F-4D97-AF65-F5344CB8AC3E}">
        <p14:creationId xmlns:p14="http://schemas.microsoft.com/office/powerpoint/2010/main" val="2939942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229600" cy="864096"/>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Nursing Procedures</a:t>
            </a:r>
            <a:r>
              <a:rPr lang="sk-SK" sz="3600" b="1" dirty="0" smtClean="0">
                <a:effectLst>
                  <a:outerShdw blurRad="38100" dist="38100" dir="2700000" algn="tl">
                    <a:srgbClr val="000000">
                      <a:alpha val="43137"/>
                    </a:srgbClr>
                  </a:outerShdw>
                </a:effectLst>
              </a:rPr>
              <a:t> 3th </a:t>
            </a:r>
            <a:r>
              <a:rPr lang="en-US" sz="3600" b="1" dirty="0" smtClean="0">
                <a:effectLst>
                  <a:outerShdw blurRad="38100" dist="38100" dir="2700000" algn="tl">
                    <a:srgbClr val="000000">
                      <a:alpha val="43137"/>
                    </a:srgbClr>
                  </a:outerShdw>
                </a:effectLst>
              </a:rPr>
              <a:t>year</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lstStyle/>
          <a:p>
            <a:pPr marL="0" indent="0">
              <a:buNone/>
            </a:pPr>
            <a:r>
              <a:rPr lang="sk-SK" b="1" dirty="0"/>
              <a:t>G</a:t>
            </a:r>
            <a:r>
              <a:rPr lang="en-US" b="1" dirty="0" err="1" smtClean="0"/>
              <a:t>ynecological</a:t>
            </a:r>
            <a:r>
              <a:rPr lang="en-US" b="1" dirty="0" smtClean="0"/>
              <a:t> and </a:t>
            </a:r>
            <a:r>
              <a:rPr lang="sk-SK" b="1" dirty="0" err="1" smtClean="0"/>
              <a:t>obstetric</a:t>
            </a:r>
            <a:r>
              <a:rPr lang="en-US" b="1" dirty="0" smtClean="0"/>
              <a:t> nursing </a:t>
            </a:r>
            <a:r>
              <a:rPr lang="en-US" dirty="0" smtClean="0"/>
              <a:t/>
            </a:r>
            <a:br>
              <a:rPr lang="en-US" dirty="0" smtClean="0"/>
            </a:br>
            <a:r>
              <a:rPr lang="en-US" dirty="0" smtClean="0"/>
              <a:t/>
            </a:r>
            <a:br>
              <a:rPr lang="en-US" dirty="0" smtClean="0"/>
            </a:br>
            <a:r>
              <a:rPr lang="en-US" dirty="0" smtClean="0"/>
              <a:t>• </a:t>
            </a:r>
            <a:r>
              <a:rPr lang="sk-SK" sz="3000" dirty="0" smtClean="0"/>
              <a:t>V</a:t>
            </a:r>
            <a:r>
              <a:rPr lang="en-US" sz="3000" dirty="0" err="1" smtClean="0"/>
              <a:t>aginal</a:t>
            </a:r>
            <a:r>
              <a:rPr lang="en-US" sz="3000" dirty="0" smtClean="0"/>
              <a:t> swab </a:t>
            </a:r>
            <a:br>
              <a:rPr lang="en-US" sz="3000" dirty="0" smtClean="0"/>
            </a:br>
            <a:r>
              <a:rPr lang="en-US" sz="3000" dirty="0" smtClean="0"/>
              <a:t>• </a:t>
            </a:r>
            <a:r>
              <a:rPr lang="sk-SK" sz="3000" dirty="0" err="1" smtClean="0"/>
              <a:t>Administering</a:t>
            </a:r>
            <a:r>
              <a:rPr lang="en-US" sz="3000" dirty="0" smtClean="0"/>
              <a:t> of the drug into the vagina </a:t>
            </a:r>
            <a:br>
              <a:rPr lang="en-US" sz="3000" dirty="0" smtClean="0"/>
            </a:br>
            <a:r>
              <a:rPr lang="en-US" sz="3000" dirty="0" smtClean="0"/>
              <a:t>• </a:t>
            </a:r>
            <a:r>
              <a:rPr lang="sk-SK" sz="3000" dirty="0"/>
              <a:t>C</a:t>
            </a:r>
            <a:r>
              <a:rPr lang="en-US" sz="3000" dirty="0" err="1" smtClean="0"/>
              <a:t>ooperation</a:t>
            </a:r>
            <a:r>
              <a:rPr lang="en-US" sz="3000" dirty="0" smtClean="0"/>
              <a:t> in gynecological examination </a:t>
            </a:r>
            <a:br>
              <a:rPr lang="en-US" sz="3000" dirty="0" smtClean="0"/>
            </a:br>
            <a:r>
              <a:rPr lang="en-US" sz="3000" dirty="0" smtClean="0"/>
              <a:t>• </a:t>
            </a:r>
            <a:r>
              <a:rPr lang="sk-SK" sz="3000" dirty="0" smtClean="0"/>
              <a:t>T</a:t>
            </a:r>
            <a:r>
              <a:rPr lang="en-US" sz="3000" dirty="0" err="1" smtClean="0"/>
              <a:t>reatment</a:t>
            </a:r>
            <a:r>
              <a:rPr lang="en-US" sz="3000" dirty="0" smtClean="0"/>
              <a:t> of women in </a:t>
            </a:r>
            <a:r>
              <a:rPr lang="sk-SK" sz="3000" dirty="0" err="1" smtClean="0"/>
              <a:t>antenatal</a:t>
            </a:r>
            <a:r>
              <a:rPr lang="sk-SK" sz="3000" dirty="0" smtClean="0"/>
              <a:t> </a:t>
            </a:r>
            <a:r>
              <a:rPr lang="sk-SK" sz="3000" dirty="0" err="1" smtClean="0"/>
              <a:t>period</a:t>
            </a:r>
            <a:r>
              <a:rPr lang="en-US" sz="3000" dirty="0" smtClean="0"/>
              <a:t> </a:t>
            </a:r>
            <a:br>
              <a:rPr lang="en-US" sz="3000" dirty="0" smtClean="0"/>
            </a:br>
            <a:r>
              <a:rPr lang="en-US" sz="3000" dirty="0" smtClean="0"/>
              <a:t>• </a:t>
            </a:r>
            <a:r>
              <a:rPr lang="sk-SK" sz="3000" dirty="0"/>
              <a:t>O</a:t>
            </a:r>
            <a:r>
              <a:rPr lang="en-US" sz="3000" dirty="0" err="1" smtClean="0"/>
              <a:t>bservation</a:t>
            </a:r>
            <a:r>
              <a:rPr lang="en-US" sz="3000" dirty="0" smtClean="0"/>
              <a:t> of physiological childbirth </a:t>
            </a:r>
            <a:br>
              <a:rPr lang="en-US" sz="3000" dirty="0" smtClean="0"/>
            </a:br>
            <a:r>
              <a:rPr lang="en-US" sz="3000" dirty="0" smtClean="0"/>
              <a:t>• </a:t>
            </a:r>
            <a:r>
              <a:rPr lang="sk-SK" sz="3000" dirty="0" smtClean="0"/>
              <a:t>T</a:t>
            </a:r>
            <a:r>
              <a:rPr lang="en-US" sz="3000" dirty="0" err="1" smtClean="0"/>
              <a:t>reatment</a:t>
            </a:r>
            <a:r>
              <a:rPr lang="en-US" sz="3000" dirty="0" smtClean="0"/>
              <a:t> of women </a:t>
            </a:r>
            <a:r>
              <a:rPr lang="sk-SK" sz="3000" dirty="0" smtClean="0"/>
              <a:t>in </a:t>
            </a:r>
            <a:r>
              <a:rPr lang="sk-SK" sz="3000" dirty="0" err="1" smtClean="0"/>
              <a:t>postnatal</a:t>
            </a:r>
            <a:r>
              <a:rPr lang="sk-SK" sz="3000" dirty="0" smtClean="0"/>
              <a:t> </a:t>
            </a:r>
            <a:r>
              <a:rPr lang="sk-SK" sz="3000" dirty="0" err="1" smtClean="0"/>
              <a:t>period</a:t>
            </a:r>
            <a:r>
              <a:rPr lang="en-US" sz="3000" dirty="0" smtClean="0"/>
              <a:t/>
            </a:r>
            <a:br>
              <a:rPr lang="en-US" sz="3000" dirty="0" smtClean="0"/>
            </a:br>
            <a:r>
              <a:rPr lang="en-US" sz="3000" dirty="0" smtClean="0"/>
              <a:t>• Placing the newborn to the breast</a:t>
            </a:r>
            <a:endParaRPr lang="sk-SK" sz="3000" dirty="0" smtClean="0"/>
          </a:p>
        </p:txBody>
      </p:sp>
    </p:spTree>
    <p:extLst>
      <p:ext uri="{BB962C8B-B14F-4D97-AF65-F5344CB8AC3E}">
        <p14:creationId xmlns:p14="http://schemas.microsoft.com/office/powerpoint/2010/main" val="3644292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a:blipFill>
            <a:blip r:embed="rId2"/>
            <a:tile tx="0" ty="0" sx="100000" sy="100000" flip="none" algn="tl"/>
          </a:blipFill>
          <a:scene3d>
            <a:camera prst="orthographicFront"/>
            <a:lightRig rig="threePt" dir="t"/>
          </a:scene3d>
          <a:sp3d>
            <a:bevelT w="165100" prst="coolSlant"/>
          </a:sp3d>
        </p:spPr>
        <p:txBody>
          <a:bodyPr>
            <a:normAutofit/>
          </a:bodyPr>
          <a:lstStyle/>
          <a:p>
            <a:r>
              <a:rPr lang="sk-SK" sz="3600" b="1" dirty="0" err="1" smtClean="0">
                <a:effectLst>
                  <a:outerShdw blurRad="38100" dist="38100" dir="2700000" algn="tl">
                    <a:srgbClr val="000000">
                      <a:alpha val="43137"/>
                    </a:srgbClr>
                  </a:outerShdw>
                </a:effectLst>
              </a:rPr>
              <a:t>Evaluation</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p:txBody>
          <a:bodyPr>
            <a:normAutofit lnSpcReduction="10000"/>
          </a:bodyPr>
          <a:lstStyle/>
          <a:p>
            <a:r>
              <a:rPr lang="sk-SK" dirty="0" err="1" smtClean="0"/>
              <a:t>Teoretical</a:t>
            </a:r>
            <a:r>
              <a:rPr lang="sk-SK" dirty="0" smtClean="0"/>
              <a:t> </a:t>
            </a:r>
            <a:r>
              <a:rPr lang="sk-SK" dirty="0" err="1" smtClean="0"/>
              <a:t>knowledges</a:t>
            </a:r>
            <a:r>
              <a:rPr lang="sk-SK" dirty="0" smtClean="0"/>
              <a:t>: </a:t>
            </a:r>
          </a:p>
          <a:p>
            <a:pPr lvl="1"/>
            <a:r>
              <a:rPr lang="sk-SK" dirty="0" err="1" smtClean="0"/>
              <a:t>nursing</a:t>
            </a:r>
            <a:r>
              <a:rPr lang="sk-SK" dirty="0" smtClean="0"/>
              <a:t> </a:t>
            </a:r>
          </a:p>
          <a:p>
            <a:pPr lvl="1"/>
            <a:r>
              <a:rPr lang="sk-SK" dirty="0" err="1" smtClean="0"/>
              <a:t>nursing</a:t>
            </a:r>
            <a:r>
              <a:rPr lang="sk-SK" dirty="0" smtClean="0"/>
              <a:t> in </a:t>
            </a:r>
            <a:r>
              <a:rPr lang="sk-SK" dirty="0" err="1" smtClean="0"/>
              <a:t>medical</a:t>
            </a:r>
            <a:r>
              <a:rPr lang="sk-SK" dirty="0" smtClean="0"/>
              <a:t> </a:t>
            </a:r>
            <a:r>
              <a:rPr lang="sk-SK" dirty="0" err="1" smtClean="0"/>
              <a:t>sciences</a:t>
            </a:r>
            <a:r>
              <a:rPr lang="sk-SK" dirty="0" smtClean="0"/>
              <a:t> </a:t>
            </a:r>
          </a:p>
          <a:p>
            <a:pPr lvl="1"/>
            <a:r>
              <a:rPr lang="sk-SK" dirty="0" err="1" smtClean="0"/>
              <a:t>social</a:t>
            </a:r>
            <a:r>
              <a:rPr lang="sk-SK" dirty="0" smtClean="0"/>
              <a:t> </a:t>
            </a:r>
            <a:r>
              <a:rPr lang="sk-SK" dirty="0" err="1" smtClean="0"/>
              <a:t>sciences</a:t>
            </a:r>
            <a:r>
              <a:rPr lang="sk-SK" dirty="0" smtClean="0"/>
              <a:t> in </a:t>
            </a:r>
            <a:r>
              <a:rPr lang="sk-SK" dirty="0" err="1" smtClean="0"/>
              <a:t>nursing</a:t>
            </a:r>
            <a:endParaRPr lang="sk-SK" dirty="0" smtClean="0"/>
          </a:p>
          <a:p>
            <a:r>
              <a:rPr lang="sk-SK" dirty="0" err="1" smtClean="0"/>
              <a:t>Practical</a:t>
            </a:r>
            <a:r>
              <a:rPr lang="sk-SK" dirty="0" smtClean="0"/>
              <a:t> </a:t>
            </a:r>
            <a:r>
              <a:rPr lang="sk-SK" dirty="0" err="1" smtClean="0"/>
              <a:t>skills</a:t>
            </a:r>
            <a:r>
              <a:rPr lang="sk-SK" dirty="0" smtClean="0"/>
              <a:t>:</a:t>
            </a:r>
          </a:p>
          <a:p>
            <a:pPr lvl="1"/>
            <a:r>
              <a:rPr lang="en-US" dirty="0" smtClean="0"/>
              <a:t>Check of</a:t>
            </a:r>
            <a:r>
              <a:rPr lang="sk-SK" dirty="0" smtClean="0"/>
              <a:t> </a:t>
            </a:r>
            <a:r>
              <a:rPr lang="sk-SK" dirty="0" err="1" smtClean="0"/>
              <a:t>the</a:t>
            </a:r>
            <a:r>
              <a:rPr lang="sk-SK" dirty="0" smtClean="0"/>
              <a:t> </a:t>
            </a:r>
            <a:r>
              <a:rPr lang="sk-SK" dirty="0" err="1" smtClean="0"/>
              <a:t>students</a:t>
            </a:r>
            <a:r>
              <a:rPr lang="en-US" dirty="0" smtClean="0"/>
              <a:t> logbook</a:t>
            </a:r>
            <a:endParaRPr lang="sk-SK" dirty="0" smtClean="0"/>
          </a:p>
          <a:p>
            <a:pPr lvl="1"/>
            <a:r>
              <a:rPr lang="sk-SK" dirty="0" err="1" smtClean="0"/>
              <a:t>Assesment</a:t>
            </a:r>
            <a:r>
              <a:rPr lang="sk-SK" dirty="0" smtClean="0"/>
              <a:t> </a:t>
            </a:r>
            <a:r>
              <a:rPr lang="sk-SK" dirty="0" err="1" smtClean="0"/>
              <a:t>of</a:t>
            </a:r>
            <a:r>
              <a:rPr lang="sk-SK" dirty="0" smtClean="0"/>
              <a:t> </a:t>
            </a:r>
            <a:r>
              <a:rPr lang="sk-SK" dirty="0" err="1" smtClean="0"/>
              <a:t>students</a:t>
            </a:r>
            <a:r>
              <a:rPr lang="sk-SK" dirty="0" smtClean="0"/>
              <a:t>´ </a:t>
            </a:r>
            <a:r>
              <a:rPr lang="sk-SK" dirty="0" err="1" smtClean="0"/>
              <a:t>skills</a:t>
            </a:r>
            <a:r>
              <a:rPr lang="sk-SK" dirty="0" smtClean="0"/>
              <a:t> (</a:t>
            </a:r>
            <a:r>
              <a:rPr lang="sk-SK" dirty="0" err="1" smtClean="0"/>
              <a:t>procedures</a:t>
            </a:r>
            <a:r>
              <a:rPr lang="sk-SK" dirty="0" smtClean="0"/>
              <a:t>)</a:t>
            </a:r>
          </a:p>
          <a:p>
            <a:pPr lvl="1"/>
            <a:r>
              <a:rPr lang="sk-SK" dirty="0" err="1" smtClean="0"/>
              <a:t>Defence</a:t>
            </a:r>
            <a:r>
              <a:rPr lang="sk-SK" dirty="0" smtClean="0"/>
              <a:t> </a:t>
            </a:r>
            <a:r>
              <a:rPr lang="sk-SK" dirty="0" err="1" smtClean="0"/>
              <a:t>of</a:t>
            </a:r>
            <a:r>
              <a:rPr lang="sk-SK" dirty="0" smtClean="0"/>
              <a:t> </a:t>
            </a:r>
            <a:r>
              <a:rPr lang="en-US" dirty="0" smtClean="0"/>
              <a:t>nursing plan</a:t>
            </a:r>
            <a:r>
              <a:rPr lang="sk-SK" dirty="0" smtClean="0"/>
              <a:t> (</a:t>
            </a:r>
            <a:r>
              <a:rPr lang="sk-SK" dirty="0" err="1" smtClean="0"/>
              <a:t>patient</a:t>
            </a:r>
            <a:r>
              <a:rPr lang="sk-SK" dirty="0" smtClean="0"/>
              <a:t> </a:t>
            </a:r>
            <a:r>
              <a:rPr lang="sk-SK" dirty="0" err="1" smtClean="0"/>
              <a:t>care</a:t>
            </a:r>
            <a:r>
              <a:rPr lang="sk-SK" dirty="0" smtClean="0"/>
              <a:t>)</a:t>
            </a:r>
            <a:endParaRPr lang="sk-SK" dirty="0"/>
          </a:p>
          <a:p>
            <a:r>
              <a:rPr lang="sk-SK" dirty="0" err="1"/>
              <a:t>Defence</a:t>
            </a:r>
            <a:r>
              <a:rPr lang="sk-SK" dirty="0"/>
              <a:t> </a:t>
            </a:r>
            <a:r>
              <a:rPr lang="sk-SK" dirty="0" err="1"/>
              <a:t>of</a:t>
            </a:r>
            <a:r>
              <a:rPr lang="sk-SK" dirty="0"/>
              <a:t> </a:t>
            </a:r>
            <a:r>
              <a:rPr lang="sk-SK" dirty="0" err="1"/>
              <a:t>bachelor</a:t>
            </a:r>
            <a:r>
              <a:rPr lang="sk-SK" dirty="0"/>
              <a:t> </a:t>
            </a:r>
            <a:r>
              <a:rPr lang="sk-SK" dirty="0" err="1" smtClean="0"/>
              <a:t>thesis</a:t>
            </a:r>
            <a:r>
              <a:rPr lang="sk-SK" dirty="0"/>
              <a:t> </a:t>
            </a:r>
            <a:r>
              <a:rPr lang="sk-SK" dirty="0" smtClean="0"/>
              <a:t>(</a:t>
            </a:r>
            <a:r>
              <a:rPr lang="sk-SK" dirty="0" err="1" smtClean="0"/>
              <a:t>graduation</a:t>
            </a:r>
            <a:r>
              <a:rPr lang="sk-SK" dirty="0" smtClean="0"/>
              <a:t>)</a:t>
            </a:r>
            <a:endParaRPr lang="sk-SK" dirty="0"/>
          </a:p>
          <a:p>
            <a:endParaRPr lang="en-US" dirty="0"/>
          </a:p>
        </p:txBody>
      </p:sp>
    </p:spTree>
    <p:extLst>
      <p:ext uri="{BB962C8B-B14F-4D97-AF65-F5344CB8AC3E}">
        <p14:creationId xmlns:p14="http://schemas.microsoft.com/office/powerpoint/2010/main" val="224578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a:blipFill>
            <a:blip r:embed="rId2"/>
            <a:tile tx="0" ty="0" sx="100000" sy="100000" flip="none" algn="tl"/>
          </a:blipFill>
          <a:scene3d>
            <a:camera prst="orthographicFront"/>
            <a:lightRig rig="threePt" dir="t"/>
          </a:scene3d>
          <a:sp3d>
            <a:bevelT w="165100" prst="coolSlant"/>
          </a:sp3d>
        </p:spPr>
        <p:txBody>
          <a:bodyPr>
            <a:normAutofit/>
          </a:bodyPr>
          <a:lstStyle/>
          <a:p>
            <a:r>
              <a:rPr lang="sk-SK" sz="3600" b="1" dirty="0" err="1" smtClean="0">
                <a:effectLst>
                  <a:outerShdw blurRad="38100" dist="38100" dir="2700000" algn="tl">
                    <a:srgbClr val="000000">
                      <a:alpha val="43137"/>
                    </a:srgbClr>
                  </a:outerShdw>
                </a:effectLst>
              </a:rPr>
              <a:t>Nursing</a:t>
            </a:r>
            <a:r>
              <a:rPr lang="sk-SK" sz="3600" b="1" dirty="0" smtClean="0">
                <a:effectLst>
                  <a:outerShdw blurRad="38100" dist="38100" dir="2700000" algn="tl">
                    <a:srgbClr val="000000">
                      <a:alpha val="43137"/>
                    </a:srgbClr>
                  </a:outerShdw>
                </a:effectLst>
              </a:rPr>
              <a:t> Curriculum </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67544" y="1203532"/>
            <a:ext cx="8229600" cy="5688632"/>
          </a:xfrm>
        </p:spPr>
        <p:txBody>
          <a:bodyPr numCol="2">
            <a:normAutofit fontScale="47500" lnSpcReduction="20000"/>
          </a:bodyPr>
          <a:lstStyle/>
          <a:p>
            <a:pPr marL="0" indent="0">
              <a:buNone/>
            </a:pPr>
            <a:r>
              <a:rPr lang="en-US" sz="5100" b="1" dirty="0"/>
              <a:t>1 </a:t>
            </a:r>
            <a:r>
              <a:rPr lang="sk-SK" sz="5100" b="1" dirty="0" smtClean="0"/>
              <a:t>T</a:t>
            </a:r>
            <a:r>
              <a:rPr lang="en-US" sz="5100" b="1" dirty="0" err="1" smtClean="0"/>
              <a:t>heoretical</a:t>
            </a:r>
            <a:r>
              <a:rPr lang="en-US" sz="5100" b="1" dirty="0" smtClean="0"/>
              <a:t> </a:t>
            </a:r>
            <a:r>
              <a:rPr lang="sk-SK" sz="5100" b="1" dirty="0" err="1" smtClean="0"/>
              <a:t>education</a:t>
            </a:r>
            <a:r>
              <a:rPr lang="en-US" sz="3800" dirty="0"/>
              <a:t/>
            </a:r>
            <a:br>
              <a:rPr lang="en-US" sz="3800" dirty="0"/>
            </a:br>
            <a:endParaRPr lang="sk-SK" sz="3800" dirty="0" smtClean="0"/>
          </a:p>
          <a:p>
            <a:pPr marL="0" indent="0">
              <a:buNone/>
            </a:pPr>
            <a:r>
              <a:rPr lang="en-US" sz="3800" b="1" dirty="0" smtClean="0"/>
              <a:t>1.1 </a:t>
            </a:r>
            <a:r>
              <a:rPr lang="sk-SK" sz="3800" b="1" dirty="0"/>
              <a:t>N</a:t>
            </a:r>
            <a:r>
              <a:rPr lang="en-US" sz="3800" b="1" dirty="0" err="1" smtClean="0"/>
              <a:t>ursing</a:t>
            </a:r>
            <a:r>
              <a:rPr lang="en-US" sz="3800" b="1" dirty="0" smtClean="0"/>
              <a:t> </a:t>
            </a:r>
            <a:endParaRPr lang="sk-SK" sz="3800" dirty="0"/>
          </a:p>
          <a:p>
            <a:r>
              <a:rPr lang="en-US" sz="3400" dirty="0" err="1" smtClean="0"/>
              <a:t>th</a:t>
            </a:r>
            <a:r>
              <a:rPr lang="sk-SK" sz="3400" dirty="0" smtClean="0"/>
              <a:t>e </a:t>
            </a:r>
            <a:r>
              <a:rPr lang="sk-SK" sz="3400" dirty="0" err="1" smtClean="0"/>
              <a:t>aspects</a:t>
            </a:r>
            <a:r>
              <a:rPr lang="en-US" sz="3400" dirty="0" smtClean="0"/>
              <a:t> </a:t>
            </a:r>
            <a:r>
              <a:rPr lang="en-US" sz="3400" dirty="0"/>
              <a:t>and ethics of the </a:t>
            </a:r>
            <a:r>
              <a:rPr lang="sk-SK" sz="3400" dirty="0" err="1" smtClean="0"/>
              <a:t>nursing</a:t>
            </a:r>
            <a:r>
              <a:rPr lang="sk-SK" sz="3400" dirty="0" smtClean="0"/>
              <a:t> </a:t>
            </a:r>
            <a:r>
              <a:rPr lang="en-US" sz="3400" dirty="0" smtClean="0"/>
              <a:t>profession</a:t>
            </a:r>
            <a:r>
              <a:rPr lang="en-US" sz="3400" dirty="0"/>
              <a:t>, </a:t>
            </a:r>
            <a:endParaRPr lang="sk-SK" sz="3400" dirty="0" smtClean="0"/>
          </a:p>
          <a:p>
            <a:r>
              <a:rPr lang="sk-SK" sz="3400" dirty="0" smtClean="0"/>
              <a:t>g</a:t>
            </a:r>
            <a:r>
              <a:rPr lang="en-US" sz="3400" dirty="0" err="1" smtClean="0"/>
              <a:t>eneral</a:t>
            </a:r>
            <a:r>
              <a:rPr lang="en-US" sz="3400" dirty="0" smtClean="0"/>
              <a:t> </a:t>
            </a:r>
            <a:r>
              <a:rPr lang="en-US" sz="3400" dirty="0"/>
              <a:t>principles of health and nursing, </a:t>
            </a:r>
            <a:endParaRPr lang="sk-SK" sz="3400" dirty="0" smtClean="0"/>
          </a:p>
          <a:p>
            <a:r>
              <a:rPr lang="en-US" sz="3400" dirty="0" smtClean="0"/>
              <a:t>nursing </a:t>
            </a:r>
            <a:r>
              <a:rPr lang="en-US" sz="3400" dirty="0"/>
              <a:t>principles in relation </a:t>
            </a:r>
            <a:r>
              <a:rPr lang="en-US" sz="3400" dirty="0" smtClean="0"/>
              <a:t>to</a:t>
            </a:r>
            <a:r>
              <a:rPr lang="sk-SK" sz="3400" dirty="0" smtClean="0"/>
              <a:t>:</a:t>
            </a:r>
          </a:p>
          <a:p>
            <a:pPr lvl="1"/>
            <a:r>
              <a:rPr lang="sk-SK" sz="3400" dirty="0" err="1" smtClean="0"/>
              <a:t>general</a:t>
            </a:r>
            <a:r>
              <a:rPr lang="en-US" sz="3400" dirty="0" smtClean="0"/>
              <a:t> medic</a:t>
            </a:r>
            <a:r>
              <a:rPr lang="sk-SK" sz="3400" dirty="0" err="1" smtClean="0"/>
              <a:t>ine</a:t>
            </a:r>
            <a:r>
              <a:rPr lang="sk-SK" sz="3400" dirty="0" smtClean="0"/>
              <a:t> and</a:t>
            </a:r>
            <a:r>
              <a:rPr lang="en-US" sz="3400" dirty="0" smtClean="0"/>
              <a:t> </a:t>
            </a:r>
            <a:r>
              <a:rPr lang="en-US" sz="3400" dirty="0" err="1" smtClean="0"/>
              <a:t>speciali</a:t>
            </a:r>
            <a:r>
              <a:rPr lang="sk-SK" sz="3400" dirty="0" err="1" smtClean="0"/>
              <a:t>zed</a:t>
            </a:r>
            <a:r>
              <a:rPr lang="sk-SK" sz="3400" dirty="0" smtClean="0"/>
              <a:t> </a:t>
            </a:r>
            <a:r>
              <a:rPr lang="en-US" sz="3400" dirty="0" smtClean="0"/>
              <a:t>medicine</a:t>
            </a:r>
            <a:endParaRPr lang="sk-SK" sz="3400" dirty="0" smtClean="0"/>
          </a:p>
          <a:p>
            <a:pPr lvl="1"/>
            <a:r>
              <a:rPr lang="en-US" sz="3400" dirty="0" smtClean="0"/>
              <a:t>general </a:t>
            </a:r>
            <a:r>
              <a:rPr lang="en-US" sz="3400" dirty="0"/>
              <a:t>surgery </a:t>
            </a:r>
            <a:r>
              <a:rPr lang="sk-SK" sz="3400" dirty="0" smtClean="0"/>
              <a:t> and </a:t>
            </a:r>
            <a:r>
              <a:rPr lang="en-US" sz="3400" dirty="0" err="1" smtClean="0"/>
              <a:t>specialis</a:t>
            </a:r>
            <a:r>
              <a:rPr lang="sk-SK" sz="3400" dirty="0" err="1" smtClean="0"/>
              <a:t>ed</a:t>
            </a:r>
            <a:r>
              <a:rPr lang="sk-SK" sz="3400" dirty="0" smtClean="0"/>
              <a:t> </a:t>
            </a:r>
            <a:r>
              <a:rPr lang="en-US" sz="3400" dirty="0" smtClean="0"/>
              <a:t>surgery</a:t>
            </a:r>
            <a:endParaRPr lang="sk-SK" sz="3400" dirty="0" smtClean="0"/>
          </a:p>
          <a:p>
            <a:pPr lvl="1"/>
            <a:r>
              <a:rPr lang="en-US" sz="3400" dirty="0" smtClean="0"/>
              <a:t>childcare </a:t>
            </a:r>
            <a:r>
              <a:rPr lang="en-US" sz="3400" dirty="0"/>
              <a:t>and to </a:t>
            </a:r>
            <a:r>
              <a:rPr lang="en-US" sz="3400" dirty="0" smtClean="0"/>
              <a:t>pediatrics </a:t>
            </a:r>
            <a:endParaRPr lang="sk-SK" sz="3400" dirty="0"/>
          </a:p>
          <a:p>
            <a:pPr lvl="1"/>
            <a:r>
              <a:rPr lang="en-US" sz="3400" dirty="0" smtClean="0"/>
              <a:t>maternity </a:t>
            </a:r>
            <a:r>
              <a:rPr lang="en-US" sz="3400" dirty="0"/>
              <a:t>care </a:t>
            </a:r>
            <a:endParaRPr lang="sk-SK" sz="3400" dirty="0"/>
          </a:p>
          <a:p>
            <a:pPr lvl="1"/>
            <a:r>
              <a:rPr lang="en-US" sz="3400" dirty="0" smtClean="0"/>
              <a:t>mental </a:t>
            </a:r>
            <a:r>
              <a:rPr lang="en-US" sz="3400" dirty="0"/>
              <a:t>health </a:t>
            </a:r>
            <a:r>
              <a:rPr lang="sk-SK" sz="3400" dirty="0" err="1" smtClean="0"/>
              <a:t>care</a:t>
            </a:r>
            <a:r>
              <a:rPr lang="sk-SK" sz="3400" dirty="0" smtClean="0"/>
              <a:t> </a:t>
            </a:r>
            <a:r>
              <a:rPr lang="en-US" sz="3400" dirty="0" smtClean="0"/>
              <a:t>and </a:t>
            </a:r>
            <a:r>
              <a:rPr lang="en-US" sz="3400" dirty="0"/>
              <a:t>to </a:t>
            </a:r>
            <a:r>
              <a:rPr lang="en-US" sz="3400" dirty="0" smtClean="0"/>
              <a:t>psychiatry </a:t>
            </a:r>
            <a:endParaRPr lang="sk-SK" sz="3400" dirty="0"/>
          </a:p>
          <a:p>
            <a:pPr lvl="1"/>
            <a:r>
              <a:rPr lang="en-US" sz="3400" dirty="0" smtClean="0"/>
              <a:t>care </a:t>
            </a:r>
            <a:r>
              <a:rPr lang="en-US" sz="3400" dirty="0"/>
              <a:t>of the </a:t>
            </a:r>
            <a:r>
              <a:rPr lang="sk-SK" sz="3400" dirty="0" err="1" smtClean="0"/>
              <a:t>elderly</a:t>
            </a:r>
            <a:r>
              <a:rPr lang="en-US" sz="3400" dirty="0" smtClean="0"/>
              <a:t> </a:t>
            </a:r>
            <a:r>
              <a:rPr lang="en-US" sz="3400" dirty="0"/>
              <a:t>and </a:t>
            </a:r>
            <a:r>
              <a:rPr lang="en-US" sz="3400" dirty="0" smtClean="0"/>
              <a:t>geriatrics </a:t>
            </a:r>
            <a:br>
              <a:rPr lang="en-US" sz="3400" dirty="0" smtClean="0"/>
            </a:b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endParaRPr lang="sk-SK" sz="3400" b="1" dirty="0" smtClean="0"/>
          </a:p>
          <a:p>
            <a:pPr marL="0" indent="0">
              <a:buNone/>
            </a:pPr>
            <a:r>
              <a:rPr lang="en-US" sz="3800" b="1" dirty="0" smtClean="0"/>
              <a:t>1.2 The basic sciences </a:t>
            </a:r>
            <a:endParaRPr lang="sk-SK" sz="3800" dirty="0" smtClean="0"/>
          </a:p>
          <a:p>
            <a:r>
              <a:rPr lang="sk-SK" sz="3400" dirty="0" smtClean="0"/>
              <a:t>a</a:t>
            </a:r>
            <a:r>
              <a:rPr lang="en-US" sz="3400" dirty="0" err="1" smtClean="0"/>
              <a:t>natomy</a:t>
            </a:r>
            <a:r>
              <a:rPr lang="en-US" sz="3400" dirty="0" smtClean="0"/>
              <a:t> </a:t>
            </a:r>
            <a:r>
              <a:rPr lang="en-US" sz="3400" dirty="0"/>
              <a:t>and </a:t>
            </a:r>
            <a:r>
              <a:rPr lang="en-US" sz="3400" dirty="0" smtClean="0"/>
              <a:t>physiology </a:t>
            </a:r>
            <a:endParaRPr lang="sk-SK" sz="3400" dirty="0"/>
          </a:p>
          <a:p>
            <a:r>
              <a:rPr lang="sk-SK" sz="3400" dirty="0"/>
              <a:t>p</a:t>
            </a:r>
            <a:r>
              <a:rPr lang="en-US" sz="3400" dirty="0" err="1" smtClean="0"/>
              <a:t>athology</a:t>
            </a:r>
            <a:endParaRPr lang="sk-SK" sz="3400" dirty="0"/>
          </a:p>
          <a:p>
            <a:r>
              <a:rPr lang="en-US" sz="3400" dirty="0" smtClean="0"/>
              <a:t>bacteriology</a:t>
            </a:r>
            <a:r>
              <a:rPr lang="en-US" sz="3400" dirty="0"/>
              <a:t>, virology and </a:t>
            </a:r>
            <a:r>
              <a:rPr lang="en-US" sz="3400" dirty="0" smtClean="0"/>
              <a:t>parasitology</a:t>
            </a:r>
            <a:endParaRPr lang="sk-SK" sz="3400" dirty="0" smtClean="0"/>
          </a:p>
          <a:p>
            <a:r>
              <a:rPr lang="en-US" sz="3400" dirty="0" smtClean="0"/>
              <a:t>biophysics</a:t>
            </a:r>
            <a:r>
              <a:rPr lang="en-US" sz="3400" dirty="0"/>
              <a:t>, biochemistry and </a:t>
            </a:r>
            <a:r>
              <a:rPr lang="en-US" sz="3400" dirty="0" smtClean="0"/>
              <a:t>radiology</a:t>
            </a:r>
            <a:endParaRPr lang="sk-SK" sz="3400" dirty="0" smtClean="0"/>
          </a:p>
          <a:p>
            <a:r>
              <a:rPr lang="en-US" sz="3400" dirty="0" smtClean="0"/>
              <a:t>dietetics</a:t>
            </a:r>
            <a:endParaRPr lang="sk-SK" sz="3400" dirty="0"/>
          </a:p>
          <a:p>
            <a:r>
              <a:rPr lang="sk-SK" sz="3400" dirty="0"/>
              <a:t>h</a:t>
            </a:r>
            <a:r>
              <a:rPr lang="en-US" sz="3400" dirty="0" err="1" smtClean="0"/>
              <a:t>ygiene</a:t>
            </a:r>
            <a:endParaRPr lang="sk-SK" sz="3400" dirty="0"/>
          </a:p>
          <a:p>
            <a:r>
              <a:rPr lang="sk-SK" sz="3400" dirty="0" err="1" smtClean="0"/>
              <a:t>public</a:t>
            </a:r>
            <a:r>
              <a:rPr lang="sk-SK" sz="3400" dirty="0" smtClean="0"/>
              <a:t> </a:t>
            </a:r>
            <a:r>
              <a:rPr lang="sk-SK" sz="3400" dirty="0" err="1" smtClean="0"/>
              <a:t>health</a:t>
            </a:r>
            <a:endParaRPr lang="sk-SK" sz="3400" dirty="0"/>
          </a:p>
          <a:p>
            <a:r>
              <a:rPr lang="en-US" sz="3400" dirty="0" smtClean="0"/>
              <a:t>health education</a:t>
            </a:r>
            <a:endParaRPr lang="sk-SK" sz="3400" dirty="0"/>
          </a:p>
          <a:p>
            <a:r>
              <a:rPr lang="en-US" sz="3400" dirty="0" smtClean="0"/>
              <a:t>pharmacology,</a:t>
            </a:r>
            <a:r>
              <a:rPr lang="en-US" sz="3400" dirty="0"/>
              <a:t/>
            </a:r>
            <a:br>
              <a:rPr lang="en-US" sz="3400" dirty="0"/>
            </a:br>
            <a:endParaRPr lang="sk-SK" sz="3400" dirty="0" smtClean="0"/>
          </a:p>
          <a:p>
            <a:pPr marL="0" indent="0">
              <a:buNone/>
            </a:pPr>
            <a:r>
              <a:rPr lang="en-US" sz="3800" b="1" dirty="0" smtClean="0"/>
              <a:t>1.3 </a:t>
            </a:r>
            <a:r>
              <a:rPr lang="sk-SK" sz="3800" b="1" dirty="0" smtClean="0"/>
              <a:t>S</a:t>
            </a:r>
            <a:r>
              <a:rPr lang="en-US" sz="3800" b="1" dirty="0" err="1" smtClean="0"/>
              <a:t>ocial</a:t>
            </a:r>
            <a:r>
              <a:rPr lang="en-US" sz="3800" b="1" dirty="0" smtClean="0"/>
              <a:t> </a:t>
            </a:r>
            <a:r>
              <a:rPr lang="sk-SK" sz="3800" b="1" dirty="0"/>
              <a:t>s</a:t>
            </a:r>
            <a:r>
              <a:rPr lang="en-US" sz="3800" b="1" dirty="0" err="1" smtClean="0"/>
              <a:t>ciences</a:t>
            </a:r>
            <a:r>
              <a:rPr lang="en-US" sz="3800" b="1" dirty="0" smtClean="0"/>
              <a:t> </a:t>
            </a:r>
            <a:endParaRPr lang="sk-SK" sz="3800" dirty="0"/>
          </a:p>
          <a:p>
            <a:r>
              <a:rPr lang="en-US" sz="3400" dirty="0" smtClean="0"/>
              <a:t>sociology </a:t>
            </a:r>
            <a:endParaRPr lang="sk-SK" sz="3400" dirty="0"/>
          </a:p>
          <a:p>
            <a:r>
              <a:rPr lang="en-US" sz="3400" dirty="0" smtClean="0"/>
              <a:t>psychology </a:t>
            </a:r>
            <a:endParaRPr lang="sk-SK" sz="3400" dirty="0"/>
          </a:p>
          <a:p>
            <a:r>
              <a:rPr lang="sk-SK" sz="3400" dirty="0" smtClean="0"/>
              <a:t>p</a:t>
            </a:r>
            <a:r>
              <a:rPr lang="en-US" sz="3400" dirty="0" err="1" smtClean="0"/>
              <a:t>rinciples</a:t>
            </a:r>
            <a:r>
              <a:rPr lang="en-US" sz="3400" dirty="0" smtClean="0"/>
              <a:t> </a:t>
            </a:r>
            <a:r>
              <a:rPr lang="en-US" sz="3400" dirty="0"/>
              <a:t>of </a:t>
            </a:r>
            <a:r>
              <a:rPr lang="en-US" sz="3400" dirty="0" smtClean="0"/>
              <a:t>administration</a:t>
            </a:r>
            <a:endParaRPr lang="sk-SK" sz="3400" dirty="0"/>
          </a:p>
          <a:p>
            <a:r>
              <a:rPr lang="sk-SK" sz="3400" dirty="0" smtClean="0"/>
              <a:t>p</a:t>
            </a:r>
            <a:r>
              <a:rPr lang="en-US" sz="3400" dirty="0" err="1" smtClean="0"/>
              <a:t>rinciples</a:t>
            </a:r>
            <a:r>
              <a:rPr lang="en-US" sz="3400" dirty="0" smtClean="0"/>
              <a:t> </a:t>
            </a:r>
            <a:r>
              <a:rPr lang="en-US" sz="3400" dirty="0"/>
              <a:t>of </a:t>
            </a:r>
            <a:r>
              <a:rPr lang="en-US" sz="3400" dirty="0" smtClean="0"/>
              <a:t>teaching</a:t>
            </a:r>
            <a:endParaRPr lang="sk-SK" sz="3400" dirty="0"/>
          </a:p>
          <a:p>
            <a:r>
              <a:rPr lang="sk-SK" sz="3400" dirty="0" smtClean="0"/>
              <a:t>s</a:t>
            </a:r>
            <a:r>
              <a:rPr lang="en-US" sz="3400" dirty="0" err="1" smtClean="0"/>
              <a:t>ocial</a:t>
            </a:r>
            <a:r>
              <a:rPr lang="en-US" sz="3400" dirty="0" smtClean="0"/>
              <a:t> </a:t>
            </a:r>
            <a:r>
              <a:rPr lang="en-US" sz="3400" dirty="0"/>
              <a:t>and health </a:t>
            </a:r>
            <a:r>
              <a:rPr lang="en-US" sz="3400" dirty="0" smtClean="0"/>
              <a:t>legislation</a:t>
            </a:r>
            <a:endParaRPr lang="sk-SK" sz="3400" dirty="0" smtClean="0"/>
          </a:p>
          <a:p>
            <a:r>
              <a:rPr lang="sk-SK" sz="3400" dirty="0" smtClean="0"/>
              <a:t>l</a:t>
            </a:r>
            <a:r>
              <a:rPr lang="en-US" sz="3400" dirty="0" err="1" smtClean="0"/>
              <a:t>egal</a:t>
            </a:r>
            <a:r>
              <a:rPr lang="en-US" sz="3400" dirty="0" smtClean="0"/>
              <a:t> </a:t>
            </a:r>
            <a:r>
              <a:rPr lang="en-US" sz="3400" dirty="0"/>
              <a:t>aspects of </a:t>
            </a:r>
            <a:r>
              <a:rPr lang="en-US" sz="3400" dirty="0" smtClean="0"/>
              <a:t>nursing</a:t>
            </a:r>
            <a:endParaRPr lang="sk-SK" sz="3400" dirty="0"/>
          </a:p>
        </p:txBody>
      </p:sp>
    </p:spTree>
    <p:extLst>
      <p:ext uri="{BB962C8B-B14F-4D97-AF65-F5344CB8AC3E}">
        <p14:creationId xmlns:p14="http://schemas.microsoft.com/office/powerpoint/2010/main" val="1952647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sk-SK" sz="3600" dirty="0" err="1" smtClean="0"/>
              <a:t>Cont</a:t>
            </a:r>
            <a:r>
              <a:rPr lang="sk-SK" sz="3600" dirty="0" smtClean="0"/>
              <a:t>. </a:t>
            </a:r>
            <a:endParaRPr lang="sk-SK" sz="3600" dirty="0"/>
          </a:p>
        </p:txBody>
      </p:sp>
      <p:sp>
        <p:nvSpPr>
          <p:cNvPr id="3" name="Zástupný symbol obsahu 2"/>
          <p:cNvSpPr>
            <a:spLocks noGrp="1"/>
          </p:cNvSpPr>
          <p:nvPr>
            <p:ph idx="1"/>
          </p:nvPr>
        </p:nvSpPr>
        <p:spPr>
          <a:xfrm>
            <a:off x="467544" y="1268760"/>
            <a:ext cx="8229600" cy="4525963"/>
          </a:xfrm>
        </p:spPr>
        <p:txBody>
          <a:bodyPr>
            <a:normAutofit fontScale="70000" lnSpcReduction="20000"/>
          </a:bodyPr>
          <a:lstStyle/>
          <a:p>
            <a:pPr marL="0" indent="0">
              <a:buNone/>
            </a:pPr>
            <a:r>
              <a:rPr lang="en-US" sz="4000" b="1" dirty="0"/>
              <a:t>2 </a:t>
            </a:r>
            <a:r>
              <a:rPr lang="sk-SK" sz="4000" b="1" dirty="0" smtClean="0"/>
              <a:t>P</a:t>
            </a:r>
            <a:r>
              <a:rPr lang="en-US" sz="4000" b="1" dirty="0" err="1" smtClean="0"/>
              <a:t>ractical</a:t>
            </a:r>
            <a:r>
              <a:rPr lang="en-US" sz="4000" b="1" dirty="0" smtClean="0"/>
              <a:t> </a:t>
            </a:r>
            <a:r>
              <a:rPr lang="en-US" sz="4000" b="1" dirty="0"/>
              <a:t>training </a:t>
            </a:r>
            <a:endParaRPr lang="sk-SK" sz="4000" b="1" dirty="0" smtClean="0"/>
          </a:p>
          <a:p>
            <a:pPr marL="0" indent="0">
              <a:buNone/>
            </a:pPr>
            <a:r>
              <a:rPr lang="en-US" dirty="0"/>
              <a:t/>
            </a:r>
            <a:br>
              <a:rPr lang="en-US" dirty="0"/>
            </a:br>
            <a:r>
              <a:rPr lang="en-US" b="1" dirty="0"/>
              <a:t>2.1 Nursing in relation </a:t>
            </a:r>
            <a:r>
              <a:rPr lang="en-US" b="1" dirty="0" smtClean="0"/>
              <a:t>to</a:t>
            </a:r>
            <a:r>
              <a:rPr lang="sk-SK" b="1" dirty="0" smtClean="0"/>
              <a:t>:</a:t>
            </a:r>
          </a:p>
          <a:p>
            <a:r>
              <a:rPr lang="sk-SK" dirty="0" err="1" smtClean="0"/>
              <a:t>general</a:t>
            </a:r>
            <a:r>
              <a:rPr lang="sk-SK" dirty="0" smtClean="0"/>
              <a:t> and</a:t>
            </a:r>
            <a:r>
              <a:rPr lang="en-US" dirty="0" smtClean="0"/>
              <a:t> </a:t>
            </a:r>
            <a:r>
              <a:rPr lang="en-US" dirty="0" err="1" smtClean="0"/>
              <a:t>speci</a:t>
            </a:r>
            <a:r>
              <a:rPr lang="sk-SK" dirty="0" err="1" smtClean="0"/>
              <a:t>alised</a:t>
            </a:r>
            <a:r>
              <a:rPr lang="en-US" dirty="0" smtClean="0"/>
              <a:t> medicine</a:t>
            </a:r>
            <a:endParaRPr lang="sk-SK" dirty="0"/>
          </a:p>
          <a:p>
            <a:r>
              <a:rPr lang="en-US" dirty="0" smtClean="0"/>
              <a:t>general </a:t>
            </a:r>
            <a:r>
              <a:rPr lang="en-US" dirty="0"/>
              <a:t>surgery </a:t>
            </a:r>
            <a:r>
              <a:rPr lang="sk-SK" dirty="0" smtClean="0"/>
              <a:t>and</a:t>
            </a:r>
            <a:r>
              <a:rPr lang="en-US" dirty="0" smtClean="0"/>
              <a:t> </a:t>
            </a:r>
            <a:r>
              <a:rPr lang="en-US" dirty="0" err="1" smtClean="0"/>
              <a:t>speciali</a:t>
            </a:r>
            <a:r>
              <a:rPr lang="sk-SK" dirty="0" smtClean="0"/>
              <a:t>sed</a:t>
            </a:r>
            <a:r>
              <a:rPr lang="en-US" dirty="0" smtClean="0"/>
              <a:t> surgery </a:t>
            </a:r>
            <a:endParaRPr lang="sk-SK" dirty="0"/>
          </a:p>
          <a:p>
            <a:r>
              <a:rPr lang="en-US" dirty="0" smtClean="0"/>
              <a:t>childcare </a:t>
            </a:r>
            <a:r>
              <a:rPr lang="en-US" dirty="0"/>
              <a:t>and </a:t>
            </a:r>
            <a:r>
              <a:rPr lang="en-US" dirty="0" smtClean="0"/>
              <a:t>pediatrics</a:t>
            </a:r>
            <a:endParaRPr lang="sk-SK" dirty="0"/>
          </a:p>
          <a:p>
            <a:r>
              <a:rPr lang="en-US" dirty="0" smtClean="0"/>
              <a:t>maternity care</a:t>
            </a:r>
            <a:endParaRPr lang="sk-SK" dirty="0"/>
          </a:p>
          <a:p>
            <a:r>
              <a:rPr lang="en-US" dirty="0" smtClean="0"/>
              <a:t>mental health</a:t>
            </a:r>
            <a:r>
              <a:rPr lang="sk-SK" dirty="0" smtClean="0"/>
              <a:t> </a:t>
            </a:r>
            <a:r>
              <a:rPr lang="sk-SK" dirty="0" err="1" smtClean="0"/>
              <a:t>care</a:t>
            </a:r>
            <a:r>
              <a:rPr lang="en-US" dirty="0" smtClean="0"/>
              <a:t> </a:t>
            </a:r>
            <a:r>
              <a:rPr lang="en-US" dirty="0"/>
              <a:t>and </a:t>
            </a:r>
            <a:r>
              <a:rPr lang="en-US" dirty="0" smtClean="0"/>
              <a:t>psychiatry</a:t>
            </a:r>
            <a:endParaRPr lang="sk-SK" dirty="0" smtClean="0"/>
          </a:p>
          <a:p>
            <a:r>
              <a:rPr lang="en-US" dirty="0" smtClean="0"/>
              <a:t>care </a:t>
            </a:r>
            <a:r>
              <a:rPr lang="en-US" dirty="0"/>
              <a:t>of the </a:t>
            </a:r>
            <a:r>
              <a:rPr lang="en-US" dirty="0" smtClean="0"/>
              <a:t>elderly </a:t>
            </a:r>
            <a:r>
              <a:rPr lang="en-US" dirty="0"/>
              <a:t>and geriatrics </a:t>
            </a:r>
            <a:endParaRPr lang="sk-SK" dirty="0"/>
          </a:p>
          <a:p>
            <a:r>
              <a:rPr lang="en-US" dirty="0" smtClean="0"/>
              <a:t>primary </a:t>
            </a:r>
            <a:r>
              <a:rPr lang="en-US" dirty="0"/>
              <a:t>care and the </a:t>
            </a:r>
            <a:r>
              <a:rPr lang="en-US" dirty="0" smtClean="0"/>
              <a:t>community</a:t>
            </a:r>
            <a:r>
              <a:rPr lang="sk-SK" dirty="0" smtClean="0"/>
              <a:t> </a:t>
            </a:r>
            <a:r>
              <a:rPr lang="sk-SK" dirty="0" err="1" smtClean="0"/>
              <a:t>care</a:t>
            </a:r>
            <a:endParaRPr lang="sk-SK" dirty="0" smtClean="0"/>
          </a:p>
          <a:p>
            <a:pPr marL="0" indent="0">
              <a:buNone/>
            </a:pPr>
            <a:endParaRPr lang="sk-SK" b="1" dirty="0"/>
          </a:p>
          <a:p>
            <a:pPr marL="0" indent="0">
              <a:buNone/>
            </a:pPr>
            <a:r>
              <a:rPr lang="sk-SK" b="1" dirty="0">
                <a:hlinkClick r:id="rId3"/>
              </a:rPr>
              <a:t>https</a:t>
            </a:r>
            <a:r>
              <a:rPr lang="sk-SK" b="1">
                <a:hlinkClick r:id="rId3"/>
              </a:rPr>
              <a:t>://</a:t>
            </a:r>
            <a:r>
              <a:rPr lang="sk-SK" b="1" smtClean="0">
                <a:hlinkClick r:id="rId3"/>
              </a:rPr>
              <a:t>student.unipo.sk/maisportal/studijneProgramy.mais</a:t>
            </a:r>
            <a:endParaRPr lang="sk-SK" b="1" dirty="0" smtClean="0"/>
          </a:p>
        </p:txBody>
      </p:sp>
    </p:spTree>
    <p:extLst>
      <p:ext uri="{BB962C8B-B14F-4D97-AF65-F5344CB8AC3E}">
        <p14:creationId xmlns:p14="http://schemas.microsoft.com/office/powerpoint/2010/main" val="3985445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Learning</a:t>
            </a:r>
            <a:r>
              <a:rPr lang="sk-SK"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outcomes</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57200" y="1196752"/>
            <a:ext cx="8507288" cy="5400600"/>
          </a:xfrm>
        </p:spPr>
        <p:txBody>
          <a:bodyPr>
            <a:noAutofit/>
          </a:bodyPr>
          <a:lstStyle/>
          <a:p>
            <a:r>
              <a:rPr lang="en-US" sz="2000" dirty="0" smtClean="0"/>
              <a:t>Know </a:t>
            </a:r>
            <a:r>
              <a:rPr lang="en-US" sz="2000" dirty="0"/>
              <a:t>the theoretical basis of nursing as a discipline with an emphasis on the historical development of the </a:t>
            </a:r>
            <a:r>
              <a:rPr lang="en-US" sz="2000" dirty="0" smtClean="0"/>
              <a:t>profession</a:t>
            </a:r>
            <a:endParaRPr lang="sk-SK" sz="2000" dirty="0" smtClean="0"/>
          </a:p>
          <a:p>
            <a:r>
              <a:rPr lang="en-US" sz="2000" dirty="0" smtClean="0"/>
              <a:t>Theoretically</a:t>
            </a:r>
            <a:r>
              <a:rPr lang="sk-SK" sz="2000" dirty="0" smtClean="0"/>
              <a:t> </a:t>
            </a:r>
            <a:r>
              <a:rPr lang="sk-SK" sz="2000" dirty="0" err="1" smtClean="0"/>
              <a:t>know</a:t>
            </a:r>
            <a:r>
              <a:rPr lang="en-US" sz="2000" dirty="0" smtClean="0"/>
              <a:t> </a:t>
            </a:r>
            <a:r>
              <a:rPr lang="sk-SK" sz="2000" dirty="0" smtClean="0"/>
              <a:t> and </a:t>
            </a:r>
            <a:r>
              <a:rPr lang="sk-SK" sz="2000" dirty="0" err="1" smtClean="0"/>
              <a:t>practically</a:t>
            </a:r>
            <a:r>
              <a:rPr lang="sk-SK" sz="2000" dirty="0" smtClean="0"/>
              <a:t> </a:t>
            </a:r>
            <a:r>
              <a:rPr lang="en-US" sz="2000" dirty="0" smtClean="0"/>
              <a:t>work</a:t>
            </a:r>
            <a:r>
              <a:rPr lang="sk-SK" sz="2000" dirty="0" smtClean="0"/>
              <a:t> </a:t>
            </a:r>
            <a:r>
              <a:rPr lang="en-US" sz="2000" dirty="0" smtClean="0"/>
              <a:t> </a:t>
            </a:r>
            <a:r>
              <a:rPr lang="sk-SK" sz="2000" dirty="0" err="1" smtClean="0"/>
              <a:t>with</a:t>
            </a:r>
            <a:r>
              <a:rPr lang="sk-SK" sz="2000" dirty="0" smtClean="0"/>
              <a:t> </a:t>
            </a:r>
            <a:r>
              <a:rPr lang="sk-SK" sz="2000" dirty="0" err="1" smtClean="0"/>
              <a:t>method</a:t>
            </a:r>
            <a:r>
              <a:rPr lang="sk-SK" sz="2000" dirty="0" smtClean="0"/>
              <a:t> </a:t>
            </a:r>
            <a:r>
              <a:rPr lang="sk-SK" sz="2000" dirty="0" err="1" smtClean="0"/>
              <a:t>of</a:t>
            </a:r>
            <a:r>
              <a:rPr lang="sk-SK" sz="2000" dirty="0" smtClean="0"/>
              <a:t> </a:t>
            </a:r>
            <a:r>
              <a:rPr lang="en-US" sz="2000" dirty="0" smtClean="0"/>
              <a:t>nursing </a:t>
            </a:r>
            <a:r>
              <a:rPr lang="en-US" sz="2000" dirty="0"/>
              <a:t>process in </a:t>
            </a:r>
            <a:r>
              <a:rPr lang="sk-SK" sz="2000" dirty="0" err="1" smtClean="0"/>
              <a:t>fullfi</a:t>
            </a:r>
            <a:r>
              <a:rPr lang="en-US" sz="2000" dirty="0" smtClean="0"/>
              <a:t>ng </a:t>
            </a:r>
            <a:r>
              <a:rPr lang="en-US" sz="2000" dirty="0"/>
              <a:t>the </a:t>
            </a:r>
            <a:r>
              <a:rPr lang="en-US" sz="2000" dirty="0" smtClean="0"/>
              <a:t>bio-psycho-social </a:t>
            </a:r>
            <a:r>
              <a:rPr lang="en-US" sz="2000" dirty="0"/>
              <a:t>and spiritual needs </a:t>
            </a:r>
            <a:r>
              <a:rPr lang="sk-SK" sz="2000" dirty="0" smtClean="0"/>
              <a:t> </a:t>
            </a:r>
            <a:r>
              <a:rPr lang="sk-SK" sz="2000" dirty="0" err="1" smtClean="0"/>
              <a:t>of</a:t>
            </a:r>
            <a:r>
              <a:rPr lang="sk-SK" sz="2000" dirty="0" smtClean="0"/>
              <a:t> </a:t>
            </a:r>
            <a:r>
              <a:rPr lang="sk-SK" sz="2000" dirty="0" err="1" smtClean="0"/>
              <a:t>patient</a:t>
            </a:r>
            <a:endParaRPr lang="sk-SK" sz="2000" dirty="0"/>
          </a:p>
          <a:p>
            <a:r>
              <a:rPr lang="sk-SK" sz="2000" dirty="0" err="1" smtClean="0"/>
              <a:t>Know</a:t>
            </a:r>
            <a:r>
              <a:rPr lang="en-US" sz="2000" dirty="0" smtClean="0"/>
              <a:t> </a:t>
            </a:r>
            <a:r>
              <a:rPr lang="en-US" sz="2000" dirty="0"/>
              <a:t>the principles of medical </a:t>
            </a:r>
            <a:r>
              <a:rPr lang="en-US" sz="2000" dirty="0" smtClean="0"/>
              <a:t>and </a:t>
            </a:r>
            <a:r>
              <a:rPr lang="en-US" sz="2000" dirty="0"/>
              <a:t>nursing </a:t>
            </a:r>
            <a:r>
              <a:rPr lang="en-US" sz="2000" dirty="0" smtClean="0"/>
              <a:t>ethics</a:t>
            </a:r>
            <a:r>
              <a:rPr lang="sk-SK" sz="2000" dirty="0" smtClean="0"/>
              <a:t>, </a:t>
            </a:r>
            <a:r>
              <a:rPr lang="en-US" sz="2000" dirty="0" smtClean="0"/>
              <a:t>with </a:t>
            </a:r>
            <a:r>
              <a:rPr lang="en-US" sz="2000" dirty="0"/>
              <a:t>the ability to solve ethical dilemmas in nursing practice </a:t>
            </a:r>
            <a:endParaRPr lang="sk-SK" sz="2000" dirty="0"/>
          </a:p>
          <a:p>
            <a:r>
              <a:rPr lang="sk-SK" sz="2000" dirty="0" smtClean="0"/>
              <a:t>R</a:t>
            </a:r>
            <a:r>
              <a:rPr lang="en-US" sz="2000" dirty="0" err="1" smtClean="0"/>
              <a:t>ecognize</a:t>
            </a:r>
            <a:r>
              <a:rPr lang="en-US" sz="2000" dirty="0" smtClean="0"/>
              <a:t> </a:t>
            </a:r>
            <a:r>
              <a:rPr lang="en-US" sz="2000" dirty="0"/>
              <a:t>a wide range of </a:t>
            </a:r>
            <a:r>
              <a:rPr lang="en-US" sz="2000" dirty="0" smtClean="0"/>
              <a:t>psychological, personal</a:t>
            </a:r>
            <a:r>
              <a:rPr lang="sk-SK" sz="2000" dirty="0" smtClean="0"/>
              <a:t> </a:t>
            </a:r>
            <a:r>
              <a:rPr lang="en-US" sz="2000" dirty="0" smtClean="0"/>
              <a:t>and </a:t>
            </a:r>
            <a:r>
              <a:rPr lang="en-US" sz="2000" dirty="0"/>
              <a:t>psychosocial </a:t>
            </a:r>
            <a:r>
              <a:rPr lang="en-US" sz="2000" dirty="0" smtClean="0"/>
              <a:t>mechanisms, </a:t>
            </a:r>
            <a:r>
              <a:rPr lang="en-US" sz="2000" dirty="0"/>
              <a:t>which are manifested in individuals during health and </a:t>
            </a:r>
            <a:r>
              <a:rPr lang="en-US" sz="2000" dirty="0" smtClean="0"/>
              <a:t>disease</a:t>
            </a:r>
            <a:endParaRPr lang="sk-SK" sz="2000" dirty="0"/>
          </a:p>
          <a:p>
            <a:r>
              <a:rPr lang="sk-SK" sz="2000" dirty="0" err="1" smtClean="0"/>
              <a:t>Have</a:t>
            </a:r>
            <a:r>
              <a:rPr lang="sk-SK" sz="2000" dirty="0" smtClean="0"/>
              <a:t> a k</a:t>
            </a:r>
            <a:r>
              <a:rPr lang="en-US" sz="2000" dirty="0" err="1" smtClean="0"/>
              <a:t>nowledge</a:t>
            </a:r>
            <a:r>
              <a:rPr lang="sk-SK" sz="2000" dirty="0" smtClean="0"/>
              <a:t>s</a:t>
            </a:r>
            <a:r>
              <a:rPr lang="en-US" sz="2000" dirty="0" smtClean="0"/>
              <a:t> </a:t>
            </a:r>
            <a:r>
              <a:rPr lang="en-US" sz="2000" dirty="0"/>
              <a:t>of health and disease </a:t>
            </a:r>
            <a:r>
              <a:rPr lang="sk-SK" sz="2000" dirty="0" smtClean="0"/>
              <a:t>and </a:t>
            </a:r>
            <a:r>
              <a:rPr lang="en-US" sz="2000" dirty="0" smtClean="0"/>
              <a:t>use</a:t>
            </a:r>
            <a:r>
              <a:rPr lang="sk-SK" sz="2000" dirty="0" smtClean="0"/>
              <a:t>s </a:t>
            </a:r>
            <a:r>
              <a:rPr lang="sk-SK" sz="2000" dirty="0" err="1" smtClean="0"/>
              <a:t>them</a:t>
            </a:r>
            <a:r>
              <a:rPr lang="sk-SK" sz="2000" dirty="0" smtClean="0"/>
              <a:t> </a:t>
            </a:r>
            <a:r>
              <a:rPr lang="en-US" sz="2000" dirty="0" smtClean="0"/>
              <a:t>in primary</a:t>
            </a:r>
            <a:r>
              <a:rPr lang="sk-SK" sz="2000" dirty="0" smtClean="0"/>
              <a:t>,</a:t>
            </a:r>
            <a:r>
              <a:rPr lang="en-US" sz="2000" dirty="0" smtClean="0"/>
              <a:t> </a:t>
            </a:r>
            <a:r>
              <a:rPr lang="en-US" sz="2000" dirty="0"/>
              <a:t>secondary and tertiary </a:t>
            </a:r>
            <a:r>
              <a:rPr lang="en-US" sz="2000" dirty="0" smtClean="0"/>
              <a:t>prevention</a:t>
            </a:r>
            <a:endParaRPr lang="sk-SK" sz="2000" dirty="0"/>
          </a:p>
          <a:p>
            <a:r>
              <a:rPr lang="sk-SK" sz="2000" dirty="0" smtClean="0"/>
              <a:t>H</a:t>
            </a:r>
            <a:r>
              <a:rPr lang="en-US" sz="2000" dirty="0" smtClean="0"/>
              <a:t>a</a:t>
            </a:r>
            <a:r>
              <a:rPr lang="sk-SK" sz="2000" dirty="0" err="1" smtClean="0"/>
              <a:t>ve</a:t>
            </a:r>
            <a:r>
              <a:rPr lang="en-US" sz="2000" dirty="0" smtClean="0"/>
              <a:t> </a:t>
            </a:r>
            <a:r>
              <a:rPr lang="en-US" sz="2000" dirty="0"/>
              <a:t>a basic knowledge of the structure and function of the human body to the extent necessary for an understanding of disease processes </a:t>
            </a:r>
            <a:endParaRPr lang="sk-SK" sz="2000" dirty="0" smtClean="0"/>
          </a:p>
          <a:p>
            <a:r>
              <a:rPr lang="en-US" sz="2000" dirty="0"/>
              <a:t>Acquire knowledge</a:t>
            </a:r>
            <a:r>
              <a:rPr lang="sk-SK" sz="2000" dirty="0"/>
              <a:t>s</a:t>
            </a:r>
            <a:r>
              <a:rPr lang="en-US" sz="2000" dirty="0"/>
              <a:t> of applied clinical nursing</a:t>
            </a:r>
            <a:r>
              <a:rPr lang="sk-SK" sz="2000" dirty="0"/>
              <a:t>,</a:t>
            </a:r>
            <a:r>
              <a:rPr lang="en-US" sz="2000" dirty="0"/>
              <a:t>form the basis of knowledge</a:t>
            </a:r>
            <a:r>
              <a:rPr lang="sk-SK" sz="2000" dirty="0"/>
              <a:t>s, </a:t>
            </a:r>
            <a:r>
              <a:rPr lang="sk-SK" sz="2000" dirty="0" err="1"/>
              <a:t>which</a:t>
            </a:r>
            <a:r>
              <a:rPr lang="sk-SK" sz="2000" dirty="0"/>
              <a:t> are</a:t>
            </a:r>
            <a:r>
              <a:rPr lang="en-US" sz="2000" dirty="0"/>
              <a:t> necessary for professional ability to perform work activities in the </a:t>
            </a:r>
            <a:r>
              <a:rPr lang="sk-SK" sz="2000" dirty="0" err="1"/>
              <a:t>nursing</a:t>
            </a:r>
            <a:r>
              <a:rPr lang="sk-SK" sz="2000" dirty="0"/>
              <a:t> </a:t>
            </a:r>
            <a:r>
              <a:rPr lang="en-US" sz="2000" dirty="0" smtClean="0"/>
              <a:t>profession</a:t>
            </a:r>
            <a:r>
              <a:rPr lang="en-US" sz="2000" dirty="0"/>
              <a:t/>
            </a:r>
            <a:br>
              <a:rPr lang="en-US" sz="2000" dirty="0"/>
            </a:br>
            <a:endParaRPr lang="sk-SK" sz="2000" dirty="0"/>
          </a:p>
        </p:txBody>
      </p:sp>
    </p:spTree>
    <p:extLst>
      <p:ext uri="{BB962C8B-B14F-4D97-AF65-F5344CB8AC3E}">
        <p14:creationId xmlns:p14="http://schemas.microsoft.com/office/powerpoint/2010/main" val="3487957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sk-SK" sz="3600" dirty="0" err="1" smtClean="0"/>
              <a:t>Cont</a:t>
            </a:r>
            <a:r>
              <a:rPr lang="sk-SK" sz="3600" dirty="0" smtClean="0"/>
              <a:t>.</a:t>
            </a:r>
            <a:endParaRPr lang="sk-SK" sz="3600" dirty="0"/>
          </a:p>
        </p:txBody>
      </p:sp>
      <p:sp>
        <p:nvSpPr>
          <p:cNvPr id="3" name="Zástupný symbol obsahu 2"/>
          <p:cNvSpPr>
            <a:spLocks noGrp="1"/>
          </p:cNvSpPr>
          <p:nvPr>
            <p:ph idx="1"/>
          </p:nvPr>
        </p:nvSpPr>
        <p:spPr>
          <a:xfrm>
            <a:off x="395536" y="1196752"/>
            <a:ext cx="8229600" cy="4997152"/>
          </a:xfrm>
        </p:spPr>
        <p:txBody>
          <a:bodyPr>
            <a:noAutofit/>
          </a:bodyPr>
          <a:lstStyle/>
          <a:p>
            <a:r>
              <a:rPr lang="sk-SK" sz="2200" dirty="0" err="1" smtClean="0"/>
              <a:t>Be</a:t>
            </a:r>
            <a:r>
              <a:rPr lang="en-US" sz="2200" dirty="0" smtClean="0"/>
              <a:t> </a:t>
            </a:r>
            <a:r>
              <a:rPr lang="en-US" sz="2200" dirty="0"/>
              <a:t>able to make changes, take risks, take responsibility, </a:t>
            </a:r>
            <a:r>
              <a:rPr lang="en-US" sz="2200" dirty="0" err="1"/>
              <a:t>demonst</a:t>
            </a:r>
            <a:r>
              <a:rPr lang="sk-SK" sz="2200" dirty="0" err="1"/>
              <a:t>rates</a:t>
            </a:r>
            <a:r>
              <a:rPr lang="sk-SK" sz="2200" dirty="0"/>
              <a:t> </a:t>
            </a:r>
            <a:r>
              <a:rPr lang="en-US" sz="2200" dirty="0"/>
              <a:t>the ability to improvise </a:t>
            </a:r>
            <a:r>
              <a:rPr lang="sk-SK" sz="2200" dirty="0"/>
              <a:t>in </a:t>
            </a:r>
            <a:r>
              <a:rPr lang="sk-SK" sz="2200" dirty="0" err="1"/>
              <a:t>accute</a:t>
            </a:r>
            <a:r>
              <a:rPr lang="en-US" sz="2200" dirty="0"/>
              <a:t> situations </a:t>
            </a:r>
            <a:endParaRPr lang="sk-SK" sz="2200" dirty="0"/>
          </a:p>
          <a:p>
            <a:r>
              <a:rPr lang="en-US" sz="2200" dirty="0" smtClean="0"/>
              <a:t>Fast</a:t>
            </a:r>
            <a:r>
              <a:rPr lang="en-US" sz="2200" dirty="0"/>
              <a:t>, wisely and decisively </a:t>
            </a:r>
            <a:r>
              <a:rPr lang="sk-SK" sz="2200" dirty="0" err="1" smtClean="0"/>
              <a:t>work</a:t>
            </a:r>
            <a:r>
              <a:rPr lang="en-US" sz="2200" dirty="0" smtClean="0"/>
              <a:t>, know </a:t>
            </a:r>
            <a:r>
              <a:rPr lang="en-US" sz="2200" dirty="0"/>
              <a:t>legal responsibility in </a:t>
            </a:r>
            <a:r>
              <a:rPr lang="sk-SK" sz="2200" dirty="0" err="1"/>
              <a:t>her</a:t>
            </a:r>
            <a:r>
              <a:rPr lang="sk-SK" sz="2200" dirty="0"/>
              <a:t>/</a:t>
            </a:r>
            <a:r>
              <a:rPr lang="sk-SK" sz="2200" dirty="0" err="1"/>
              <a:t>his</a:t>
            </a:r>
            <a:r>
              <a:rPr lang="en-US" sz="2200" dirty="0"/>
              <a:t> profession, constantly gain</a:t>
            </a:r>
            <a:r>
              <a:rPr lang="sk-SK" sz="2200" dirty="0"/>
              <a:t>s</a:t>
            </a:r>
            <a:r>
              <a:rPr lang="en-US" sz="2200" dirty="0"/>
              <a:t> expertise related to </a:t>
            </a:r>
            <a:r>
              <a:rPr lang="sk-SK" sz="2200" dirty="0" err="1"/>
              <a:t>her</a:t>
            </a:r>
            <a:r>
              <a:rPr lang="sk-SK" sz="2200" dirty="0"/>
              <a:t>/</a:t>
            </a:r>
            <a:r>
              <a:rPr lang="sk-SK" sz="2200" dirty="0" err="1"/>
              <a:t>his</a:t>
            </a:r>
            <a:r>
              <a:rPr lang="en-US" sz="2200" dirty="0"/>
              <a:t> own expertise and </a:t>
            </a:r>
            <a:r>
              <a:rPr lang="sk-SK" sz="2200" dirty="0" err="1"/>
              <a:t>improves</a:t>
            </a:r>
            <a:r>
              <a:rPr lang="en-US" sz="2200" dirty="0"/>
              <a:t> personal growth </a:t>
            </a:r>
            <a:endParaRPr lang="sk-SK" sz="2200" dirty="0"/>
          </a:p>
          <a:p>
            <a:r>
              <a:rPr lang="sk-SK" sz="2200" dirty="0" smtClean="0"/>
              <a:t>U</a:t>
            </a:r>
            <a:r>
              <a:rPr lang="en-US" sz="2200" dirty="0" smtClean="0"/>
              <a:t>se</a:t>
            </a:r>
            <a:r>
              <a:rPr lang="sk-SK" sz="2200" dirty="0" smtClean="0"/>
              <a:t> </a:t>
            </a:r>
            <a:r>
              <a:rPr lang="sk-SK" sz="2200" dirty="0"/>
              <a:t>k</a:t>
            </a:r>
            <a:r>
              <a:rPr lang="en-US" sz="2200" dirty="0" err="1"/>
              <a:t>nowledge</a:t>
            </a:r>
            <a:r>
              <a:rPr lang="en-US" sz="2200" dirty="0"/>
              <a:t> of management and control as a purposeful human activity </a:t>
            </a:r>
            <a:r>
              <a:rPr lang="sk-SK" sz="2200" dirty="0"/>
              <a:t> in </a:t>
            </a:r>
            <a:r>
              <a:rPr lang="en-US" sz="2200" dirty="0"/>
              <a:t>to </a:t>
            </a:r>
            <a:r>
              <a:rPr lang="en-US" sz="2200" dirty="0" err="1"/>
              <a:t>creat</a:t>
            </a:r>
            <a:r>
              <a:rPr lang="sk-SK" sz="2200" dirty="0" err="1"/>
              <a:t>ing</a:t>
            </a:r>
            <a:r>
              <a:rPr lang="en-US" sz="2200" dirty="0"/>
              <a:t> optimum conditions for the provision of quality nursing care </a:t>
            </a:r>
            <a:endParaRPr lang="sk-SK" sz="2200" dirty="0"/>
          </a:p>
          <a:p>
            <a:r>
              <a:rPr lang="en-US" sz="2200" dirty="0" smtClean="0"/>
              <a:t>Acquire </a:t>
            </a:r>
            <a:r>
              <a:rPr lang="en-US" sz="2200" dirty="0"/>
              <a:t>communication skills </a:t>
            </a:r>
            <a:r>
              <a:rPr lang="sk-SK" sz="2200" dirty="0" err="1" smtClean="0"/>
              <a:t>which</a:t>
            </a:r>
            <a:r>
              <a:rPr lang="sk-SK" sz="2200" dirty="0" smtClean="0"/>
              <a:t> </a:t>
            </a:r>
            <a:r>
              <a:rPr lang="en-US" sz="2200" dirty="0" smtClean="0"/>
              <a:t>are </a:t>
            </a:r>
            <a:r>
              <a:rPr lang="en-US" sz="2200" dirty="0"/>
              <a:t>essential </a:t>
            </a:r>
            <a:r>
              <a:rPr lang="sk-SK" sz="2200" dirty="0" err="1" smtClean="0"/>
              <a:t>for</a:t>
            </a:r>
            <a:r>
              <a:rPr lang="sk-SK" sz="2200" dirty="0" smtClean="0"/>
              <a:t> </a:t>
            </a:r>
            <a:r>
              <a:rPr lang="en-US" sz="2200" dirty="0" smtClean="0"/>
              <a:t>interpersonal </a:t>
            </a:r>
            <a:r>
              <a:rPr lang="en-US" sz="2200" dirty="0"/>
              <a:t>cooperation in the team as an essential part of nursing practice and synonymous </a:t>
            </a:r>
            <a:r>
              <a:rPr lang="sk-SK" sz="2200" dirty="0" err="1"/>
              <a:t>for</a:t>
            </a:r>
            <a:r>
              <a:rPr lang="en-US" sz="2200" dirty="0"/>
              <a:t> creating nurse-patient relationship </a:t>
            </a:r>
            <a:endParaRPr lang="sk-SK" sz="2200" dirty="0"/>
          </a:p>
          <a:p>
            <a:r>
              <a:rPr lang="sk-SK" sz="2200" dirty="0" err="1" smtClean="0"/>
              <a:t>Use</a:t>
            </a:r>
            <a:r>
              <a:rPr lang="sk-SK" sz="2200" dirty="0" smtClean="0"/>
              <a:t> </a:t>
            </a:r>
            <a:r>
              <a:rPr lang="sk-SK" sz="2200" dirty="0"/>
              <a:t>k</a:t>
            </a:r>
            <a:r>
              <a:rPr lang="en-US" sz="2200" dirty="0" err="1"/>
              <a:t>nowledge</a:t>
            </a:r>
            <a:r>
              <a:rPr lang="en-US" sz="2200" dirty="0"/>
              <a:t> of nursing education in the protection, support and restore the health of individuals, families, communities </a:t>
            </a:r>
            <a:endParaRPr lang="sk-SK" sz="2200" dirty="0"/>
          </a:p>
          <a:p>
            <a:endParaRPr lang="sk-SK" sz="2300" dirty="0"/>
          </a:p>
        </p:txBody>
      </p:sp>
    </p:spTree>
    <p:extLst>
      <p:ext uri="{BB962C8B-B14F-4D97-AF65-F5344CB8AC3E}">
        <p14:creationId xmlns:p14="http://schemas.microsoft.com/office/powerpoint/2010/main" val="3658469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Practical skills</a:t>
            </a:r>
            <a:endParaRPr lang="en-US"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67544" y="1124744"/>
            <a:ext cx="8219256" cy="5256584"/>
          </a:xfrm>
        </p:spPr>
        <p:txBody>
          <a:bodyPr>
            <a:normAutofit lnSpcReduction="10000"/>
          </a:bodyPr>
          <a:lstStyle/>
          <a:p>
            <a:pPr marL="0" indent="0">
              <a:buNone/>
            </a:pPr>
            <a:r>
              <a:rPr lang="en-US" sz="2000" b="1" dirty="0" smtClean="0"/>
              <a:t>The nurse independently:</a:t>
            </a:r>
            <a:endParaRPr lang="sk-SK" sz="2000" dirty="0"/>
          </a:p>
          <a:p>
            <a:r>
              <a:rPr lang="en-US" sz="2000" dirty="0" smtClean="0"/>
              <a:t>Identify</a:t>
            </a:r>
            <a:r>
              <a:rPr lang="sk-SK" sz="2000" dirty="0" smtClean="0"/>
              <a:t>es</a:t>
            </a:r>
            <a:r>
              <a:rPr lang="en-US" sz="2000" dirty="0" smtClean="0"/>
              <a:t> needs</a:t>
            </a:r>
            <a:r>
              <a:rPr lang="sk-SK" sz="2000" dirty="0" smtClean="0"/>
              <a:t> </a:t>
            </a:r>
            <a:r>
              <a:rPr lang="en-US" sz="2000" dirty="0" smtClean="0"/>
              <a:t>person, </a:t>
            </a:r>
            <a:r>
              <a:rPr lang="en-US" sz="2000" dirty="0"/>
              <a:t>family or </a:t>
            </a:r>
            <a:r>
              <a:rPr lang="en-US" sz="2000" dirty="0" smtClean="0"/>
              <a:t>community, </a:t>
            </a:r>
            <a:r>
              <a:rPr lang="en-US" sz="2000" dirty="0"/>
              <a:t>and </a:t>
            </a:r>
            <a:r>
              <a:rPr lang="en-US" sz="2000" dirty="0" err="1" smtClean="0"/>
              <a:t>arrang</a:t>
            </a:r>
            <a:r>
              <a:rPr lang="sk-SK" sz="2000" dirty="0" smtClean="0"/>
              <a:t>es</a:t>
            </a:r>
            <a:r>
              <a:rPr lang="en-US" sz="2000" dirty="0" smtClean="0"/>
              <a:t> </a:t>
            </a:r>
            <a:r>
              <a:rPr lang="en-US" sz="2000" dirty="0"/>
              <a:t>or </a:t>
            </a:r>
            <a:r>
              <a:rPr lang="sk-SK" sz="2000" dirty="0" err="1" smtClean="0"/>
              <a:t>makes</a:t>
            </a:r>
            <a:r>
              <a:rPr lang="sk-SK" sz="2000" dirty="0"/>
              <a:t> </a:t>
            </a:r>
            <a:r>
              <a:rPr lang="sk-SK" sz="2000" dirty="0" err="1" smtClean="0"/>
              <a:t>satisfying</a:t>
            </a:r>
            <a:r>
              <a:rPr lang="sk-SK" sz="2000" dirty="0" smtClean="0"/>
              <a:t> </a:t>
            </a:r>
            <a:r>
              <a:rPr lang="en-US" sz="2000" dirty="0" smtClean="0"/>
              <a:t>the </a:t>
            </a:r>
            <a:r>
              <a:rPr lang="en-US" sz="2000" dirty="0"/>
              <a:t>needs </a:t>
            </a:r>
            <a:r>
              <a:rPr lang="sk-SK" sz="2000" dirty="0" smtClean="0"/>
              <a:t>in </a:t>
            </a:r>
            <a:r>
              <a:rPr lang="en-US" sz="2000" dirty="0" smtClean="0"/>
              <a:t>health-</a:t>
            </a:r>
            <a:r>
              <a:rPr lang="en-US" sz="2000" dirty="0" err="1" smtClean="0"/>
              <a:t>rela</a:t>
            </a:r>
            <a:r>
              <a:rPr lang="sk-SK" sz="2000" dirty="0" err="1" smtClean="0"/>
              <a:t>tion</a:t>
            </a:r>
            <a:r>
              <a:rPr lang="sk-SK" sz="2000" dirty="0" smtClean="0"/>
              <a:t> </a:t>
            </a:r>
            <a:r>
              <a:rPr lang="sk-SK" sz="2000" dirty="0" err="1" smtClean="0"/>
              <a:t>with</a:t>
            </a:r>
            <a:r>
              <a:rPr lang="en-US" sz="2000" dirty="0" smtClean="0"/>
              <a:t> </a:t>
            </a:r>
            <a:r>
              <a:rPr lang="en-US" sz="2000" dirty="0"/>
              <a:t>disease or dying </a:t>
            </a:r>
            <a:endParaRPr lang="sk-SK" sz="2000" dirty="0"/>
          </a:p>
          <a:p>
            <a:r>
              <a:rPr lang="en-US" sz="2000" dirty="0" smtClean="0"/>
              <a:t>Participates </a:t>
            </a:r>
            <a:r>
              <a:rPr lang="en-US" sz="2000" dirty="0"/>
              <a:t>in the establishment of the quality system and evaluates the quality of nursing </a:t>
            </a:r>
            <a:r>
              <a:rPr lang="en-US" sz="2000" dirty="0" smtClean="0"/>
              <a:t>care</a:t>
            </a:r>
            <a:endParaRPr lang="sk-SK" sz="2000" dirty="0"/>
          </a:p>
          <a:p>
            <a:r>
              <a:rPr lang="sk-SK" sz="2000" dirty="0" smtClean="0"/>
              <a:t>O</a:t>
            </a:r>
            <a:r>
              <a:rPr lang="en-US" sz="2000" dirty="0" err="1" smtClean="0"/>
              <a:t>rganizes</a:t>
            </a:r>
            <a:r>
              <a:rPr lang="en-US" sz="2000" dirty="0" smtClean="0"/>
              <a:t> </a:t>
            </a:r>
            <a:r>
              <a:rPr lang="en-US" sz="2000" dirty="0"/>
              <a:t>and ensures the implementation of interventions in order </a:t>
            </a:r>
            <a:r>
              <a:rPr lang="en-US" sz="2000" dirty="0" smtClean="0"/>
              <a:t>to </a:t>
            </a:r>
            <a:r>
              <a:rPr lang="en-US" sz="2000" dirty="0"/>
              <a:t>the needs of the person </a:t>
            </a:r>
            <a:endParaRPr lang="sk-SK" sz="2000" dirty="0"/>
          </a:p>
          <a:p>
            <a:r>
              <a:rPr lang="en-US" sz="2000" dirty="0" smtClean="0"/>
              <a:t>Supports </a:t>
            </a:r>
            <a:r>
              <a:rPr lang="en-US" sz="2000" dirty="0"/>
              <a:t>the promotion of advocacy of the needs and rights of </a:t>
            </a:r>
            <a:r>
              <a:rPr lang="en-US" sz="2000" dirty="0" smtClean="0"/>
              <a:t>people</a:t>
            </a:r>
            <a:endParaRPr lang="sk-SK" sz="2000" dirty="0" smtClean="0"/>
          </a:p>
          <a:p>
            <a:r>
              <a:rPr lang="sk-SK" sz="2000" dirty="0" smtClean="0"/>
              <a:t>O</a:t>
            </a:r>
            <a:r>
              <a:rPr lang="en-US" sz="2000" dirty="0" err="1" smtClean="0"/>
              <a:t>rganize</a:t>
            </a:r>
            <a:r>
              <a:rPr lang="sk-SK" sz="2000" dirty="0" smtClean="0"/>
              <a:t>s</a:t>
            </a:r>
            <a:r>
              <a:rPr lang="en-US" sz="2000" dirty="0" smtClean="0"/>
              <a:t> </a:t>
            </a:r>
            <a:r>
              <a:rPr lang="en-US" sz="2000" dirty="0"/>
              <a:t>and </a:t>
            </a:r>
            <a:r>
              <a:rPr lang="en-US" sz="2000" dirty="0" smtClean="0"/>
              <a:t>execute</a:t>
            </a:r>
            <a:r>
              <a:rPr lang="sk-SK" sz="2000" dirty="0" smtClean="0"/>
              <a:t>s</a:t>
            </a:r>
            <a:r>
              <a:rPr lang="en-US" sz="2000" dirty="0" smtClean="0"/>
              <a:t> </a:t>
            </a:r>
            <a:r>
              <a:rPr lang="en-US" sz="2000" dirty="0"/>
              <a:t>activities related to the </a:t>
            </a:r>
            <a:r>
              <a:rPr lang="en-US" sz="2000" dirty="0" smtClean="0"/>
              <a:t>ad</a:t>
            </a:r>
            <a:r>
              <a:rPr lang="sk-SK" sz="2000" dirty="0" err="1" smtClean="0"/>
              <a:t>mision</a:t>
            </a:r>
            <a:r>
              <a:rPr lang="sk-SK" sz="2000" dirty="0" smtClean="0"/>
              <a:t>, </a:t>
            </a:r>
            <a:r>
              <a:rPr lang="en-US" sz="2000" dirty="0" smtClean="0"/>
              <a:t>dis</a:t>
            </a:r>
            <a:r>
              <a:rPr lang="sk-SK" sz="2000" dirty="0" err="1" smtClean="0"/>
              <a:t>charge</a:t>
            </a:r>
            <a:r>
              <a:rPr lang="en-US" sz="2000" dirty="0" smtClean="0"/>
              <a:t>, </a:t>
            </a:r>
            <a:r>
              <a:rPr lang="en-US" sz="2000" dirty="0"/>
              <a:t>transfer and </a:t>
            </a:r>
            <a:r>
              <a:rPr lang="sk-SK" sz="2000" dirty="0" err="1" smtClean="0"/>
              <a:t>patients</a:t>
            </a:r>
            <a:r>
              <a:rPr lang="sk-SK" sz="2000" dirty="0" smtClean="0"/>
              <a:t> </a:t>
            </a:r>
            <a:r>
              <a:rPr lang="en-US" sz="2000" dirty="0" smtClean="0"/>
              <a:t>death</a:t>
            </a:r>
            <a:endParaRPr lang="sk-SK" sz="2000" dirty="0"/>
          </a:p>
          <a:p>
            <a:r>
              <a:rPr lang="en-US" sz="2000" dirty="0" smtClean="0"/>
              <a:t>Does </a:t>
            </a:r>
            <a:r>
              <a:rPr lang="en-US" sz="2000" dirty="0"/>
              <a:t>the nursing </a:t>
            </a:r>
            <a:r>
              <a:rPr lang="en-US" sz="2000" dirty="0" smtClean="0"/>
              <a:t>documentation, </a:t>
            </a:r>
            <a:r>
              <a:rPr lang="en-US" sz="2000" dirty="0"/>
              <a:t>checks and </a:t>
            </a:r>
            <a:r>
              <a:rPr lang="en-US" sz="2000" dirty="0" smtClean="0"/>
              <a:t>analyze</a:t>
            </a:r>
            <a:r>
              <a:rPr lang="sk-SK" sz="2000" dirty="0" smtClean="0"/>
              <a:t>s</a:t>
            </a:r>
            <a:r>
              <a:rPr lang="en-US" sz="2000" dirty="0" smtClean="0"/>
              <a:t> </a:t>
            </a:r>
            <a:r>
              <a:rPr lang="en-US" sz="2000" dirty="0"/>
              <a:t>the results in the nursing documentation </a:t>
            </a:r>
            <a:endParaRPr lang="sk-SK" sz="2000" dirty="0"/>
          </a:p>
          <a:p>
            <a:r>
              <a:rPr lang="en-US" sz="2000" dirty="0" smtClean="0"/>
              <a:t>Uses </a:t>
            </a:r>
            <a:r>
              <a:rPr lang="en-US" sz="2000" dirty="0"/>
              <a:t>assessment scales in </a:t>
            </a:r>
            <a:r>
              <a:rPr lang="en-US" sz="2000" dirty="0" smtClean="0"/>
              <a:t>nursing</a:t>
            </a:r>
            <a:r>
              <a:rPr lang="sk-SK" sz="2000" dirty="0" smtClean="0"/>
              <a:t> </a:t>
            </a:r>
            <a:r>
              <a:rPr lang="sk-SK" sz="2000" dirty="0" err="1" smtClean="0"/>
              <a:t>care</a:t>
            </a:r>
            <a:r>
              <a:rPr lang="en-US" sz="2000" dirty="0" smtClean="0"/>
              <a:t> </a:t>
            </a:r>
            <a:endParaRPr lang="sk-SK" sz="2000" dirty="0"/>
          </a:p>
          <a:p>
            <a:r>
              <a:rPr lang="sk-SK" sz="2000" dirty="0" smtClean="0"/>
              <a:t>E</a:t>
            </a:r>
            <a:r>
              <a:rPr lang="en-US" sz="2000" dirty="0" err="1" smtClean="0"/>
              <a:t>nsure</a:t>
            </a:r>
            <a:r>
              <a:rPr lang="sk-SK" sz="2000" dirty="0" smtClean="0"/>
              <a:t>s</a:t>
            </a:r>
            <a:r>
              <a:rPr lang="en-US" sz="2000" dirty="0" smtClean="0"/>
              <a:t> </a:t>
            </a:r>
            <a:r>
              <a:rPr lang="en-US" sz="2000" dirty="0"/>
              <a:t>the </a:t>
            </a:r>
            <a:r>
              <a:rPr lang="en-US" sz="2000" dirty="0" smtClean="0"/>
              <a:t>p</a:t>
            </a:r>
            <a:r>
              <a:rPr lang="sk-SK" sz="2000" dirty="0" err="1" smtClean="0"/>
              <a:t>roviding</a:t>
            </a:r>
            <a:r>
              <a:rPr lang="en-US" sz="2000" dirty="0" smtClean="0"/>
              <a:t> </a:t>
            </a:r>
            <a:r>
              <a:rPr lang="en-US" sz="2000" dirty="0"/>
              <a:t>of continuous nursing </a:t>
            </a:r>
            <a:r>
              <a:rPr lang="en-US" sz="2000" dirty="0" smtClean="0"/>
              <a:t>care</a:t>
            </a:r>
            <a:r>
              <a:rPr lang="sk-SK" sz="2000" dirty="0" smtClean="0"/>
              <a:t> to</a:t>
            </a:r>
            <a:r>
              <a:rPr lang="en-US" sz="2000" dirty="0" smtClean="0"/>
              <a:t> </a:t>
            </a:r>
            <a:r>
              <a:rPr lang="en-US" sz="2000" dirty="0"/>
              <a:t>person after discharge from </a:t>
            </a:r>
            <a:r>
              <a:rPr lang="sk-SK" sz="2000" dirty="0" err="1" smtClean="0"/>
              <a:t>hospital</a:t>
            </a:r>
            <a:r>
              <a:rPr lang="sk-SK" sz="2000" dirty="0" smtClean="0"/>
              <a:t> </a:t>
            </a:r>
            <a:r>
              <a:rPr lang="en-US" sz="2000" dirty="0" smtClean="0"/>
              <a:t>care </a:t>
            </a:r>
            <a:r>
              <a:rPr lang="en-US" sz="2000" dirty="0"/>
              <a:t>to home care </a:t>
            </a:r>
            <a:endParaRPr lang="sk-SK" sz="2000" dirty="0"/>
          </a:p>
          <a:p>
            <a:r>
              <a:rPr lang="en-US" sz="2000" dirty="0" smtClean="0"/>
              <a:t>Provides </a:t>
            </a:r>
            <a:r>
              <a:rPr lang="en-US" sz="2000" dirty="0"/>
              <a:t>nursing care in a home </a:t>
            </a:r>
            <a:r>
              <a:rPr lang="en-US" sz="2000" dirty="0" smtClean="0"/>
              <a:t>environment</a:t>
            </a:r>
            <a:endParaRPr lang="sk-SK" sz="2000" dirty="0"/>
          </a:p>
        </p:txBody>
      </p:sp>
    </p:spTree>
    <p:extLst>
      <p:ext uri="{BB962C8B-B14F-4D97-AF65-F5344CB8AC3E}">
        <p14:creationId xmlns:p14="http://schemas.microsoft.com/office/powerpoint/2010/main" val="87027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706090"/>
          </a:xfrm>
          <a:blipFill>
            <a:blip r:embed="rId2"/>
            <a:tile tx="0" ty="0" sx="100000" sy="100000" flip="none" algn="tl"/>
          </a:blipFill>
          <a:scene3d>
            <a:camera prst="orthographicFront"/>
            <a:lightRig rig="threePt" dir="t"/>
          </a:scene3d>
          <a:sp3d>
            <a:bevelT w="165100" prst="coolSlant"/>
          </a:sp3d>
        </p:spPr>
        <p:txBody>
          <a:bodyPr>
            <a:normAutofit/>
          </a:bodyPr>
          <a:lstStyle/>
          <a:p>
            <a:r>
              <a:rPr lang="sk-SK" sz="3600" dirty="0" err="1" smtClean="0"/>
              <a:t>Cont</a:t>
            </a:r>
            <a:r>
              <a:rPr lang="sk-SK" sz="3600" dirty="0" smtClean="0"/>
              <a:t>.</a:t>
            </a:r>
            <a:endParaRPr lang="sk-SK" sz="3600" dirty="0"/>
          </a:p>
        </p:txBody>
      </p:sp>
      <p:sp>
        <p:nvSpPr>
          <p:cNvPr id="3" name="Zástupný symbol obsahu 2"/>
          <p:cNvSpPr>
            <a:spLocks noGrp="1"/>
          </p:cNvSpPr>
          <p:nvPr>
            <p:ph idx="1"/>
          </p:nvPr>
        </p:nvSpPr>
        <p:spPr>
          <a:xfrm>
            <a:off x="467544" y="908720"/>
            <a:ext cx="8208912" cy="5949280"/>
          </a:xfrm>
        </p:spPr>
        <p:txBody>
          <a:bodyPr>
            <a:noAutofit/>
          </a:bodyPr>
          <a:lstStyle/>
          <a:p>
            <a:r>
              <a:rPr lang="en-US" sz="2000" dirty="0" err="1" smtClean="0"/>
              <a:t>Recommende</a:t>
            </a:r>
            <a:r>
              <a:rPr lang="sk-SK" sz="2000" dirty="0"/>
              <a:t>s</a:t>
            </a:r>
            <a:r>
              <a:rPr lang="en-US" sz="2000" dirty="0"/>
              <a:t> care and collaboration with other individuals and legal </a:t>
            </a:r>
            <a:r>
              <a:rPr lang="sk-SK" sz="2000" dirty="0" err="1" smtClean="0"/>
              <a:t>persons</a:t>
            </a:r>
            <a:endParaRPr lang="sk-SK" sz="2000" dirty="0" smtClean="0"/>
          </a:p>
          <a:p>
            <a:r>
              <a:rPr lang="sk-SK" sz="2000" dirty="0" smtClean="0"/>
              <a:t>E</a:t>
            </a:r>
            <a:r>
              <a:rPr lang="en-US" sz="2000" dirty="0" err="1"/>
              <a:t>ducates</a:t>
            </a:r>
            <a:r>
              <a:rPr lang="en-US" sz="2000" dirty="0"/>
              <a:t> people about family or community nursing care with an emphasis on self-sufficiency </a:t>
            </a:r>
            <a:endParaRPr lang="sk-SK" sz="2000" dirty="0"/>
          </a:p>
          <a:p>
            <a:r>
              <a:rPr lang="sk-SK" sz="2000" dirty="0" err="1" smtClean="0"/>
              <a:t>Offers</a:t>
            </a:r>
            <a:r>
              <a:rPr lang="en-US" sz="2000" dirty="0" smtClean="0"/>
              <a:t> </a:t>
            </a:r>
            <a:r>
              <a:rPr lang="en-US" sz="2000" dirty="0"/>
              <a:t>information related </a:t>
            </a:r>
            <a:r>
              <a:rPr lang="sk-SK" sz="2000" dirty="0"/>
              <a:t>to </a:t>
            </a:r>
            <a:r>
              <a:rPr lang="sk-SK" sz="2000" dirty="0" err="1"/>
              <a:t>providing</a:t>
            </a:r>
            <a:r>
              <a:rPr lang="en-US" sz="2000" dirty="0"/>
              <a:t> nursing care </a:t>
            </a:r>
            <a:r>
              <a:rPr lang="sk-SK" sz="2000" dirty="0" err="1" smtClean="0"/>
              <a:t>according</a:t>
            </a:r>
            <a:r>
              <a:rPr lang="en-US" sz="2000" dirty="0" smtClean="0"/>
              <a:t> </a:t>
            </a:r>
            <a:r>
              <a:rPr lang="en-US" sz="2000" dirty="0"/>
              <a:t>the </a:t>
            </a:r>
            <a:r>
              <a:rPr lang="sk-SK" sz="2000" dirty="0" err="1"/>
              <a:t>required</a:t>
            </a:r>
            <a:r>
              <a:rPr lang="sk-SK" sz="2000" dirty="0"/>
              <a:t> </a:t>
            </a:r>
            <a:r>
              <a:rPr lang="sk-SK" sz="2000" dirty="0" err="1"/>
              <a:t>extent</a:t>
            </a:r>
            <a:r>
              <a:rPr lang="sk-SK" sz="2000" dirty="0"/>
              <a:t> to</a:t>
            </a:r>
            <a:r>
              <a:rPr lang="en-US" sz="2000" dirty="0"/>
              <a:t> the person, family or community </a:t>
            </a:r>
            <a:endParaRPr lang="sk-SK" sz="2000" dirty="0"/>
          </a:p>
          <a:p>
            <a:r>
              <a:rPr lang="en-US" sz="2000" dirty="0" smtClean="0"/>
              <a:t>Collaborates </a:t>
            </a:r>
            <a:r>
              <a:rPr lang="en-US" sz="2000" dirty="0"/>
              <a:t>with other health care </a:t>
            </a:r>
            <a:r>
              <a:rPr lang="en-US" sz="2000" dirty="0" smtClean="0"/>
              <a:t>professionals</a:t>
            </a:r>
            <a:endParaRPr lang="sk-SK" sz="2000" dirty="0"/>
          </a:p>
          <a:p>
            <a:r>
              <a:rPr lang="sk-SK" sz="2000" dirty="0" err="1" smtClean="0"/>
              <a:t>Provides</a:t>
            </a:r>
            <a:r>
              <a:rPr lang="en-US" sz="2000" dirty="0" smtClean="0"/>
              <a:t> </a:t>
            </a:r>
            <a:r>
              <a:rPr lang="en-US" sz="2000" dirty="0"/>
              <a:t>environmental hygiene, including </a:t>
            </a:r>
            <a:r>
              <a:rPr lang="en-US" sz="2000" dirty="0" smtClean="0"/>
              <a:t>d</a:t>
            </a:r>
            <a:r>
              <a:rPr lang="sk-SK" sz="2000" dirty="0" smtClean="0"/>
              <a:t>e</a:t>
            </a:r>
            <a:r>
              <a:rPr lang="en-US" sz="2000" dirty="0" err="1" smtClean="0"/>
              <a:t>sinfection</a:t>
            </a:r>
            <a:r>
              <a:rPr lang="en-US" sz="2000" dirty="0"/>
              <a:t>, and sterilization of medical devices </a:t>
            </a:r>
            <a:endParaRPr lang="sk-SK" sz="2000" dirty="0"/>
          </a:p>
          <a:p>
            <a:r>
              <a:rPr lang="sk-SK" sz="2000" dirty="0" err="1" smtClean="0"/>
              <a:t>Provides</a:t>
            </a:r>
            <a:r>
              <a:rPr lang="sk-SK" sz="2000" dirty="0" smtClean="0"/>
              <a:t> </a:t>
            </a:r>
            <a:r>
              <a:rPr lang="en-US" sz="2000" dirty="0"/>
              <a:t>compliance of</a:t>
            </a:r>
            <a:r>
              <a:rPr lang="sk-SK" sz="2000" dirty="0"/>
              <a:t> </a:t>
            </a:r>
            <a:r>
              <a:rPr lang="en-US" sz="2000" dirty="0"/>
              <a:t>the safe environment of a person and the protection of </a:t>
            </a:r>
            <a:r>
              <a:rPr lang="sk-SK" sz="2000" dirty="0" err="1"/>
              <a:t>his</a:t>
            </a:r>
            <a:r>
              <a:rPr lang="sk-SK" sz="2000" dirty="0"/>
              <a:t>/</a:t>
            </a:r>
            <a:r>
              <a:rPr lang="sk-SK" sz="2000" dirty="0" err="1"/>
              <a:t>her</a:t>
            </a:r>
            <a:r>
              <a:rPr lang="en-US" sz="2000" dirty="0"/>
              <a:t> intimacy in providing nursing </a:t>
            </a:r>
            <a:r>
              <a:rPr lang="en-US" sz="2000" dirty="0" smtClean="0"/>
              <a:t>care</a:t>
            </a:r>
            <a:endParaRPr lang="sk-SK" sz="2000" dirty="0" smtClean="0"/>
          </a:p>
          <a:p>
            <a:r>
              <a:rPr lang="en-US" sz="2000" dirty="0" smtClean="0"/>
              <a:t>The nurse</a:t>
            </a:r>
            <a:r>
              <a:rPr lang="sk-SK" sz="2000" dirty="0" smtClean="0"/>
              <a:t> </a:t>
            </a:r>
            <a:r>
              <a:rPr lang="en-US" sz="2000" dirty="0" smtClean="0"/>
              <a:t>measures</a:t>
            </a:r>
            <a:r>
              <a:rPr lang="en-US" sz="2000" dirty="0"/>
              <a:t>, monitors and interprets the established numerical and clinical data of vital signs, examines visual acuity and auditory acuity, participates in the prevention of disorders of immobility, evaluates and treats disorders of the skin and mucous membrane integrity, applies </a:t>
            </a:r>
            <a:r>
              <a:rPr lang="sk-SK" sz="2000" dirty="0" err="1" smtClean="0"/>
              <a:t>dresses</a:t>
            </a:r>
            <a:r>
              <a:rPr lang="en-US" sz="2000" dirty="0" smtClean="0"/>
              <a:t> </a:t>
            </a:r>
            <a:r>
              <a:rPr lang="en-US" sz="2000" dirty="0"/>
              <a:t>and compresses, </a:t>
            </a:r>
            <a:r>
              <a:rPr lang="en-US" sz="2000" dirty="0" err="1"/>
              <a:t>suctione</a:t>
            </a:r>
            <a:r>
              <a:rPr lang="sk-SK" sz="2000" dirty="0"/>
              <a:t>s</a:t>
            </a:r>
            <a:r>
              <a:rPr lang="en-US" sz="2000" dirty="0"/>
              <a:t> secretions from the respiratory </a:t>
            </a:r>
            <a:r>
              <a:rPr lang="en-US" sz="2000" dirty="0" smtClean="0"/>
              <a:t>tract, </a:t>
            </a:r>
            <a:r>
              <a:rPr lang="en-US" sz="2000" dirty="0"/>
              <a:t>treats drains, peripheral catheters, </a:t>
            </a:r>
            <a:r>
              <a:rPr lang="en-US" sz="2000" dirty="0" smtClean="0"/>
              <a:t>stoma</a:t>
            </a:r>
            <a:r>
              <a:rPr lang="sk-SK" sz="2000" dirty="0" smtClean="0"/>
              <a:t>,</a:t>
            </a:r>
            <a:r>
              <a:rPr lang="en-US" sz="2000" dirty="0" smtClean="0"/>
              <a:t> </a:t>
            </a:r>
            <a:r>
              <a:rPr lang="en-US" sz="2000" dirty="0"/>
              <a:t>in the performance of nursing </a:t>
            </a:r>
            <a:r>
              <a:rPr lang="en-US" sz="2000" dirty="0" smtClean="0"/>
              <a:t>practice</a:t>
            </a:r>
            <a:endParaRPr lang="sk-SK" sz="2000" dirty="0"/>
          </a:p>
        </p:txBody>
      </p:sp>
    </p:spTree>
    <p:extLst>
      <p:ext uri="{BB962C8B-B14F-4D97-AF65-F5344CB8AC3E}">
        <p14:creationId xmlns:p14="http://schemas.microsoft.com/office/powerpoint/2010/main" val="3322334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a:blipFill>
            <a:blip r:embed="rId2"/>
            <a:tile tx="0" ty="0" sx="100000" sy="100000" flip="none" algn="tl"/>
          </a:blipFill>
          <a:scene3d>
            <a:camera prst="orthographicFront"/>
            <a:lightRig rig="threePt" dir="t"/>
          </a:scene3d>
          <a:sp3d>
            <a:bevelT w="165100" prst="coolSlant"/>
          </a:sp3d>
        </p:spPr>
        <p:txBody>
          <a:bodyPr>
            <a:normAutofit/>
          </a:bodyPr>
          <a:lstStyle/>
          <a:p>
            <a:r>
              <a:rPr lang="en-US" sz="3600" b="1" dirty="0" smtClean="0">
                <a:effectLst>
                  <a:outerShdw blurRad="38100" dist="38100" dir="2700000" algn="tl">
                    <a:srgbClr val="000000">
                      <a:alpha val="43137"/>
                    </a:srgbClr>
                  </a:outerShdw>
                </a:effectLst>
              </a:rPr>
              <a:t>Practical skills</a:t>
            </a:r>
            <a:endParaRPr lang="sk-SK" sz="3600" b="1"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57200" y="1196752"/>
            <a:ext cx="8229600" cy="5472608"/>
          </a:xfrm>
        </p:spPr>
        <p:txBody>
          <a:bodyPr>
            <a:normAutofit fontScale="62500" lnSpcReduction="20000"/>
          </a:bodyPr>
          <a:lstStyle/>
          <a:p>
            <a:pPr marL="0" indent="0">
              <a:buNone/>
            </a:pPr>
            <a:r>
              <a:rPr lang="en-US" b="1" dirty="0" err="1" smtClean="0"/>
              <a:t>Indepedently</a:t>
            </a:r>
            <a:r>
              <a:rPr lang="sk-SK" b="1" dirty="0" smtClean="0"/>
              <a:t> </a:t>
            </a:r>
            <a:r>
              <a:rPr lang="en-US" b="1" dirty="0" smtClean="0"/>
              <a:t>by the physician</a:t>
            </a:r>
            <a:r>
              <a:rPr lang="sk-SK" b="1" dirty="0" smtClean="0"/>
              <a:t> </a:t>
            </a:r>
            <a:r>
              <a:rPr lang="sk-SK" b="1" dirty="0" err="1" smtClean="0"/>
              <a:t>indications</a:t>
            </a:r>
            <a:r>
              <a:rPr lang="sk-SK" b="1" dirty="0" smtClean="0"/>
              <a:t>:</a:t>
            </a:r>
          </a:p>
          <a:p>
            <a:r>
              <a:rPr lang="sk-SK" dirty="0" smtClean="0"/>
              <a:t>P</a:t>
            </a:r>
            <a:r>
              <a:rPr lang="en-US" dirty="0" err="1" smtClean="0"/>
              <a:t>repare</a:t>
            </a:r>
            <a:r>
              <a:rPr lang="sk-SK" dirty="0" smtClean="0"/>
              <a:t>s</a:t>
            </a:r>
            <a:r>
              <a:rPr lang="en-US" dirty="0" smtClean="0"/>
              <a:t> the person for diagnostic and therapeutic procedures and provides nursing care during </a:t>
            </a:r>
            <a:r>
              <a:rPr lang="en-US" dirty="0"/>
              <a:t>and after these </a:t>
            </a:r>
            <a:r>
              <a:rPr lang="en-US" dirty="0" smtClean="0"/>
              <a:t>procedures</a:t>
            </a:r>
            <a:endParaRPr lang="sk-SK" dirty="0"/>
          </a:p>
          <a:p>
            <a:r>
              <a:rPr lang="sk-SK" dirty="0" smtClean="0"/>
              <a:t>P</a:t>
            </a:r>
            <a:r>
              <a:rPr lang="en-US" dirty="0" err="1" smtClean="0"/>
              <a:t>erform</a:t>
            </a:r>
            <a:r>
              <a:rPr lang="en-US" dirty="0" smtClean="0"/>
              <a:t> </a:t>
            </a:r>
            <a:r>
              <a:rPr lang="sk-SK" dirty="0" err="1" smtClean="0"/>
              <a:t>sampling</a:t>
            </a:r>
            <a:r>
              <a:rPr lang="sk-SK" dirty="0" smtClean="0"/>
              <a:t> </a:t>
            </a:r>
            <a:r>
              <a:rPr lang="sk-SK" dirty="0" err="1" smtClean="0"/>
              <a:t>of</a:t>
            </a:r>
            <a:r>
              <a:rPr lang="sk-SK" dirty="0" smtClean="0"/>
              <a:t> </a:t>
            </a:r>
            <a:r>
              <a:rPr lang="en-US" dirty="0" smtClean="0"/>
              <a:t>biological material</a:t>
            </a:r>
            <a:endParaRPr lang="sk-SK" dirty="0"/>
          </a:p>
          <a:p>
            <a:r>
              <a:rPr lang="sk-SK" dirty="0" err="1" smtClean="0"/>
              <a:t>Provides</a:t>
            </a:r>
            <a:r>
              <a:rPr lang="sk-SK" dirty="0" smtClean="0"/>
              <a:t> </a:t>
            </a:r>
            <a:r>
              <a:rPr lang="sk-SK" dirty="0" err="1" smtClean="0"/>
              <a:t>redressesing</a:t>
            </a:r>
            <a:r>
              <a:rPr lang="sk-SK" dirty="0" smtClean="0"/>
              <a:t> </a:t>
            </a:r>
            <a:r>
              <a:rPr lang="en-US" dirty="0" smtClean="0"/>
              <a:t>and</a:t>
            </a:r>
            <a:r>
              <a:rPr lang="sk-SK" dirty="0" smtClean="0"/>
              <a:t> </a:t>
            </a:r>
            <a:r>
              <a:rPr lang="sk-SK" dirty="0" err="1" smtClean="0"/>
              <a:t>care</a:t>
            </a:r>
            <a:r>
              <a:rPr lang="sk-SK" dirty="0" smtClean="0"/>
              <a:t> </a:t>
            </a:r>
            <a:r>
              <a:rPr lang="sk-SK" dirty="0" err="1" smtClean="0"/>
              <a:t>about</a:t>
            </a:r>
            <a:r>
              <a:rPr lang="en-US" dirty="0" smtClean="0"/>
              <a:t> wounds </a:t>
            </a:r>
            <a:endParaRPr lang="sk-SK" dirty="0"/>
          </a:p>
          <a:p>
            <a:r>
              <a:rPr lang="en-US" dirty="0" smtClean="0"/>
              <a:t>Apply</a:t>
            </a:r>
            <a:r>
              <a:rPr lang="sk-SK" dirty="0" smtClean="0"/>
              <a:t>es</a:t>
            </a:r>
            <a:r>
              <a:rPr lang="en-US" dirty="0" smtClean="0"/>
              <a:t> oxygen therapy, enteral therapy </a:t>
            </a:r>
            <a:endParaRPr lang="sk-SK" dirty="0"/>
          </a:p>
          <a:p>
            <a:r>
              <a:rPr lang="sk-SK" dirty="0" err="1" smtClean="0"/>
              <a:t>Administers</a:t>
            </a:r>
            <a:r>
              <a:rPr lang="en-US" dirty="0" smtClean="0"/>
              <a:t> the medication in all available forms; </a:t>
            </a:r>
            <a:r>
              <a:rPr lang="en-US" dirty="0" err="1" smtClean="0"/>
              <a:t>i</a:t>
            </a:r>
            <a:r>
              <a:rPr lang="sk-SK" dirty="0" smtClean="0"/>
              <a:t>.v. </a:t>
            </a:r>
            <a:r>
              <a:rPr lang="en-US" dirty="0" smtClean="0"/>
              <a:t>administration of medication and parenteral nutrition may</a:t>
            </a:r>
            <a:r>
              <a:rPr lang="sk-SK" dirty="0" smtClean="0"/>
              <a:t> </a:t>
            </a:r>
            <a:r>
              <a:rPr lang="sk-SK" dirty="0" err="1" smtClean="0"/>
              <a:t>administer</a:t>
            </a:r>
            <a:r>
              <a:rPr lang="en-US" dirty="0" smtClean="0"/>
              <a:t> only upon written authorization of the physician </a:t>
            </a:r>
            <a:br>
              <a:rPr lang="en-US" dirty="0" smtClean="0"/>
            </a:br>
            <a:endParaRPr lang="sk-SK" dirty="0" smtClean="0"/>
          </a:p>
          <a:p>
            <a:pPr marL="0" indent="0">
              <a:buNone/>
            </a:pPr>
            <a:r>
              <a:rPr lang="en-US" b="1" dirty="0" smtClean="0"/>
              <a:t>In cooperation with a physician</a:t>
            </a:r>
            <a:r>
              <a:rPr lang="sk-SK" b="1" dirty="0" smtClean="0"/>
              <a:t>:</a:t>
            </a:r>
            <a:endParaRPr lang="sk-SK" dirty="0"/>
          </a:p>
          <a:p>
            <a:r>
              <a:rPr lang="sk-SK" dirty="0" err="1" smtClean="0"/>
              <a:t>Provides</a:t>
            </a:r>
            <a:r>
              <a:rPr lang="sk-SK" dirty="0" smtClean="0"/>
              <a:t> </a:t>
            </a:r>
            <a:r>
              <a:rPr lang="en-US" dirty="0" smtClean="0"/>
              <a:t>surgical nursing procedures</a:t>
            </a:r>
            <a:endParaRPr lang="sk-SK" dirty="0"/>
          </a:p>
          <a:p>
            <a:r>
              <a:rPr lang="sk-SK" dirty="0" err="1" smtClean="0"/>
              <a:t>Administers</a:t>
            </a:r>
            <a:r>
              <a:rPr lang="en-US" dirty="0" smtClean="0"/>
              <a:t> </a:t>
            </a:r>
            <a:r>
              <a:rPr lang="sk-SK" dirty="0" err="1" smtClean="0"/>
              <a:t>an</a:t>
            </a:r>
            <a:r>
              <a:rPr lang="en-US" dirty="0" smtClean="0"/>
              <a:t> epidural catheter, urinary catheter in children and men</a:t>
            </a:r>
            <a:endParaRPr lang="sk-SK" dirty="0"/>
          </a:p>
          <a:p>
            <a:r>
              <a:rPr lang="sk-SK" dirty="0" err="1" smtClean="0"/>
              <a:t>Provides</a:t>
            </a:r>
            <a:r>
              <a:rPr lang="sk-SK" dirty="0" smtClean="0"/>
              <a:t> e</a:t>
            </a:r>
            <a:r>
              <a:rPr lang="en-US" dirty="0" err="1" smtClean="0"/>
              <a:t>ndoscopic</a:t>
            </a:r>
            <a:r>
              <a:rPr lang="en-US" dirty="0" smtClean="0"/>
              <a:t> examinations</a:t>
            </a:r>
            <a:endParaRPr lang="sk-SK" dirty="0"/>
          </a:p>
          <a:p>
            <a:r>
              <a:rPr lang="sk-SK" dirty="0" err="1" smtClean="0"/>
              <a:t>Provides</a:t>
            </a:r>
            <a:r>
              <a:rPr lang="sk-SK" dirty="0" smtClean="0"/>
              <a:t> i</a:t>
            </a:r>
            <a:r>
              <a:rPr lang="en-US" dirty="0" err="1" smtClean="0"/>
              <a:t>nvasive</a:t>
            </a:r>
            <a:r>
              <a:rPr lang="en-US" dirty="0" smtClean="0"/>
              <a:t> and non-invasive procedures</a:t>
            </a:r>
            <a:endParaRPr lang="sk-SK" dirty="0"/>
          </a:p>
          <a:p>
            <a:r>
              <a:rPr lang="sk-SK" dirty="0" err="1" smtClean="0"/>
              <a:t>Provides</a:t>
            </a:r>
            <a:r>
              <a:rPr lang="sk-SK" dirty="0" smtClean="0"/>
              <a:t> </a:t>
            </a:r>
            <a:r>
              <a:rPr lang="sk-SK" dirty="0" err="1" smtClean="0"/>
              <a:t>an</a:t>
            </a:r>
            <a:r>
              <a:rPr lang="en-US" dirty="0" smtClean="0"/>
              <a:t> administration of contrast agents intravenously</a:t>
            </a:r>
            <a:endParaRPr lang="sk-SK" dirty="0"/>
          </a:p>
          <a:p>
            <a:r>
              <a:rPr lang="sk-SK" dirty="0" err="1" smtClean="0"/>
              <a:t>Provides</a:t>
            </a:r>
            <a:r>
              <a:rPr lang="sk-SK" dirty="0" smtClean="0"/>
              <a:t> </a:t>
            </a:r>
            <a:r>
              <a:rPr lang="sk-SK" dirty="0" err="1" smtClean="0"/>
              <a:t>an</a:t>
            </a:r>
            <a:r>
              <a:rPr lang="sk-SK" dirty="0" smtClean="0"/>
              <a:t> a</a:t>
            </a:r>
            <a:r>
              <a:rPr lang="en-US" dirty="0" err="1" smtClean="0"/>
              <a:t>dministration</a:t>
            </a:r>
            <a:r>
              <a:rPr lang="en-US" dirty="0" smtClean="0"/>
              <a:t> of transfusion medication and </a:t>
            </a:r>
            <a:r>
              <a:rPr lang="sk-SK" dirty="0" err="1" smtClean="0"/>
              <a:t>transfusion</a:t>
            </a:r>
            <a:r>
              <a:rPr lang="sk-SK" dirty="0" smtClean="0"/>
              <a:t> </a:t>
            </a:r>
            <a:r>
              <a:rPr lang="en-US" dirty="0" err="1" smtClean="0"/>
              <a:t>pr</a:t>
            </a:r>
            <a:r>
              <a:rPr lang="sk-SK" dirty="0" err="1" smtClean="0"/>
              <a:t>eparations</a:t>
            </a:r>
            <a:endParaRPr lang="en-US" dirty="0" smtClean="0">
              <a:effectLst/>
            </a:endParaRPr>
          </a:p>
        </p:txBody>
      </p:sp>
    </p:spTree>
    <p:extLst>
      <p:ext uri="{BB962C8B-B14F-4D97-AF65-F5344CB8AC3E}">
        <p14:creationId xmlns:p14="http://schemas.microsoft.com/office/powerpoint/2010/main" val="2300370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1052</Words>
  <Application>Microsoft Office PowerPoint</Application>
  <PresentationFormat>Diavoorstelling (4:3)</PresentationFormat>
  <Paragraphs>215</Paragraphs>
  <Slides>24</Slides>
  <Notes>1</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Motív Office</vt:lpstr>
      <vt:lpstr>Analysis of Competences at the University of Prešov</vt:lpstr>
      <vt:lpstr>Legislative documents in Slovakia</vt:lpstr>
      <vt:lpstr>Nursing Curriculum </vt:lpstr>
      <vt:lpstr>Cont. </vt:lpstr>
      <vt:lpstr>Learning outcomes</vt:lpstr>
      <vt:lpstr>Cont.</vt:lpstr>
      <vt:lpstr>Practical skills</vt:lpstr>
      <vt:lpstr>Cont.</vt:lpstr>
      <vt:lpstr>Practical skills</vt:lpstr>
      <vt:lpstr>Nursing Procedures – 1st year </vt:lpstr>
      <vt:lpstr>PowerPoint-presentatie</vt:lpstr>
      <vt:lpstr>Workplace training 1st year  (summer semester)</vt:lpstr>
      <vt:lpstr>Workplace training 2nd year</vt:lpstr>
      <vt:lpstr>Workplace training 3th year</vt:lpstr>
      <vt:lpstr>Nursing Procedures – 2nd year</vt:lpstr>
      <vt:lpstr>Nursing Procedures – 2nd year</vt:lpstr>
      <vt:lpstr>Nursing Procedures – 2nd year</vt:lpstr>
      <vt:lpstr>Nursing Procedures – 2nd year</vt:lpstr>
      <vt:lpstr>Nursing Procedures – 2nd year</vt:lpstr>
      <vt:lpstr>Nursing Procedures 3th year</vt:lpstr>
      <vt:lpstr>Nursing Procedures 3th year</vt:lpstr>
      <vt:lpstr>Nursing Procedures 3th year</vt:lpstr>
      <vt:lpstr>Nursing Procedures 3th year</vt:lpstr>
      <vt:lpstr>Evaluation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competences on the University of Prešov</dc:title>
  <dc:creator>rybarova</dc:creator>
  <cp:lastModifiedBy>Willem vanden Berg</cp:lastModifiedBy>
  <cp:revision>53</cp:revision>
  <dcterms:created xsi:type="dcterms:W3CDTF">2014-04-02T19:41:48Z</dcterms:created>
  <dcterms:modified xsi:type="dcterms:W3CDTF">2014-04-25T11:25:23Z</dcterms:modified>
</cp:coreProperties>
</file>