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5"/>
  </p:notesMasterIdLst>
  <p:sldIdLst>
    <p:sldId id="270" r:id="rId3"/>
    <p:sldId id="291" r:id="rId4"/>
    <p:sldId id="256" r:id="rId5"/>
    <p:sldId id="257" r:id="rId6"/>
    <p:sldId id="258" r:id="rId7"/>
    <p:sldId id="262" r:id="rId8"/>
    <p:sldId id="259" r:id="rId9"/>
    <p:sldId id="260" r:id="rId10"/>
    <p:sldId id="271" r:id="rId11"/>
    <p:sldId id="263" r:id="rId12"/>
    <p:sldId id="302" r:id="rId13"/>
    <p:sldId id="303" r:id="rId14"/>
    <p:sldId id="314" r:id="rId15"/>
    <p:sldId id="322" r:id="rId16"/>
    <p:sldId id="306" r:id="rId17"/>
    <p:sldId id="316" r:id="rId18"/>
    <p:sldId id="317" r:id="rId19"/>
    <p:sldId id="324" r:id="rId20"/>
    <p:sldId id="319" r:id="rId21"/>
    <p:sldId id="311" r:id="rId22"/>
    <p:sldId id="312" r:id="rId23"/>
    <p:sldId id="313" r:id="rId24"/>
    <p:sldId id="274" r:id="rId25"/>
    <p:sldId id="280" r:id="rId26"/>
    <p:sldId id="281" r:id="rId27"/>
    <p:sldId id="282" r:id="rId28"/>
    <p:sldId id="283" r:id="rId29"/>
    <p:sldId id="284" r:id="rId30"/>
    <p:sldId id="285" r:id="rId31"/>
    <p:sldId id="286" r:id="rId32"/>
    <p:sldId id="287" r:id="rId33"/>
    <p:sldId id="288" r:id="rId34"/>
    <p:sldId id="289" r:id="rId35"/>
    <p:sldId id="264" r:id="rId36"/>
    <p:sldId id="265" r:id="rId37"/>
    <p:sldId id="266" r:id="rId38"/>
    <p:sldId id="268" r:id="rId39"/>
    <p:sldId id="267" r:id="rId40"/>
    <p:sldId id="325" r:id="rId41"/>
    <p:sldId id="320" r:id="rId42"/>
    <p:sldId id="321" r:id="rId43"/>
    <p:sldId id="269" r:id="rId44"/>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r-Latn-M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B624D9-AC5D-42FA-A145-7B62C45C1DE2}" type="datetimeFigureOut">
              <a:rPr lang="sr-Latn-ME" smtClean="0"/>
              <a:t>7.2.2015</a:t>
            </a:fld>
            <a:endParaRPr lang="sr-Latn-M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r-Latn-M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r-Latn-M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51D476-7179-4FA0-ABB4-8FBF62F14115}" type="slidenum">
              <a:rPr lang="sr-Latn-ME" smtClean="0"/>
              <a:t>‹#›</a:t>
            </a:fld>
            <a:endParaRPr lang="sr-Latn-ME"/>
          </a:p>
        </p:txBody>
      </p:sp>
    </p:spTree>
    <p:extLst>
      <p:ext uri="{BB962C8B-B14F-4D97-AF65-F5344CB8AC3E}">
        <p14:creationId xmlns:p14="http://schemas.microsoft.com/office/powerpoint/2010/main" val="1874087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r-Latn-ME" dirty="0"/>
          </a:p>
        </p:txBody>
      </p:sp>
      <p:sp>
        <p:nvSpPr>
          <p:cNvPr id="4" name="Slide Number Placeholder 3"/>
          <p:cNvSpPr>
            <a:spLocks noGrp="1"/>
          </p:cNvSpPr>
          <p:nvPr>
            <p:ph type="sldNum" sz="quarter" idx="10"/>
          </p:nvPr>
        </p:nvSpPr>
        <p:spPr/>
        <p:txBody>
          <a:bodyPr/>
          <a:lstStyle/>
          <a:p>
            <a:fld id="{EE51D476-7179-4FA0-ABB4-8FBF62F14115}" type="slidenum">
              <a:rPr lang="sr-Latn-ME" smtClean="0"/>
              <a:t>10</a:t>
            </a:fld>
            <a:endParaRPr lang="sr-Latn-ME"/>
          </a:p>
        </p:txBody>
      </p:sp>
    </p:spTree>
    <p:extLst>
      <p:ext uri="{BB962C8B-B14F-4D97-AF65-F5344CB8AC3E}">
        <p14:creationId xmlns:p14="http://schemas.microsoft.com/office/powerpoint/2010/main" val="4230992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r-Latn-M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r-Latn-ME"/>
          </a:p>
        </p:txBody>
      </p:sp>
      <p:sp>
        <p:nvSpPr>
          <p:cNvPr id="4" name="Date Placeholder 3"/>
          <p:cNvSpPr>
            <a:spLocks noGrp="1"/>
          </p:cNvSpPr>
          <p:nvPr>
            <p:ph type="dt" sz="half" idx="10"/>
          </p:nvPr>
        </p:nvSpPr>
        <p:spPr/>
        <p:txBody>
          <a:bodyPr/>
          <a:lstStyle/>
          <a:p>
            <a:fld id="{D53F290A-7796-4A79-BC71-26E7973DF04B}" type="datetimeFigureOut">
              <a:rPr lang="sr-Latn-ME" smtClean="0"/>
              <a:t>7.2.2015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C7C74AED-8D3A-4581-85BE-305E2ABF6F93}" type="slidenum">
              <a:rPr lang="sr-Latn-ME" smtClean="0"/>
              <a:t>‹#›</a:t>
            </a:fld>
            <a:endParaRPr lang="sr-Latn-ME"/>
          </a:p>
        </p:txBody>
      </p:sp>
    </p:spTree>
    <p:extLst>
      <p:ext uri="{BB962C8B-B14F-4D97-AF65-F5344CB8AC3E}">
        <p14:creationId xmlns:p14="http://schemas.microsoft.com/office/powerpoint/2010/main" val="2251160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D53F290A-7796-4A79-BC71-26E7973DF04B}" type="datetimeFigureOut">
              <a:rPr lang="sr-Latn-ME" smtClean="0"/>
              <a:t>7.2.2015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C7C74AED-8D3A-4581-85BE-305E2ABF6F93}" type="slidenum">
              <a:rPr lang="sr-Latn-ME" smtClean="0"/>
              <a:t>‹#›</a:t>
            </a:fld>
            <a:endParaRPr lang="sr-Latn-ME"/>
          </a:p>
        </p:txBody>
      </p:sp>
    </p:spTree>
    <p:extLst>
      <p:ext uri="{BB962C8B-B14F-4D97-AF65-F5344CB8AC3E}">
        <p14:creationId xmlns:p14="http://schemas.microsoft.com/office/powerpoint/2010/main" val="3318559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r-Latn-M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D53F290A-7796-4A79-BC71-26E7973DF04B}" type="datetimeFigureOut">
              <a:rPr lang="sr-Latn-ME" smtClean="0"/>
              <a:t>7.2.2015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C7C74AED-8D3A-4581-85BE-305E2ABF6F93}" type="slidenum">
              <a:rPr lang="sr-Latn-ME" smtClean="0"/>
              <a:t>‹#›</a:t>
            </a:fld>
            <a:endParaRPr lang="sr-Latn-ME"/>
          </a:p>
        </p:txBody>
      </p:sp>
    </p:spTree>
    <p:extLst>
      <p:ext uri="{BB962C8B-B14F-4D97-AF65-F5344CB8AC3E}">
        <p14:creationId xmlns:p14="http://schemas.microsoft.com/office/powerpoint/2010/main" val="206171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4"/>
          <p:cNvGrpSpPr>
            <a:grpSpLocks/>
          </p:cNvGrpSpPr>
          <p:nvPr/>
        </p:nvGrpSpPr>
        <p:grpSpPr bwMode="auto">
          <a:xfrm>
            <a:off x="0" y="0"/>
            <a:ext cx="9144000" cy="6858000"/>
            <a:chOff x="0" y="0"/>
            <a:chExt cx="5760" cy="4320"/>
          </a:xfrm>
        </p:grpSpPr>
        <p:sp>
          <p:nvSpPr>
            <p:cNvPr id="5" name="Rectangle 2"/>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fontAlgn="base">
                <a:spcBef>
                  <a:spcPct val="0"/>
                </a:spcBef>
                <a:spcAft>
                  <a:spcPct val="0"/>
                </a:spcAft>
                <a:defRPr/>
              </a:pPr>
              <a:endParaRPr lang="sr-Latn-RS" altLang="sr-Latn-RS" sz="2400" smtClean="0">
                <a:solidFill>
                  <a:srgbClr val="000000"/>
                </a:solidFill>
                <a:latin typeface="Times New Roman" pitchFamily="18" charset="0"/>
              </a:endParaRPr>
            </a:p>
          </p:txBody>
        </p:sp>
        <p:sp>
          <p:nvSpPr>
            <p:cNvPr id="6" name="Rectangle 6"/>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z="2400" smtClean="0">
                <a:solidFill>
                  <a:srgbClr val="000000"/>
                </a:solidFill>
                <a:latin typeface="Times New Roman" pitchFamily="18" charset="0"/>
              </a:endParaRPr>
            </a:p>
          </p:txBody>
        </p:sp>
        <p:grpSp>
          <p:nvGrpSpPr>
            <p:cNvPr id="7" name="Group 22"/>
            <p:cNvGrpSpPr>
              <a:grpSpLocks/>
            </p:cNvGrpSpPr>
            <p:nvPr/>
          </p:nvGrpSpPr>
          <p:grpSpPr bwMode="auto">
            <a:xfrm>
              <a:off x="0" y="672"/>
              <a:ext cx="1806" cy="1989"/>
              <a:chOff x="0" y="672"/>
              <a:chExt cx="1806" cy="1989"/>
            </a:xfrm>
          </p:grpSpPr>
          <p:sp>
            <p:nvSpPr>
              <p:cNvPr id="8" name="Rectangle 7"/>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z="2400" smtClean="0">
                  <a:solidFill>
                    <a:srgbClr val="000000"/>
                  </a:solidFill>
                  <a:latin typeface="Times New Roman" pitchFamily="18" charset="0"/>
                </a:endParaRPr>
              </a:p>
            </p:txBody>
          </p:sp>
          <p:sp>
            <p:nvSpPr>
              <p:cNvPr id="9" name="Rectangle 8"/>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z="2400" smtClean="0">
                  <a:solidFill>
                    <a:srgbClr val="000000"/>
                  </a:solidFill>
                  <a:latin typeface="Times New Roman" pitchFamily="18" charset="0"/>
                </a:endParaRPr>
              </a:p>
            </p:txBody>
          </p:sp>
          <p:sp>
            <p:nvSpPr>
              <p:cNvPr id="10" name="Rectangle 9"/>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z="2400" smtClean="0">
                  <a:solidFill>
                    <a:srgbClr val="000000"/>
                  </a:solidFill>
                  <a:latin typeface="Times New Roman" pitchFamily="18" charset="0"/>
                </a:endParaRPr>
              </a:p>
            </p:txBody>
          </p:sp>
          <p:sp>
            <p:nvSpPr>
              <p:cNvPr id="11" name="Rectangle 10"/>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z="2400" smtClean="0">
                  <a:solidFill>
                    <a:srgbClr val="000000"/>
                  </a:solidFill>
                  <a:latin typeface="Times New Roman" pitchFamily="18" charset="0"/>
                </a:endParaRPr>
              </a:p>
            </p:txBody>
          </p:sp>
          <p:sp>
            <p:nvSpPr>
              <p:cNvPr id="12" name="Rectangle 11"/>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z="2400" smtClean="0">
                  <a:solidFill>
                    <a:srgbClr val="000000"/>
                  </a:solidFill>
                  <a:latin typeface="Times New Roman" pitchFamily="18" charset="0"/>
                </a:endParaRPr>
              </a:p>
            </p:txBody>
          </p:sp>
          <p:sp>
            <p:nvSpPr>
              <p:cNvPr id="13" name="Rectangle 12"/>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z="2400" smtClean="0">
                  <a:solidFill>
                    <a:srgbClr val="000000"/>
                  </a:solidFill>
                  <a:latin typeface="Times New Roman" pitchFamily="18" charset="0"/>
                </a:endParaRPr>
              </a:p>
            </p:txBody>
          </p:sp>
          <p:sp>
            <p:nvSpPr>
              <p:cNvPr id="14" name="Rectangle 13"/>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z="2400" smtClean="0">
                  <a:solidFill>
                    <a:srgbClr val="000000"/>
                  </a:solidFill>
                  <a:latin typeface="Times New Roman" pitchFamily="18" charset="0"/>
                </a:endParaRPr>
              </a:p>
            </p:txBody>
          </p:sp>
          <p:sp>
            <p:nvSpPr>
              <p:cNvPr id="15" name="Rectangle 14"/>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z="2400" smtClean="0">
                  <a:solidFill>
                    <a:srgbClr val="000000"/>
                  </a:solidFill>
                  <a:latin typeface="Times New Roman" pitchFamily="18" charset="0"/>
                </a:endParaRPr>
              </a:p>
            </p:txBody>
          </p:sp>
          <p:sp>
            <p:nvSpPr>
              <p:cNvPr id="16" name="Rectangle 15"/>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z="2400" smtClean="0">
                  <a:solidFill>
                    <a:srgbClr val="000000"/>
                  </a:solidFill>
                  <a:latin typeface="Times New Roman" pitchFamily="18" charset="0"/>
                </a:endParaRPr>
              </a:p>
            </p:txBody>
          </p:sp>
          <p:sp>
            <p:nvSpPr>
              <p:cNvPr id="17" name="Rectangle 16"/>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z="2400" smtClean="0">
                  <a:solidFill>
                    <a:srgbClr val="000000"/>
                  </a:solidFill>
                  <a:latin typeface="Times New Roman" pitchFamily="18" charset="0"/>
                </a:endParaRPr>
              </a:p>
            </p:txBody>
          </p:sp>
        </p:grpSp>
      </p:grpSp>
      <p:sp>
        <p:nvSpPr>
          <p:cNvPr id="39953" name="Rectangle 17"/>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en-US" noProof="0" smtClean="0"/>
              <a:t>Click to edit Master title style</a:t>
            </a:r>
          </a:p>
        </p:txBody>
      </p:sp>
      <p:sp>
        <p:nvSpPr>
          <p:cNvPr id="39954" name="Rectangle 18"/>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en-US" noProof="0" smtClean="0"/>
              <a:t>Click to edit Master subtitle style</a:t>
            </a:r>
          </a:p>
        </p:txBody>
      </p:sp>
      <p:sp>
        <p:nvSpPr>
          <p:cNvPr id="18" name="Rectangle 3"/>
          <p:cNvSpPr>
            <a:spLocks noGrp="1" noChangeArrowheads="1"/>
          </p:cNvSpPr>
          <p:nvPr>
            <p:ph type="dt" sz="half" idx="10"/>
          </p:nvPr>
        </p:nvSpPr>
        <p:spPr>
          <a:xfrm>
            <a:off x="457200" y="6248400"/>
            <a:ext cx="2133600" cy="457200"/>
          </a:xfrm>
        </p:spPr>
        <p:txBody>
          <a:bodyPr/>
          <a:lstStyle>
            <a:lvl1pPr>
              <a:defRPr/>
            </a:lvl1pPr>
          </a:lstStyle>
          <a:p>
            <a:pPr>
              <a:defRPr/>
            </a:pPr>
            <a:endParaRPr lang="en-US">
              <a:solidFill>
                <a:srgbClr val="000000"/>
              </a:solidFill>
            </a:endParaRPr>
          </a:p>
        </p:txBody>
      </p:sp>
      <p:sp>
        <p:nvSpPr>
          <p:cNvPr id="19" name="Rectangle 4"/>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20" name="Rectangle 5"/>
          <p:cNvSpPr>
            <a:spLocks noGrp="1" noChangeArrowheads="1"/>
          </p:cNvSpPr>
          <p:nvPr>
            <p:ph type="sldNum" sz="quarter" idx="12"/>
          </p:nvPr>
        </p:nvSpPr>
        <p:spPr/>
        <p:txBody>
          <a:bodyPr/>
          <a:lstStyle>
            <a:lvl1pPr>
              <a:defRPr/>
            </a:lvl1pPr>
          </a:lstStyle>
          <a:p>
            <a:pPr>
              <a:defRPr/>
            </a:pPr>
            <a:fld id="{DBCBB107-565E-4323-90D7-F05A2588AE4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19962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Rectangle 3"/>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4"/>
          <p:cNvSpPr>
            <a:spLocks noGrp="1" noChangeArrowheads="1"/>
          </p:cNvSpPr>
          <p:nvPr>
            <p:ph type="sldNum" sz="quarter" idx="11"/>
          </p:nvPr>
        </p:nvSpPr>
        <p:spPr>
          <a:ln/>
        </p:spPr>
        <p:txBody>
          <a:bodyPr/>
          <a:lstStyle>
            <a:lvl1pPr>
              <a:defRPr/>
            </a:lvl1pPr>
          </a:lstStyle>
          <a:p>
            <a:pPr>
              <a:defRPr/>
            </a:pPr>
            <a:fld id="{93CF867F-6EA0-43B4-ADBD-B9E01B53620F}" type="slidenum">
              <a:rPr lang="en-US">
                <a:solidFill>
                  <a:srgbClr val="000000"/>
                </a:solidFill>
              </a:rPr>
              <a:pPr>
                <a:defRPr/>
              </a:pPr>
              <a:t>‹#›</a:t>
            </a:fld>
            <a:endParaRPr lang="en-US">
              <a:solidFill>
                <a:srgbClr val="000000"/>
              </a:solidFill>
            </a:endParaRPr>
          </a:p>
        </p:txBody>
      </p:sp>
      <p:sp>
        <p:nvSpPr>
          <p:cNvPr id="6" name="Rectangle 17"/>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263462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M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4"/>
          <p:cNvSpPr>
            <a:spLocks noGrp="1" noChangeArrowheads="1"/>
          </p:cNvSpPr>
          <p:nvPr>
            <p:ph type="sldNum" sz="quarter" idx="11"/>
          </p:nvPr>
        </p:nvSpPr>
        <p:spPr>
          <a:ln/>
        </p:spPr>
        <p:txBody>
          <a:bodyPr/>
          <a:lstStyle>
            <a:lvl1pPr>
              <a:defRPr/>
            </a:lvl1pPr>
          </a:lstStyle>
          <a:p>
            <a:pPr>
              <a:defRPr/>
            </a:pPr>
            <a:fld id="{B57D6FF3-8EEC-4C71-8BEF-BFD07229A998}" type="slidenum">
              <a:rPr lang="en-US">
                <a:solidFill>
                  <a:srgbClr val="000000"/>
                </a:solidFill>
              </a:rPr>
              <a:pPr>
                <a:defRPr/>
              </a:pPr>
              <a:t>‹#›</a:t>
            </a:fld>
            <a:endParaRPr lang="en-US">
              <a:solidFill>
                <a:srgbClr val="000000"/>
              </a:solidFill>
            </a:endParaRPr>
          </a:p>
        </p:txBody>
      </p:sp>
      <p:sp>
        <p:nvSpPr>
          <p:cNvPr id="6" name="Rectangle 17"/>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4450748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5" name="Rectangle 3"/>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4"/>
          <p:cNvSpPr>
            <a:spLocks noGrp="1" noChangeArrowheads="1"/>
          </p:cNvSpPr>
          <p:nvPr>
            <p:ph type="sldNum" sz="quarter" idx="11"/>
          </p:nvPr>
        </p:nvSpPr>
        <p:spPr>
          <a:ln/>
        </p:spPr>
        <p:txBody>
          <a:bodyPr/>
          <a:lstStyle>
            <a:lvl1pPr>
              <a:defRPr/>
            </a:lvl1pPr>
          </a:lstStyle>
          <a:p>
            <a:pPr>
              <a:defRPr/>
            </a:pPr>
            <a:fld id="{F8C2E78B-F102-4217-9203-308E97B49270}" type="slidenum">
              <a:rPr lang="en-US">
                <a:solidFill>
                  <a:srgbClr val="000000"/>
                </a:solidFill>
              </a:rPr>
              <a:pPr>
                <a:defRPr/>
              </a:pPr>
              <a:t>‹#›</a:t>
            </a:fld>
            <a:endParaRPr lang="en-US">
              <a:solidFill>
                <a:srgbClr val="000000"/>
              </a:solidFill>
            </a:endParaRPr>
          </a:p>
        </p:txBody>
      </p:sp>
      <p:sp>
        <p:nvSpPr>
          <p:cNvPr id="7" name="Rectangle 17"/>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6088352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r-Latn-M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7" name="Rectangle 3"/>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4"/>
          <p:cNvSpPr>
            <a:spLocks noGrp="1" noChangeArrowheads="1"/>
          </p:cNvSpPr>
          <p:nvPr>
            <p:ph type="sldNum" sz="quarter" idx="11"/>
          </p:nvPr>
        </p:nvSpPr>
        <p:spPr>
          <a:ln/>
        </p:spPr>
        <p:txBody>
          <a:bodyPr/>
          <a:lstStyle>
            <a:lvl1pPr>
              <a:defRPr/>
            </a:lvl1pPr>
          </a:lstStyle>
          <a:p>
            <a:pPr>
              <a:defRPr/>
            </a:pPr>
            <a:fld id="{AE462098-8780-4A33-8AD1-9B04E98ADC23}" type="slidenum">
              <a:rPr lang="en-US">
                <a:solidFill>
                  <a:srgbClr val="000000"/>
                </a:solidFill>
              </a:rPr>
              <a:pPr>
                <a:defRPr/>
              </a:pPr>
              <a:t>‹#›</a:t>
            </a:fld>
            <a:endParaRPr lang="en-US">
              <a:solidFill>
                <a:srgbClr val="000000"/>
              </a:solidFill>
            </a:endParaRPr>
          </a:p>
        </p:txBody>
      </p:sp>
      <p:sp>
        <p:nvSpPr>
          <p:cNvPr id="9" name="Rectangle 17"/>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778515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Rectangle 3"/>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4"/>
          <p:cNvSpPr>
            <a:spLocks noGrp="1" noChangeArrowheads="1"/>
          </p:cNvSpPr>
          <p:nvPr>
            <p:ph type="sldNum" sz="quarter" idx="11"/>
          </p:nvPr>
        </p:nvSpPr>
        <p:spPr>
          <a:ln/>
        </p:spPr>
        <p:txBody>
          <a:bodyPr/>
          <a:lstStyle>
            <a:lvl1pPr>
              <a:defRPr/>
            </a:lvl1pPr>
          </a:lstStyle>
          <a:p>
            <a:pPr>
              <a:defRPr/>
            </a:pPr>
            <a:fld id="{9BCCA14F-CB43-425D-B9B7-CECEBE51FE57}" type="slidenum">
              <a:rPr lang="en-US">
                <a:solidFill>
                  <a:srgbClr val="000000"/>
                </a:solidFill>
              </a:rPr>
              <a:pPr>
                <a:defRPr/>
              </a:pPr>
              <a:t>‹#›</a:t>
            </a:fld>
            <a:endParaRPr lang="en-US">
              <a:solidFill>
                <a:srgbClr val="000000"/>
              </a:solidFill>
            </a:endParaRPr>
          </a:p>
        </p:txBody>
      </p:sp>
      <p:sp>
        <p:nvSpPr>
          <p:cNvPr id="5" name="Rectangle 17"/>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4007604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3" name="Rectangle 4"/>
          <p:cNvSpPr>
            <a:spLocks noGrp="1" noChangeArrowheads="1"/>
          </p:cNvSpPr>
          <p:nvPr>
            <p:ph type="sldNum" sz="quarter" idx="11"/>
          </p:nvPr>
        </p:nvSpPr>
        <p:spPr>
          <a:ln/>
        </p:spPr>
        <p:txBody>
          <a:bodyPr/>
          <a:lstStyle>
            <a:lvl1pPr>
              <a:defRPr/>
            </a:lvl1pPr>
          </a:lstStyle>
          <a:p>
            <a:pPr>
              <a:defRPr/>
            </a:pPr>
            <a:fld id="{C8E45D07-ECCF-499C-A325-945FD5EA7C7D}" type="slidenum">
              <a:rPr lang="en-US">
                <a:solidFill>
                  <a:srgbClr val="000000"/>
                </a:solidFill>
              </a:rPr>
              <a:pPr>
                <a:defRPr/>
              </a:pPr>
              <a:t>‹#›</a:t>
            </a:fld>
            <a:endParaRPr lang="en-US">
              <a:solidFill>
                <a:srgbClr val="000000"/>
              </a:solidFill>
            </a:endParaRPr>
          </a:p>
        </p:txBody>
      </p:sp>
      <p:sp>
        <p:nvSpPr>
          <p:cNvPr id="4" name="Rectangle 17"/>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8802276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M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4"/>
          <p:cNvSpPr>
            <a:spLocks noGrp="1" noChangeArrowheads="1"/>
          </p:cNvSpPr>
          <p:nvPr>
            <p:ph type="sldNum" sz="quarter" idx="11"/>
          </p:nvPr>
        </p:nvSpPr>
        <p:spPr>
          <a:ln/>
        </p:spPr>
        <p:txBody>
          <a:bodyPr/>
          <a:lstStyle>
            <a:lvl1pPr>
              <a:defRPr/>
            </a:lvl1pPr>
          </a:lstStyle>
          <a:p>
            <a:pPr>
              <a:defRPr/>
            </a:pPr>
            <a:fld id="{7FFA6BD3-0303-49FB-BB85-4D809C43D16E}" type="slidenum">
              <a:rPr lang="en-US">
                <a:solidFill>
                  <a:srgbClr val="000000"/>
                </a:solidFill>
              </a:rPr>
              <a:pPr>
                <a:defRPr/>
              </a:pPr>
              <a:t>‹#›</a:t>
            </a:fld>
            <a:endParaRPr lang="en-US">
              <a:solidFill>
                <a:srgbClr val="000000"/>
              </a:solidFill>
            </a:endParaRPr>
          </a:p>
        </p:txBody>
      </p:sp>
      <p:sp>
        <p:nvSpPr>
          <p:cNvPr id="7" name="Rectangle 17"/>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611750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10"/>
          </p:nvPr>
        </p:nvSpPr>
        <p:spPr/>
        <p:txBody>
          <a:bodyPr/>
          <a:lstStyle/>
          <a:p>
            <a:fld id="{D53F290A-7796-4A79-BC71-26E7973DF04B}" type="datetimeFigureOut">
              <a:rPr lang="sr-Latn-ME" smtClean="0"/>
              <a:t>7.2.2015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C7C74AED-8D3A-4581-85BE-305E2ABF6F93}" type="slidenum">
              <a:rPr lang="sr-Latn-ME" smtClean="0"/>
              <a:t>‹#›</a:t>
            </a:fld>
            <a:endParaRPr lang="sr-Latn-ME"/>
          </a:p>
        </p:txBody>
      </p:sp>
    </p:spTree>
    <p:extLst>
      <p:ext uri="{BB962C8B-B14F-4D97-AF65-F5344CB8AC3E}">
        <p14:creationId xmlns:p14="http://schemas.microsoft.com/office/powerpoint/2010/main" val="3623074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M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r-Latn-M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4"/>
          <p:cNvSpPr>
            <a:spLocks noGrp="1" noChangeArrowheads="1"/>
          </p:cNvSpPr>
          <p:nvPr>
            <p:ph type="sldNum" sz="quarter" idx="11"/>
          </p:nvPr>
        </p:nvSpPr>
        <p:spPr>
          <a:ln/>
        </p:spPr>
        <p:txBody>
          <a:bodyPr/>
          <a:lstStyle>
            <a:lvl1pPr>
              <a:defRPr/>
            </a:lvl1pPr>
          </a:lstStyle>
          <a:p>
            <a:pPr>
              <a:defRPr/>
            </a:pPr>
            <a:fld id="{AAE95FB6-8D2A-43BB-AD58-7A3193B59818}" type="slidenum">
              <a:rPr lang="en-US">
                <a:solidFill>
                  <a:srgbClr val="000000"/>
                </a:solidFill>
              </a:rPr>
              <a:pPr>
                <a:defRPr/>
              </a:pPr>
              <a:t>‹#›</a:t>
            </a:fld>
            <a:endParaRPr lang="en-US">
              <a:solidFill>
                <a:srgbClr val="000000"/>
              </a:solidFill>
            </a:endParaRPr>
          </a:p>
        </p:txBody>
      </p:sp>
      <p:sp>
        <p:nvSpPr>
          <p:cNvPr id="7" name="Rectangle 17"/>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4853708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Rectangle 3"/>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4"/>
          <p:cNvSpPr>
            <a:spLocks noGrp="1" noChangeArrowheads="1"/>
          </p:cNvSpPr>
          <p:nvPr>
            <p:ph type="sldNum" sz="quarter" idx="11"/>
          </p:nvPr>
        </p:nvSpPr>
        <p:spPr>
          <a:ln/>
        </p:spPr>
        <p:txBody>
          <a:bodyPr/>
          <a:lstStyle>
            <a:lvl1pPr>
              <a:defRPr/>
            </a:lvl1pPr>
          </a:lstStyle>
          <a:p>
            <a:pPr>
              <a:defRPr/>
            </a:pPr>
            <a:fld id="{F38C9DCF-A23E-4614-B4EA-B8C622DB98FB}" type="slidenum">
              <a:rPr lang="en-US">
                <a:solidFill>
                  <a:srgbClr val="000000"/>
                </a:solidFill>
              </a:rPr>
              <a:pPr>
                <a:defRPr/>
              </a:pPr>
              <a:t>‹#›</a:t>
            </a:fld>
            <a:endParaRPr lang="en-US">
              <a:solidFill>
                <a:srgbClr val="000000"/>
              </a:solidFill>
            </a:endParaRPr>
          </a:p>
        </p:txBody>
      </p:sp>
      <p:sp>
        <p:nvSpPr>
          <p:cNvPr id="6" name="Rectangle 17"/>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24890789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sr-Latn-ME"/>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Rectangle 3"/>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4"/>
          <p:cNvSpPr>
            <a:spLocks noGrp="1" noChangeArrowheads="1"/>
          </p:cNvSpPr>
          <p:nvPr>
            <p:ph type="sldNum" sz="quarter" idx="11"/>
          </p:nvPr>
        </p:nvSpPr>
        <p:spPr>
          <a:ln/>
        </p:spPr>
        <p:txBody>
          <a:bodyPr/>
          <a:lstStyle>
            <a:lvl1pPr>
              <a:defRPr/>
            </a:lvl1pPr>
          </a:lstStyle>
          <a:p>
            <a:pPr>
              <a:defRPr/>
            </a:pPr>
            <a:fld id="{B4AE49FC-FDDD-4B03-8F91-04C1FF7A71BF}" type="slidenum">
              <a:rPr lang="en-US">
                <a:solidFill>
                  <a:srgbClr val="000000"/>
                </a:solidFill>
              </a:rPr>
              <a:pPr>
                <a:defRPr/>
              </a:pPr>
              <a:t>‹#›</a:t>
            </a:fld>
            <a:endParaRPr lang="en-US">
              <a:solidFill>
                <a:srgbClr val="000000"/>
              </a:solidFill>
            </a:endParaRPr>
          </a:p>
        </p:txBody>
      </p:sp>
      <p:sp>
        <p:nvSpPr>
          <p:cNvPr id="6" name="Rectangle 17"/>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4614093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457200"/>
            <a:ext cx="82296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3" name="Rectangle 3"/>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4"/>
          <p:cNvSpPr>
            <a:spLocks noGrp="1" noChangeArrowheads="1"/>
          </p:cNvSpPr>
          <p:nvPr>
            <p:ph type="sldNum" sz="quarter" idx="11"/>
          </p:nvPr>
        </p:nvSpPr>
        <p:spPr>
          <a:ln/>
        </p:spPr>
        <p:txBody>
          <a:bodyPr/>
          <a:lstStyle>
            <a:lvl1pPr>
              <a:defRPr/>
            </a:lvl1pPr>
          </a:lstStyle>
          <a:p>
            <a:pPr>
              <a:defRPr/>
            </a:pPr>
            <a:fld id="{385E0253-7F5C-4CF9-9312-F3B232101657}" type="slidenum">
              <a:rPr lang="en-US">
                <a:solidFill>
                  <a:srgbClr val="000000"/>
                </a:solidFill>
              </a:rPr>
              <a:pPr>
                <a:defRPr/>
              </a:pPr>
              <a:t>‹#›</a:t>
            </a:fld>
            <a:endParaRPr lang="en-US">
              <a:solidFill>
                <a:srgbClr val="000000"/>
              </a:solidFill>
            </a:endParaRPr>
          </a:p>
        </p:txBody>
      </p:sp>
      <p:sp>
        <p:nvSpPr>
          <p:cNvPr id="5" name="Rectangle 17"/>
          <p:cNvSpPr>
            <a:spLocks noGrp="1" noChangeArrowheads="1"/>
          </p:cNvSpPr>
          <p:nvPr>
            <p:ph type="dt" sz="half" idx="12"/>
          </p:nvPr>
        </p:nvSpPr>
        <p:spPr>
          <a:ln/>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555869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r-Latn-M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3F290A-7796-4A79-BC71-26E7973DF04B}" type="datetimeFigureOut">
              <a:rPr lang="sr-Latn-ME" smtClean="0"/>
              <a:t>7.2.2015</a:t>
            </a:fld>
            <a:endParaRPr lang="sr-Latn-ME"/>
          </a:p>
        </p:txBody>
      </p:sp>
      <p:sp>
        <p:nvSpPr>
          <p:cNvPr id="5" name="Footer Placeholder 4"/>
          <p:cNvSpPr>
            <a:spLocks noGrp="1"/>
          </p:cNvSpPr>
          <p:nvPr>
            <p:ph type="ftr" sz="quarter" idx="11"/>
          </p:nvPr>
        </p:nvSpPr>
        <p:spPr/>
        <p:txBody>
          <a:bodyPr/>
          <a:lstStyle/>
          <a:p>
            <a:endParaRPr lang="sr-Latn-ME"/>
          </a:p>
        </p:txBody>
      </p:sp>
      <p:sp>
        <p:nvSpPr>
          <p:cNvPr id="6" name="Slide Number Placeholder 5"/>
          <p:cNvSpPr>
            <a:spLocks noGrp="1"/>
          </p:cNvSpPr>
          <p:nvPr>
            <p:ph type="sldNum" sz="quarter" idx="12"/>
          </p:nvPr>
        </p:nvSpPr>
        <p:spPr/>
        <p:txBody>
          <a:bodyPr/>
          <a:lstStyle/>
          <a:p>
            <a:fld id="{C7C74AED-8D3A-4581-85BE-305E2ABF6F93}" type="slidenum">
              <a:rPr lang="sr-Latn-ME" smtClean="0"/>
              <a:t>‹#›</a:t>
            </a:fld>
            <a:endParaRPr lang="sr-Latn-ME"/>
          </a:p>
        </p:txBody>
      </p:sp>
    </p:spTree>
    <p:extLst>
      <p:ext uri="{BB962C8B-B14F-4D97-AF65-F5344CB8AC3E}">
        <p14:creationId xmlns:p14="http://schemas.microsoft.com/office/powerpoint/2010/main" val="1563617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5" name="Date Placeholder 4"/>
          <p:cNvSpPr>
            <a:spLocks noGrp="1"/>
          </p:cNvSpPr>
          <p:nvPr>
            <p:ph type="dt" sz="half" idx="10"/>
          </p:nvPr>
        </p:nvSpPr>
        <p:spPr/>
        <p:txBody>
          <a:bodyPr/>
          <a:lstStyle/>
          <a:p>
            <a:fld id="{D53F290A-7796-4A79-BC71-26E7973DF04B}" type="datetimeFigureOut">
              <a:rPr lang="sr-Latn-ME" smtClean="0"/>
              <a:t>7.2.2015</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C7C74AED-8D3A-4581-85BE-305E2ABF6F93}" type="slidenum">
              <a:rPr lang="sr-Latn-ME" smtClean="0"/>
              <a:t>‹#›</a:t>
            </a:fld>
            <a:endParaRPr lang="sr-Latn-ME"/>
          </a:p>
        </p:txBody>
      </p:sp>
    </p:spTree>
    <p:extLst>
      <p:ext uri="{BB962C8B-B14F-4D97-AF65-F5344CB8AC3E}">
        <p14:creationId xmlns:p14="http://schemas.microsoft.com/office/powerpoint/2010/main" val="459772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r-Latn-M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7" name="Date Placeholder 6"/>
          <p:cNvSpPr>
            <a:spLocks noGrp="1"/>
          </p:cNvSpPr>
          <p:nvPr>
            <p:ph type="dt" sz="half" idx="10"/>
          </p:nvPr>
        </p:nvSpPr>
        <p:spPr/>
        <p:txBody>
          <a:bodyPr/>
          <a:lstStyle/>
          <a:p>
            <a:fld id="{D53F290A-7796-4A79-BC71-26E7973DF04B}" type="datetimeFigureOut">
              <a:rPr lang="sr-Latn-ME" smtClean="0"/>
              <a:t>7.2.2015</a:t>
            </a:fld>
            <a:endParaRPr lang="sr-Latn-ME"/>
          </a:p>
        </p:txBody>
      </p:sp>
      <p:sp>
        <p:nvSpPr>
          <p:cNvPr id="8" name="Footer Placeholder 7"/>
          <p:cNvSpPr>
            <a:spLocks noGrp="1"/>
          </p:cNvSpPr>
          <p:nvPr>
            <p:ph type="ftr" sz="quarter" idx="11"/>
          </p:nvPr>
        </p:nvSpPr>
        <p:spPr/>
        <p:txBody>
          <a:bodyPr/>
          <a:lstStyle/>
          <a:p>
            <a:endParaRPr lang="sr-Latn-ME"/>
          </a:p>
        </p:txBody>
      </p:sp>
      <p:sp>
        <p:nvSpPr>
          <p:cNvPr id="9" name="Slide Number Placeholder 8"/>
          <p:cNvSpPr>
            <a:spLocks noGrp="1"/>
          </p:cNvSpPr>
          <p:nvPr>
            <p:ph type="sldNum" sz="quarter" idx="12"/>
          </p:nvPr>
        </p:nvSpPr>
        <p:spPr/>
        <p:txBody>
          <a:bodyPr/>
          <a:lstStyle/>
          <a:p>
            <a:fld id="{C7C74AED-8D3A-4581-85BE-305E2ABF6F93}" type="slidenum">
              <a:rPr lang="sr-Latn-ME" smtClean="0"/>
              <a:t>‹#›</a:t>
            </a:fld>
            <a:endParaRPr lang="sr-Latn-ME"/>
          </a:p>
        </p:txBody>
      </p:sp>
    </p:spTree>
    <p:extLst>
      <p:ext uri="{BB962C8B-B14F-4D97-AF65-F5344CB8AC3E}">
        <p14:creationId xmlns:p14="http://schemas.microsoft.com/office/powerpoint/2010/main" val="704121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r-Latn-ME"/>
          </a:p>
        </p:txBody>
      </p:sp>
      <p:sp>
        <p:nvSpPr>
          <p:cNvPr id="3" name="Date Placeholder 2"/>
          <p:cNvSpPr>
            <a:spLocks noGrp="1"/>
          </p:cNvSpPr>
          <p:nvPr>
            <p:ph type="dt" sz="half" idx="10"/>
          </p:nvPr>
        </p:nvSpPr>
        <p:spPr/>
        <p:txBody>
          <a:bodyPr/>
          <a:lstStyle/>
          <a:p>
            <a:fld id="{D53F290A-7796-4A79-BC71-26E7973DF04B}" type="datetimeFigureOut">
              <a:rPr lang="sr-Latn-ME" smtClean="0"/>
              <a:t>7.2.2015</a:t>
            </a:fld>
            <a:endParaRPr lang="sr-Latn-ME"/>
          </a:p>
        </p:txBody>
      </p:sp>
      <p:sp>
        <p:nvSpPr>
          <p:cNvPr id="4" name="Footer Placeholder 3"/>
          <p:cNvSpPr>
            <a:spLocks noGrp="1"/>
          </p:cNvSpPr>
          <p:nvPr>
            <p:ph type="ftr" sz="quarter" idx="11"/>
          </p:nvPr>
        </p:nvSpPr>
        <p:spPr/>
        <p:txBody>
          <a:bodyPr/>
          <a:lstStyle/>
          <a:p>
            <a:endParaRPr lang="sr-Latn-ME"/>
          </a:p>
        </p:txBody>
      </p:sp>
      <p:sp>
        <p:nvSpPr>
          <p:cNvPr id="5" name="Slide Number Placeholder 4"/>
          <p:cNvSpPr>
            <a:spLocks noGrp="1"/>
          </p:cNvSpPr>
          <p:nvPr>
            <p:ph type="sldNum" sz="quarter" idx="12"/>
          </p:nvPr>
        </p:nvSpPr>
        <p:spPr/>
        <p:txBody>
          <a:bodyPr/>
          <a:lstStyle/>
          <a:p>
            <a:fld id="{C7C74AED-8D3A-4581-85BE-305E2ABF6F93}" type="slidenum">
              <a:rPr lang="sr-Latn-ME" smtClean="0"/>
              <a:t>‹#›</a:t>
            </a:fld>
            <a:endParaRPr lang="sr-Latn-ME"/>
          </a:p>
        </p:txBody>
      </p:sp>
    </p:spTree>
    <p:extLst>
      <p:ext uri="{BB962C8B-B14F-4D97-AF65-F5344CB8AC3E}">
        <p14:creationId xmlns:p14="http://schemas.microsoft.com/office/powerpoint/2010/main" val="909461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3F290A-7796-4A79-BC71-26E7973DF04B}" type="datetimeFigureOut">
              <a:rPr lang="sr-Latn-ME" smtClean="0"/>
              <a:t>7.2.2015</a:t>
            </a:fld>
            <a:endParaRPr lang="sr-Latn-ME"/>
          </a:p>
        </p:txBody>
      </p:sp>
      <p:sp>
        <p:nvSpPr>
          <p:cNvPr id="3" name="Footer Placeholder 2"/>
          <p:cNvSpPr>
            <a:spLocks noGrp="1"/>
          </p:cNvSpPr>
          <p:nvPr>
            <p:ph type="ftr" sz="quarter" idx="11"/>
          </p:nvPr>
        </p:nvSpPr>
        <p:spPr/>
        <p:txBody>
          <a:bodyPr/>
          <a:lstStyle/>
          <a:p>
            <a:endParaRPr lang="sr-Latn-ME"/>
          </a:p>
        </p:txBody>
      </p:sp>
      <p:sp>
        <p:nvSpPr>
          <p:cNvPr id="4" name="Slide Number Placeholder 3"/>
          <p:cNvSpPr>
            <a:spLocks noGrp="1"/>
          </p:cNvSpPr>
          <p:nvPr>
            <p:ph type="sldNum" sz="quarter" idx="12"/>
          </p:nvPr>
        </p:nvSpPr>
        <p:spPr/>
        <p:txBody>
          <a:bodyPr/>
          <a:lstStyle/>
          <a:p>
            <a:fld id="{C7C74AED-8D3A-4581-85BE-305E2ABF6F93}" type="slidenum">
              <a:rPr lang="sr-Latn-ME" smtClean="0"/>
              <a:t>‹#›</a:t>
            </a:fld>
            <a:endParaRPr lang="sr-Latn-ME"/>
          </a:p>
        </p:txBody>
      </p:sp>
    </p:spTree>
    <p:extLst>
      <p:ext uri="{BB962C8B-B14F-4D97-AF65-F5344CB8AC3E}">
        <p14:creationId xmlns:p14="http://schemas.microsoft.com/office/powerpoint/2010/main" val="2851007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r-Latn-M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3F290A-7796-4A79-BC71-26E7973DF04B}" type="datetimeFigureOut">
              <a:rPr lang="sr-Latn-ME" smtClean="0"/>
              <a:t>7.2.2015</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C7C74AED-8D3A-4581-85BE-305E2ABF6F93}" type="slidenum">
              <a:rPr lang="sr-Latn-ME" smtClean="0"/>
              <a:t>‹#›</a:t>
            </a:fld>
            <a:endParaRPr lang="sr-Latn-ME"/>
          </a:p>
        </p:txBody>
      </p:sp>
    </p:spTree>
    <p:extLst>
      <p:ext uri="{BB962C8B-B14F-4D97-AF65-F5344CB8AC3E}">
        <p14:creationId xmlns:p14="http://schemas.microsoft.com/office/powerpoint/2010/main" val="3027535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r-Latn-M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M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3F290A-7796-4A79-BC71-26E7973DF04B}" type="datetimeFigureOut">
              <a:rPr lang="sr-Latn-ME" smtClean="0"/>
              <a:t>7.2.2015</a:t>
            </a:fld>
            <a:endParaRPr lang="sr-Latn-ME"/>
          </a:p>
        </p:txBody>
      </p:sp>
      <p:sp>
        <p:nvSpPr>
          <p:cNvPr id="6" name="Footer Placeholder 5"/>
          <p:cNvSpPr>
            <a:spLocks noGrp="1"/>
          </p:cNvSpPr>
          <p:nvPr>
            <p:ph type="ftr" sz="quarter" idx="11"/>
          </p:nvPr>
        </p:nvSpPr>
        <p:spPr/>
        <p:txBody>
          <a:bodyPr/>
          <a:lstStyle/>
          <a:p>
            <a:endParaRPr lang="sr-Latn-ME"/>
          </a:p>
        </p:txBody>
      </p:sp>
      <p:sp>
        <p:nvSpPr>
          <p:cNvPr id="7" name="Slide Number Placeholder 6"/>
          <p:cNvSpPr>
            <a:spLocks noGrp="1"/>
          </p:cNvSpPr>
          <p:nvPr>
            <p:ph type="sldNum" sz="quarter" idx="12"/>
          </p:nvPr>
        </p:nvSpPr>
        <p:spPr/>
        <p:txBody>
          <a:bodyPr/>
          <a:lstStyle/>
          <a:p>
            <a:fld id="{C7C74AED-8D3A-4581-85BE-305E2ABF6F93}" type="slidenum">
              <a:rPr lang="sr-Latn-ME" smtClean="0"/>
              <a:t>‹#›</a:t>
            </a:fld>
            <a:endParaRPr lang="sr-Latn-ME"/>
          </a:p>
        </p:txBody>
      </p:sp>
    </p:spTree>
    <p:extLst>
      <p:ext uri="{BB962C8B-B14F-4D97-AF65-F5344CB8AC3E}">
        <p14:creationId xmlns:p14="http://schemas.microsoft.com/office/powerpoint/2010/main" val="43953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r-Latn-M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r-Latn-M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3F290A-7796-4A79-BC71-26E7973DF04B}" type="datetimeFigureOut">
              <a:rPr lang="sr-Latn-ME" smtClean="0"/>
              <a:t>7.2.2015</a:t>
            </a:fld>
            <a:endParaRPr lang="sr-Latn-M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M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C74AED-8D3A-4581-85BE-305E2ABF6F93}" type="slidenum">
              <a:rPr lang="sr-Latn-ME" smtClean="0"/>
              <a:t>‹#›</a:t>
            </a:fld>
            <a:endParaRPr lang="sr-Latn-ME"/>
          </a:p>
        </p:txBody>
      </p:sp>
    </p:spTree>
    <p:extLst>
      <p:ext uri="{BB962C8B-B14F-4D97-AF65-F5344CB8AC3E}">
        <p14:creationId xmlns:p14="http://schemas.microsoft.com/office/powerpoint/2010/main" val="3737586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5" name="Rectangle 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fontAlgn="base">
              <a:spcBef>
                <a:spcPct val="0"/>
              </a:spcBef>
              <a:spcAft>
                <a:spcPct val="0"/>
              </a:spcAft>
              <a:defRPr/>
            </a:pPr>
            <a:endParaRPr lang="en-US">
              <a:solidFill>
                <a:srgbClr val="000000"/>
              </a:solidFill>
            </a:endParaRPr>
          </a:p>
        </p:txBody>
      </p:sp>
      <p:sp>
        <p:nvSpPr>
          <p:cNvPr id="38916" name="Rectangle 4"/>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pPr fontAlgn="base">
              <a:spcBef>
                <a:spcPct val="0"/>
              </a:spcBef>
              <a:spcAft>
                <a:spcPct val="0"/>
              </a:spcAft>
              <a:defRPr/>
            </a:pPr>
            <a:fld id="{66334B3B-76FE-4776-A54A-11F4303D5A3B}" type="slidenum">
              <a:rPr lang="en-US">
                <a:solidFill>
                  <a:srgbClr val="000000"/>
                </a:solidFill>
              </a:rPr>
              <a:pPr fontAlgn="base">
                <a:spcBef>
                  <a:spcPct val="0"/>
                </a:spcBef>
                <a:spcAft>
                  <a:spcPct val="0"/>
                </a:spcAft>
                <a:defRPr/>
              </a:pPr>
              <a:t>‹#›</a:t>
            </a:fld>
            <a:endParaRPr lang="en-US">
              <a:solidFill>
                <a:srgbClr val="000000"/>
              </a:solidFill>
            </a:endParaRPr>
          </a:p>
        </p:txBody>
      </p:sp>
      <p:grpSp>
        <p:nvGrpSpPr>
          <p:cNvPr id="1028" name="Group 35"/>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fontAlgn="base">
                <a:spcBef>
                  <a:spcPct val="0"/>
                </a:spcBef>
                <a:spcAft>
                  <a:spcPct val="0"/>
                </a:spcAft>
                <a:defRPr/>
              </a:pPr>
              <a:endParaRPr lang="sr-Latn-RS" altLang="sr-Latn-RS" sz="2400" smtClean="0">
                <a:solidFill>
                  <a:srgbClr val="000000"/>
                </a:solidFill>
                <a:latin typeface="Times New Roman"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z="2400" smtClean="0">
                <a:solidFill>
                  <a:srgbClr val="000000"/>
                </a:solidFill>
                <a:latin typeface="Times New Roman"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mtClean="0">
                <a:solidFill>
                  <a:srgbClr val="666699"/>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mtClean="0">
                <a:solidFill>
                  <a:srgbClr val="666699"/>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mtClean="0">
                <a:solidFill>
                  <a:srgbClr val="9999CC"/>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mtClean="0">
                <a:solidFill>
                  <a:srgbClr val="666699"/>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z="2400" smtClean="0">
                <a:solidFill>
                  <a:srgbClr val="000000"/>
                </a:solidFill>
                <a:latin typeface="Times New Roman"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mtClean="0">
                <a:solidFill>
                  <a:srgbClr val="9999CC"/>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fontAlgn="base">
                <a:spcBef>
                  <a:spcPct val="0"/>
                </a:spcBef>
                <a:spcAft>
                  <a:spcPct val="0"/>
                </a:spcAft>
                <a:defRPr/>
              </a:pPr>
              <a:endParaRPr lang="sr-Latn-RS" altLang="sr-Latn-RS" smtClean="0">
                <a:solidFill>
                  <a:srgbClr val="9999CC"/>
                </a:solidFill>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sr-Latn-RS" smtClean="0"/>
              <a:t>Click to edit Master title style</a:t>
            </a:r>
          </a:p>
        </p:txBody>
      </p:sp>
      <p:sp>
        <p:nvSpPr>
          <p:cNvPr id="1030"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sr-Latn-RS" smtClean="0"/>
              <a:t>Click to edit Master text styles</a:t>
            </a:r>
          </a:p>
          <a:p>
            <a:pPr lvl="1"/>
            <a:r>
              <a:rPr lang="en-US" altLang="sr-Latn-RS" smtClean="0"/>
              <a:t>Second level</a:t>
            </a:r>
          </a:p>
          <a:p>
            <a:pPr lvl="2"/>
            <a:r>
              <a:rPr lang="en-US" altLang="sr-Latn-RS" smtClean="0"/>
              <a:t>Third level</a:t>
            </a:r>
          </a:p>
          <a:p>
            <a:pPr lvl="3"/>
            <a:r>
              <a:rPr lang="en-US" altLang="sr-Latn-RS" smtClean="0"/>
              <a:t>Fourth level</a:t>
            </a:r>
          </a:p>
          <a:p>
            <a:pPr lvl="4"/>
            <a:r>
              <a:rPr lang="en-US" altLang="sr-Latn-RS" smtClean="0"/>
              <a:t>Fifth level</a:t>
            </a:r>
          </a:p>
        </p:txBody>
      </p:sp>
      <p:sp>
        <p:nvSpPr>
          <p:cNvPr id="38929" name="Rectangle 17"/>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fontAlgn="base">
              <a:spcBef>
                <a:spcPct val="0"/>
              </a:spcBef>
              <a:spcAft>
                <a:spcPct val="0"/>
              </a:spcAft>
              <a:defRPr/>
            </a:pPr>
            <a:endParaRPr lang="en-US">
              <a:solidFill>
                <a:srgbClr val="000000"/>
              </a:solidFill>
            </a:endParaRPr>
          </a:p>
        </p:txBody>
      </p:sp>
    </p:spTree>
    <p:extLst>
      <p:ext uri="{BB962C8B-B14F-4D97-AF65-F5344CB8AC3E}">
        <p14:creationId xmlns:p14="http://schemas.microsoft.com/office/powerpoint/2010/main" val="40275791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defRPr/>
            </a:pPr>
            <a:r>
              <a:rPr lang="en-US" sz="3200" b="1" dirty="0"/>
              <a:t>Presentation of current status of curricula, learning outcomes and matrix of competences </a:t>
            </a:r>
            <a:endParaRPr lang="en-US" sz="3200" b="1" dirty="0" smtClean="0"/>
          </a:p>
        </p:txBody>
      </p:sp>
      <p:sp>
        <p:nvSpPr>
          <p:cNvPr id="21507" name="Rectangle 3"/>
          <p:cNvSpPr>
            <a:spLocks noGrp="1" noChangeArrowheads="1"/>
          </p:cNvSpPr>
          <p:nvPr>
            <p:ph type="subTitle" idx="1"/>
          </p:nvPr>
        </p:nvSpPr>
        <p:spPr/>
        <p:txBody>
          <a:bodyPr/>
          <a:lstStyle/>
          <a:p>
            <a:pPr eaLnBrk="1" hangingPunct="1"/>
            <a:r>
              <a:rPr lang="sr-Latn-CS" altLang="sr-Latn-RS" sz="2400" b="1" dirty="0" smtClean="0"/>
              <a:t>Prof. dr Bogdan Ašanin</a:t>
            </a:r>
          </a:p>
          <a:p>
            <a:pPr eaLnBrk="1" hangingPunct="1"/>
            <a:r>
              <a:rPr lang="sr-Latn-CS" altLang="sr-Latn-RS" sz="2400" b="1" dirty="0" smtClean="0"/>
              <a:t>University of Montenegro</a:t>
            </a:r>
          </a:p>
          <a:p>
            <a:pPr eaLnBrk="1" hangingPunct="1"/>
            <a:r>
              <a:rPr lang="en-US" altLang="sr-Latn-RS" sz="2400" b="1" dirty="0" smtClean="0"/>
              <a:t>PRE</a:t>
            </a:r>
            <a:r>
              <a:rPr lang="sr-Latn-ME" altLang="sr-Latn-RS" sz="2400" b="1" dirty="0" smtClean="0"/>
              <a:t>Š</a:t>
            </a:r>
            <a:r>
              <a:rPr lang="en-US" altLang="sr-Latn-RS" sz="2400" b="1" dirty="0" smtClean="0"/>
              <a:t>OV 08</a:t>
            </a:r>
            <a:r>
              <a:rPr lang="sr-Latn-CS" altLang="sr-Latn-RS" sz="2400" b="1" dirty="0" smtClean="0"/>
              <a:t>.</a:t>
            </a:r>
            <a:r>
              <a:rPr lang="en-US" altLang="sr-Latn-RS" sz="2400" b="1" dirty="0" smtClean="0"/>
              <a:t>02. </a:t>
            </a:r>
            <a:r>
              <a:rPr lang="sr-Latn-CS" altLang="sr-Latn-RS" sz="2400" b="1" dirty="0" smtClean="0"/>
              <a:t>–</a:t>
            </a:r>
            <a:r>
              <a:rPr lang="en-US" altLang="sr-Latn-RS" sz="2400" b="1" dirty="0" smtClean="0"/>
              <a:t> </a:t>
            </a:r>
            <a:r>
              <a:rPr lang="sr-Latn-CS" altLang="sr-Latn-RS" sz="2400" b="1" dirty="0" smtClean="0"/>
              <a:t>1</a:t>
            </a:r>
            <a:r>
              <a:rPr lang="en-US" altLang="sr-Latn-RS" sz="2400" b="1" dirty="0" smtClean="0"/>
              <a:t>2</a:t>
            </a:r>
            <a:r>
              <a:rPr lang="sr-Latn-CS" altLang="sr-Latn-RS" sz="2400" b="1" dirty="0" smtClean="0"/>
              <a:t>.</a:t>
            </a:r>
            <a:r>
              <a:rPr lang="en-US" altLang="sr-Latn-RS" sz="2400" b="1" dirty="0" smtClean="0"/>
              <a:t>02</a:t>
            </a:r>
            <a:r>
              <a:rPr lang="sr-Latn-CS" altLang="sr-Latn-RS" sz="2400" b="1" dirty="0" smtClean="0"/>
              <a:t>.201</a:t>
            </a:r>
            <a:r>
              <a:rPr lang="en-US" altLang="sr-Latn-RS" sz="2400" b="1" dirty="0" smtClean="0"/>
              <a:t>5</a:t>
            </a:r>
          </a:p>
        </p:txBody>
      </p:sp>
      <p:sp>
        <p:nvSpPr>
          <p:cNvPr id="21508" name="Content Placeholder 1"/>
          <p:cNvSpPr>
            <a:spLocks noGrp="1"/>
          </p:cNvSpPr>
          <p:nvPr/>
        </p:nvSpPr>
        <p:spPr bwMode="auto">
          <a:xfrm>
            <a:off x="457200" y="723900"/>
            <a:ext cx="82296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eaLnBrk="0" fontAlgn="base" hangingPunct="0">
              <a:spcAft>
                <a:spcPct val="0"/>
              </a:spcAft>
              <a:buClr>
                <a:srgbClr val="00007D"/>
              </a:buClr>
              <a:buFont typeface="Wingdings" pitchFamily="2" charset="2"/>
              <a:buNone/>
            </a:pPr>
            <a:endParaRPr lang="sr-Latn-ME" altLang="sr-Latn-RS">
              <a:solidFill>
                <a:srgbClr val="000000"/>
              </a:solidFill>
            </a:endParaRPr>
          </a:p>
        </p:txBody>
      </p:sp>
      <p:sp>
        <p:nvSpPr>
          <p:cNvPr id="21509" name="Content Placeholder 1"/>
          <p:cNvSpPr>
            <a:spLocks noGrp="1"/>
          </p:cNvSpPr>
          <p:nvPr/>
        </p:nvSpPr>
        <p:spPr bwMode="auto">
          <a:xfrm>
            <a:off x="623888" y="876300"/>
            <a:ext cx="82296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eaLnBrk="0" fontAlgn="base" hangingPunct="0">
              <a:spcAft>
                <a:spcPct val="0"/>
              </a:spcAft>
              <a:buClr>
                <a:srgbClr val="00007D"/>
              </a:buClr>
              <a:buFont typeface="Wingdings" pitchFamily="2" charset="2"/>
              <a:buNone/>
            </a:pPr>
            <a:endParaRPr lang="sr-Latn-ME" altLang="sr-Latn-RS">
              <a:solidFill>
                <a:srgbClr val="000000"/>
              </a:solidFill>
            </a:endParaRPr>
          </a:p>
        </p:txBody>
      </p:sp>
      <p:sp>
        <p:nvSpPr>
          <p:cNvPr id="21510" name="Content Placeholder 1"/>
          <p:cNvSpPr>
            <a:spLocks noGrp="1"/>
          </p:cNvSpPr>
          <p:nvPr/>
        </p:nvSpPr>
        <p:spPr bwMode="auto">
          <a:xfrm>
            <a:off x="762000" y="1028700"/>
            <a:ext cx="82296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eaLnBrk="0" fontAlgn="base" hangingPunct="0">
              <a:spcAft>
                <a:spcPct val="0"/>
              </a:spcAft>
              <a:buClr>
                <a:srgbClr val="00007D"/>
              </a:buClr>
              <a:buFont typeface="Wingdings" pitchFamily="2" charset="2"/>
              <a:buNone/>
            </a:pPr>
            <a:endParaRPr lang="sr-Latn-ME" altLang="sr-Latn-RS">
              <a:solidFill>
                <a:srgbClr val="000000"/>
              </a:solidFill>
            </a:endParaRPr>
          </a:p>
        </p:txBody>
      </p:sp>
      <p:sp>
        <p:nvSpPr>
          <p:cNvPr id="21511" name="Content Placeholder 1"/>
          <p:cNvSpPr>
            <a:spLocks noGrp="1"/>
          </p:cNvSpPr>
          <p:nvPr/>
        </p:nvSpPr>
        <p:spPr bwMode="auto">
          <a:xfrm>
            <a:off x="914400" y="1181100"/>
            <a:ext cx="82296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eaLnBrk="0" fontAlgn="base" hangingPunct="0">
              <a:spcAft>
                <a:spcPct val="0"/>
              </a:spcAft>
              <a:buClr>
                <a:srgbClr val="00007D"/>
              </a:buClr>
              <a:buFont typeface="Wingdings" pitchFamily="2" charset="2"/>
              <a:buNone/>
            </a:pPr>
            <a:endParaRPr lang="sr-Latn-ME" altLang="sr-Latn-RS">
              <a:solidFill>
                <a:srgbClr val="000000"/>
              </a:solidFill>
            </a:endParaRPr>
          </a:p>
        </p:txBody>
      </p:sp>
      <p:sp>
        <p:nvSpPr>
          <p:cNvPr id="21512" name="Content Placeholder 1"/>
          <p:cNvSpPr>
            <a:spLocks noGrp="1"/>
          </p:cNvSpPr>
          <p:nvPr/>
        </p:nvSpPr>
        <p:spPr bwMode="auto">
          <a:xfrm>
            <a:off x="1074738" y="1335088"/>
            <a:ext cx="82296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bg2"/>
              </a:buClr>
              <a:buSzPct val="75000"/>
              <a:buFont typeface="Wingdings" pitchFamily="2" charset="2"/>
              <a:buChar char="n"/>
              <a:defRPr sz="3200">
                <a:solidFill>
                  <a:schemeClr val="tx1"/>
                </a:solidFill>
                <a:latin typeface="Arial" pitchFamily="34" charset="0"/>
              </a:defRPr>
            </a:lvl1pPr>
            <a:lvl2pPr marL="742950" indent="-285750">
              <a:spcBef>
                <a:spcPct val="20000"/>
              </a:spcBef>
              <a:buClr>
                <a:schemeClr val="accent2"/>
              </a:buClr>
              <a:buSzPct val="80000"/>
              <a:buFont typeface="Wingdings" pitchFamily="2" charset="2"/>
              <a:buChar char="¨"/>
              <a:defRPr sz="2800">
                <a:solidFill>
                  <a:schemeClr val="tx1"/>
                </a:solidFill>
                <a:latin typeface="Arial" pitchFamily="34" charset="0"/>
              </a:defRPr>
            </a:lvl2pPr>
            <a:lvl3pPr marL="1143000" indent="-228600">
              <a:spcBef>
                <a:spcPct val="20000"/>
              </a:spcBef>
              <a:buClr>
                <a:schemeClr val="bg2"/>
              </a:buClr>
              <a:buSzPct val="65000"/>
              <a:buFont typeface="Wingdings" pitchFamily="2" charset="2"/>
              <a:buChar char="n"/>
              <a:defRPr sz="2400">
                <a:solidFill>
                  <a:schemeClr val="tx1"/>
                </a:solidFill>
                <a:latin typeface="Arial" pitchFamily="34" charset="0"/>
              </a:defRPr>
            </a:lvl3pPr>
            <a:lvl4pPr marL="1600200" indent="-228600">
              <a:spcBef>
                <a:spcPct val="20000"/>
              </a:spcBef>
              <a:buClr>
                <a:schemeClr val="accent2"/>
              </a:buClr>
              <a:buSzPct val="70000"/>
              <a:buFont typeface="Wingdings" pitchFamily="2" charset="2"/>
              <a:buChar char="¨"/>
              <a:defRPr sz="2000">
                <a:solidFill>
                  <a:schemeClr val="tx1"/>
                </a:solidFill>
                <a:latin typeface="Arial" pitchFamily="34" charset="0"/>
              </a:defRPr>
            </a:lvl4pPr>
            <a:lvl5pPr marL="2057400" indent="-228600">
              <a:spcBef>
                <a:spcPct val="20000"/>
              </a:spcBef>
              <a:buClr>
                <a:schemeClr val="bg2"/>
              </a:buClr>
              <a:buFont typeface="Wingdings" pitchFamily="2" charset="2"/>
              <a:buChar char="§"/>
              <a:defRPr sz="2000">
                <a:solidFill>
                  <a:schemeClr val="tx1"/>
                </a:solidFill>
                <a:latin typeface="Arial" pitchFamily="34" charset="0"/>
              </a:defRPr>
            </a:lvl5pPr>
            <a:lvl6pPr marL="25146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6pPr>
            <a:lvl7pPr marL="29718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7pPr>
            <a:lvl8pPr marL="34290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8pPr>
            <a:lvl9pPr marL="3886200" indent="-228600" eaLnBrk="0" fontAlgn="base" hangingPunct="0">
              <a:spcBef>
                <a:spcPct val="20000"/>
              </a:spcBef>
              <a:spcAft>
                <a:spcPct val="0"/>
              </a:spcAft>
              <a:buClr>
                <a:schemeClr val="bg2"/>
              </a:buClr>
              <a:buFont typeface="Wingdings" pitchFamily="2" charset="2"/>
              <a:buChar char="§"/>
              <a:defRPr sz="2000">
                <a:solidFill>
                  <a:schemeClr val="tx1"/>
                </a:solidFill>
                <a:latin typeface="Arial" pitchFamily="34" charset="0"/>
              </a:defRPr>
            </a:lvl9pPr>
          </a:lstStyle>
          <a:p>
            <a:pPr eaLnBrk="0" fontAlgn="base" hangingPunct="0">
              <a:spcAft>
                <a:spcPct val="0"/>
              </a:spcAft>
              <a:buClr>
                <a:srgbClr val="00007D"/>
              </a:buClr>
              <a:buFont typeface="Wingdings" pitchFamily="2" charset="2"/>
              <a:buNone/>
            </a:pPr>
            <a:endParaRPr lang="sr-Latn-ME" altLang="sr-Latn-RS">
              <a:solidFill>
                <a:srgbClr val="000000"/>
              </a:solidFill>
            </a:endParaRPr>
          </a:p>
        </p:txBody>
      </p:sp>
      <p:sp>
        <p:nvSpPr>
          <p:cNvPr id="4" name="Rectangle 3"/>
          <p:cNvSpPr/>
          <p:nvPr/>
        </p:nvSpPr>
        <p:spPr>
          <a:xfrm>
            <a:off x="2286000" y="2828836"/>
            <a:ext cx="4572000" cy="646331"/>
          </a:xfrm>
          <a:prstGeom prst="rect">
            <a:avLst/>
          </a:prstGeom>
        </p:spPr>
        <p:txBody>
          <a:bodyPr>
            <a:spAutoFit/>
          </a:bodyPr>
          <a:lstStyle/>
          <a:p>
            <a:r>
              <a:rPr lang="en-US" dirty="0"/>
              <a:t/>
            </a:r>
            <a:br>
              <a:rPr lang="en-US" dirty="0"/>
            </a:br>
            <a:endParaRPr lang="sr-Latn-ME" dirty="0"/>
          </a:p>
        </p:txBody>
      </p:sp>
    </p:spTree>
    <p:extLst>
      <p:ext uri="{BB962C8B-B14F-4D97-AF65-F5344CB8AC3E}">
        <p14:creationId xmlns:p14="http://schemas.microsoft.com/office/powerpoint/2010/main" val="292420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fontScale="90000"/>
          </a:bodyPr>
          <a:lstStyle/>
          <a:p>
            <a:r>
              <a:rPr lang="sr-Latn-ME" sz="3200" b="1" dirty="0" smtClean="0"/>
              <a:t> </a:t>
            </a:r>
            <a:r>
              <a:rPr lang="sr-Latn-ME" sz="2000" b="1" dirty="0" smtClean="0"/>
              <a:t>CURRICULUMS</a:t>
            </a:r>
            <a:br>
              <a:rPr lang="sr-Latn-ME" sz="2000" b="1" dirty="0" smtClean="0"/>
            </a:br>
            <a:r>
              <a:rPr lang="sr-Latn-ME" sz="3200" b="1" dirty="0" smtClean="0"/>
              <a:t> </a:t>
            </a:r>
            <a:endParaRPr lang="sr-Latn-ME" sz="3200" b="1" dirty="0"/>
          </a:p>
        </p:txBody>
      </p:sp>
      <p:sp>
        <p:nvSpPr>
          <p:cNvPr id="3" name="Content Placeholder 2"/>
          <p:cNvSpPr>
            <a:spLocks noGrp="1"/>
          </p:cNvSpPr>
          <p:nvPr>
            <p:ph idx="1"/>
          </p:nvPr>
        </p:nvSpPr>
        <p:spPr>
          <a:xfrm>
            <a:off x="457200" y="332656"/>
            <a:ext cx="8229600" cy="6264696"/>
          </a:xfrm>
        </p:spPr>
        <p:txBody>
          <a:bodyPr>
            <a:noAutofit/>
          </a:bodyPr>
          <a:lstStyle/>
          <a:p>
            <a:r>
              <a:rPr lang="sr-Latn-ME" sz="2000" b="1" dirty="0" smtClean="0">
                <a:solidFill>
                  <a:srgbClr val="00B0F0"/>
                </a:solidFill>
              </a:rPr>
              <a:t>Old Curriculum  </a:t>
            </a:r>
          </a:p>
          <a:p>
            <a:r>
              <a:rPr lang="sr-Latn-ME" sz="2000" b="1" dirty="0" smtClean="0"/>
              <a:t>3 years  (180 ECTS) =</a:t>
            </a:r>
            <a:r>
              <a:rPr lang="sr-Latn-ME" sz="2000" b="1" dirty="0"/>
              <a:t>5400h (L,S,Lab,CLT) </a:t>
            </a:r>
            <a:endParaRPr lang="sr-Latn-ME" sz="2000" b="1" dirty="0" smtClean="0"/>
          </a:p>
          <a:p>
            <a:r>
              <a:rPr lang="sr-Latn-ME" sz="2000" b="1" dirty="0" smtClean="0"/>
              <a:t>1ECTS=30 h. </a:t>
            </a:r>
            <a:r>
              <a:rPr lang="sr-Latn-ME" sz="2000" b="1" dirty="0" smtClean="0">
                <a:solidFill>
                  <a:srgbClr val="FF0000"/>
                </a:solidFill>
              </a:rPr>
              <a:t>1week-26-30 hours</a:t>
            </a:r>
            <a:r>
              <a:rPr lang="sr-Latn-ME" sz="2000" b="1" dirty="0" smtClean="0"/>
              <a:t>(Statut UoM)</a:t>
            </a:r>
            <a:endParaRPr lang="sr-Latn-ME" sz="2000" b="1" dirty="0" smtClean="0">
              <a:solidFill>
                <a:schemeClr val="tx1">
                  <a:lumMod val="75000"/>
                  <a:lumOff val="25000"/>
                </a:schemeClr>
              </a:solidFill>
            </a:endParaRPr>
          </a:p>
          <a:p>
            <a:r>
              <a:rPr lang="sr-Latn-ME" sz="2000" b="1" dirty="0" smtClean="0">
                <a:solidFill>
                  <a:schemeClr val="tx1">
                    <a:lumMod val="75000"/>
                    <a:lumOff val="25000"/>
                  </a:schemeClr>
                </a:solidFill>
              </a:rPr>
              <a:t>1 semester=</a:t>
            </a:r>
            <a:r>
              <a:rPr lang="sr-Latn-ME" sz="2000" b="1" dirty="0" smtClean="0">
                <a:solidFill>
                  <a:srgbClr val="FF0000"/>
                </a:solidFill>
              </a:rPr>
              <a:t>15 </a:t>
            </a:r>
            <a:r>
              <a:rPr lang="sr-Latn-ME" sz="2000" b="1" dirty="0" smtClean="0">
                <a:solidFill>
                  <a:schemeClr val="tx1">
                    <a:lumMod val="75000"/>
                    <a:lumOff val="25000"/>
                  </a:schemeClr>
                </a:solidFill>
              </a:rPr>
              <a:t>weeks for teching program,</a:t>
            </a:r>
            <a:r>
              <a:rPr lang="sr-Latn-ME" sz="2000" b="1" dirty="0" smtClean="0">
                <a:solidFill>
                  <a:srgbClr val="FF0000"/>
                </a:solidFill>
              </a:rPr>
              <a:t>1</a:t>
            </a:r>
            <a:r>
              <a:rPr lang="sr-Latn-ME" sz="2000" b="1" dirty="0" smtClean="0">
                <a:solidFill>
                  <a:schemeClr val="tx1">
                    <a:lumMod val="75000"/>
                    <a:lumOff val="25000"/>
                  </a:schemeClr>
                </a:solidFill>
              </a:rPr>
              <a:t>week-final exam</a:t>
            </a:r>
            <a:endParaRPr lang="sr-Latn-ME" sz="2000" b="1" dirty="0" smtClean="0">
              <a:solidFill>
                <a:srgbClr val="FF0000"/>
              </a:solidFill>
            </a:endParaRPr>
          </a:p>
          <a:p>
            <a:r>
              <a:rPr lang="sr-Latn-ME" sz="2000" b="1" dirty="0" smtClean="0"/>
              <a:t>3years of study=90 weeksx30hours=2700 hours</a:t>
            </a:r>
            <a:endParaRPr lang="sr-Latn-ME" sz="2000" b="1" dirty="0"/>
          </a:p>
          <a:p>
            <a:pPr marL="0" indent="0">
              <a:buNone/>
            </a:pPr>
            <a:r>
              <a:rPr lang="sr-Latn-ME" sz="2000" b="1" dirty="0" smtClean="0">
                <a:solidFill>
                  <a:srgbClr val="00B0F0"/>
                </a:solidFill>
              </a:rPr>
              <a:t>Contact hours </a:t>
            </a:r>
            <a:r>
              <a:rPr lang="sr-Latn-ME" sz="2000" b="1" dirty="0" smtClean="0"/>
              <a:t>(L,S,-</a:t>
            </a:r>
            <a:r>
              <a:rPr lang="sr-Latn-ME" sz="2000" b="1" dirty="0" smtClean="0">
                <a:solidFill>
                  <a:srgbClr val="FF0000"/>
                </a:solidFill>
              </a:rPr>
              <a:t>1454</a:t>
            </a:r>
            <a:r>
              <a:rPr lang="sr-Latn-ME" sz="2000" b="1" dirty="0" smtClean="0"/>
              <a:t>h,Lab-</a:t>
            </a:r>
            <a:r>
              <a:rPr lang="sr-Latn-ME" sz="2000" b="1" dirty="0" smtClean="0">
                <a:solidFill>
                  <a:srgbClr val="FF0000"/>
                </a:solidFill>
              </a:rPr>
              <a:t>195</a:t>
            </a:r>
            <a:r>
              <a:rPr lang="sr-Latn-ME" sz="2000" b="1" dirty="0" smtClean="0"/>
              <a:t>h,CLT-</a:t>
            </a:r>
            <a:r>
              <a:rPr lang="sr-Latn-ME" sz="2000" b="1" dirty="0" smtClean="0">
                <a:solidFill>
                  <a:srgbClr val="FF0000"/>
                </a:solidFill>
              </a:rPr>
              <a:t>990</a:t>
            </a:r>
            <a:r>
              <a:rPr lang="sr-Latn-ME" sz="2000" b="1" dirty="0" smtClean="0"/>
              <a:t>h)  -</a:t>
            </a:r>
            <a:r>
              <a:rPr lang="sr-Latn-ME" sz="2000" b="1" dirty="0">
                <a:solidFill>
                  <a:srgbClr val="00B0F0"/>
                </a:solidFill>
              </a:rPr>
              <a:t>2640 </a:t>
            </a:r>
            <a:r>
              <a:rPr lang="sr-Latn-ME" sz="2000" b="1" dirty="0"/>
              <a:t>h</a:t>
            </a:r>
            <a:r>
              <a:rPr lang="sr-Latn-ME" sz="2000" b="1" dirty="0">
                <a:solidFill>
                  <a:srgbClr val="00B0F0"/>
                </a:solidFill>
              </a:rPr>
              <a:t> </a:t>
            </a:r>
            <a:r>
              <a:rPr lang="sr-Latn-ME" sz="2000" b="1" dirty="0" smtClean="0">
                <a:solidFill>
                  <a:srgbClr val="00B050"/>
                </a:solidFill>
              </a:rPr>
              <a:t>(T-55%,Lab+P=45%) </a:t>
            </a:r>
          </a:p>
          <a:p>
            <a:r>
              <a:rPr lang="sr-Latn-ME" sz="2000" b="1" dirty="0" smtClean="0">
                <a:solidFill>
                  <a:srgbClr val="00B0F0"/>
                </a:solidFill>
              </a:rPr>
              <a:t>IW-</a:t>
            </a:r>
            <a:r>
              <a:rPr lang="sr-Latn-ME" sz="2000" b="1" dirty="0" smtClean="0"/>
              <a:t>                       - </a:t>
            </a:r>
            <a:r>
              <a:rPr lang="sr-Latn-ME" sz="2000" b="1" dirty="0" smtClean="0">
                <a:solidFill>
                  <a:srgbClr val="00B0F0"/>
                </a:solidFill>
              </a:rPr>
              <a:t>2760</a:t>
            </a:r>
            <a:r>
              <a:rPr lang="sr-Latn-ME" sz="2000" b="1" dirty="0" smtClean="0"/>
              <a:t>h</a:t>
            </a:r>
          </a:p>
          <a:p>
            <a:pPr marL="0" indent="0">
              <a:buNone/>
            </a:pPr>
            <a:r>
              <a:rPr lang="sr-Latn-ME" sz="2000" b="1" dirty="0" smtClean="0"/>
              <a:t>-------------------------------------------------------------------------------------------------------</a:t>
            </a:r>
          </a:p>
          <a:p>
            <a:pPr marL="0" indent="0">
              <a:buNone/>
            </a:pPr>
            <a:r>
              <a:rPr lang="sr-Latn-ME" sz="2000" b="1" dirty="0" smtClean="0"/>
              <a:t>-------------------------------------------------------------------------------------------------------</a:t>
            </a:r>
            <a:endParaRPr lang="sr-Latn-ME" sz="2000" b="1" dirty="0"/>
          </a:p>
          <a:p>
            <a:r>
              <a:rPr lang="sr-Latn-ME" sz="2000" b="1" dirty="0" smtClean="0">
                <a:solidFill>
                  <a:srgbClr val="00B050"/>
                </a:solidFill>
              </a:rPr>
              <a:t>New Curriculum </a:t>
            </a:r>
            <a:endParaRPr lang="sr-Latn-ME" sz="2000" b="1" dirty="0">
              <a:solidFill>
                <a:srgbClr val="00B050"/>
              </a:solidFill>
            </a:endParaRPr>
          </a:p>
          <a:p>
            <a:r>
              <a:rPr lang="sr-Latn-ME" sz="2000" b="1" dirty="0" smtClean="0">
                <a:solidFill>
                  <a:srgbClr val="C00000"/>
                </a:solidFill>
              </a:rPr>
              <a:t>3 years(180 ECTS)=5400 h</a:t>
            </a:r>
            <a:r>
              <a:rPr lang="sr-Latn-ME" sz="2000" b="1" dirty="0">
                <a:solidFill>
                  <a:srgbClr val="C00000"/>
                </a:solidFill>
              </a:rPr>
              <a:t> (L,S,Lab,CLT</a:t>
            </a:r>
            <a:r>
              <a:rPr lang="sr-Latn-ME" sz="2000" b="1" dirty="0" smtClean="0">
                <a:solidFill>
                  <a:srgbClr val="C00000"/>
                </a:solidFill>
              </a:rPr>
              <a:t>), </a:t>
            </a:r>
            <a:r>
              <a:rPr lang="sr-Latn-ME" sz="2000" b="1" dirty="0" smtClean="0"/>
              <a:t>3</a:t>
            </a:r>
            <a:r>
              <a:rPr lang="sr-Latn-ME" sz="2000" b="1" dirty="0" smtClean="0">
                <a:solidFill>
                  <a:srgbClr val="C00000"/>
                </a:solidFill>
              </a:rPr>
              <a:t>years=</a:t>
            </a:r>
            <a:r>
              <a:rPr lang="sr-Latn-ME" sz="2000" b="1" dirty="0" smtClean="0"/>
              <a:t>90</a:t>
            </a:r>
            <a:r>
              <a:rPr lang="sr-Latn-ME" sz="2000" b="1" dirty="0" smtClean="0">
                <a:solidFill>
                  <a:srgbClr val="C00000"/>
                </a:solidFill>
              </a:rPr>
              <a:t>weeks+</a:t>
            </a:r>
            <a:r>
              <a:rPr lang="sr-Latn-ME" sz="2000" b="1" dirty="0" smtClean="0"/>
              <a:t>16</a:t>
            </a:r>
            <a:r>
              <a:rPr lang="sr-Latn-ME" sz="2000" b="1" dirty="0" smtClean="0">
                <a:solidFill>
                  <a:srgbClr val="C00000"/>
                </a:solidFill>
              </a:rPr>
              <a:t>weeks  clinical internship=</a:t>
            </a:r>
            <a:r>
              <a:rPr lang="sr-Latn-ME" sz="2000" b="1" dirty="0" smtClean="0"/>
              <a:t>106</a:t>
            </a:r>
            <a:r>
              <a:rPr lang="sr-Latn-ME" sz="2000" b="1" dirty="0" smtClean="0">
                <a:solidFill>
                  <a:srgbClr val="C00000"/>
                </a:solidFill>
              </a:rPr>
              <a:t> weeks.</a:t>
            </a:r>
          </a:p>
          <a:p>
            <a:r>
              <a:rPr lang="sr-Latn-ME" sz="2000" b="1" dirty="0" smtClean="0">
                <a:solidFill>
                  <a:srgbClr val="C00000"/>
                </a:solidFill>
              </a:rPr>
              <a:t>1ECTS=30 h</a:t>
            </a:r>
          </a:p>
          <a:p>
            <a:pPr marL="0" indent="0">
              <a:buNone/>
            </a:pPr>
            <a:r>
              <a:rPr lang="sr-Latn-ME" sz="2000" b="1" dirty="0" smtClean="0">
                <a:solidFill>
                  <a:srgbClr val="00B0F0"/>
                </a:solidFill>
              </a:rPr>
              <a:t>Contact Hours  </a:t>
            </a:r>
            <a:r>
              <a:rPr lang="sr-Latn-ME" sz="2000" b="1" dirty="0" smtClean="0">
                <a:solidFill>
                  <a:srgbClr val="C00000"/>
                </a:solidFill>
              </a:rPr>
              <a:t>(L,S-</a:t>
            </a:r>
            <a:r>
              <a:rPr lang="sr-Latn-ME" sz="2000" b="1" dirty="0" smtClean="0"/>
              <a:t>1695</a:t>
            </a:r>
            <a:r>
              <a:rPr lang="sr-Latn-ME" sz="2000" b="1" dirty="0" smtClean="0">
                <a:solidFill>
                  <a:srgbClr val="C00000"/>
                </a:solidFill>
              </a:rPr>
              <a:t>h,Lab-</a:t>
            </a:r>
            <a:r>
              <a:rPr lang="sr-Latn-ME" sz="2000" b="1" dirty="0" smtClean="0"/>
              <a:t>465</a:t>
            </a:r>
            <a:r>
              <a:rPr lang="sr-Latn-ME" sz="2000" b="1" dirty="0" smtClean="0">
                <a:solidFill>
                  <a:srgbClr val="C00000"/>
                </a:solidFill>
              </a:rPr>
              <a:t>h,CTL-</a:t>
            </a:r>
            <a:r>
              <a:rPr lang="sr-Latn-ME" sz="2000" b="1" dirty="0" smtClean="0">
                <a:solidFill>
                  <a:schemeClr val="tx1">
                    <a:lumMod val="85000"/>
                    <a:lumOff val="15000"/>
                  </a:schemeClr>
                </a:solidFill>
              </a:rPr>
              <a:t>2445</a:t>
            </a:r>
            <a:r>
              <a:rPr lang="sr-Latn-ME" sz="2000" b="1" dirty="0" smtClean="0">
                <a:solidFill>
                  <a:srgbClr val="C00000"/>
                </a:solidFill>
              </a:rPr>
              <a:t>h)-</a:t>
            </a:r>
            <a:r>
              <a:rPr lang="sr-Latn-ME" sz="2000" b="1" dirty="0" smtClean="0">
                <a:solidFill>
                  <a:srgbClr val="00B0F0"/>
                </a:solidFill>
              </a:rPr>
              <a:t>4605</a:t>
            </a:r>
            <a:r>
              <a:rPr lang="sr-Latn-ME" sz="2000" b="1" dirty="0" smtClean="0">
                <a:solidFill>
                  <a:srgbClr val="C00000"/>
                </a:solidFill>
              </a:rPr>
              <a:t>h</a:t>
            </a:r>
            <a:r>
              <a:rPr lang="sr-Latn-ME" sz="2000" b="1" dirty="0" smtClean="0">
                <a:solidFill>
                  <a:srgbClr val="00B0F0"/>
                </a:solidFill>
              </a:rPr>
              <a:t>,(</a:t>
            </a:r>
            <a:r>
              <a:rPr lang="sr-Latn-ME" sz="2000" b="1" dirty="0" smtClean="0">
                <a:solidFill>
                  <a:srgbClr val="FF0000"/>
                </a:solidFill>
              </a:rPr>
              <a:t>1</a:t>
            </a:r>
            <a:r>
              <a:rPr lang="sr-Latn-ME" sz="2000" b="1" dirty="0" smtClean="0">
                <a:solidFill>
                  <a:srgbClr val="00B0F0"/>
                </a:solidFill>
              </a:rPr>
              <a:t>week-</a:t>
            </a:r>
            <a:r>
              <a:rPr lang="sr-Latn-ME" sz="2000" b="1" dirty="0" smtClean="0">
                <a:solidFill>
                  <a:srgbClr val="FF0000"/>
                </a:solidFill>
              </a:rPr>
              <a:t>43 </a:t>
            </a:r>
            <a:r>
              <a:rPr lang="sr-Latn-ME" sz="2000" b="1" dirty="0" smtClean="0">
                <a:solidFill>
                  <a:srgbClr val="00B0F0"/>
                </a:solidFill>
              </a:rPr>
              <a:t>hours)</a:t>
            </a:r>
          </a:p>
          <a:p>
            <a:r>
              <a:rPr lang="sr-Latn-ME" sz="2000" b="1" dirty="0" smtClean="0">
                <a:solidFill>
                  <a:srgbClr val="00B050"/>
                </a:solidFill>
              </a:rPr>
              <a:t>T-37%,P-63%(Lab-10%,CLT-53%)</a:t>
            </a:r>
          </a:p>
          <a:p>
            <a:r>
              <a:rPr lang="sr-Latn-ME" sz="2000" b="1" dirty="0" smtClean="0">
                <a:solidFill>
                  <a:srgbClr val="00B0F0"/>
                </a:solidFill>
              </a:rPr>
              <a:t>IW</a:t>
            </a:r>
            <a:r>
              <a:rPr lang="sr-Latn-ME" sz="2000" b="1" dirty="0" smtClean="0">
                <a:solidFill>
                  <a:srgbClr val="C00000"/>
                </a:solidFill>
              </a:rPr>
              <a:t>                         - </a:t>
            </a:r>
            <a:r>
              <a:rPr lang="sr-Latn-ME" sz="2000" b="1" dirty="0" smtClean="0">
                <a:solidFill>
                  <a:srgbClr val="00B0F0"/>
                </a:solidFill>
              </a:rPr>
              <a:t>795</a:t>
            </a:r>
            <a:r>
              <a:rPr lang="sr-Latn-ME" sz="2000" b="1" dirty="0" smtClean="0"/>
              <a:t>h</a:t>
            </a:r>
          </a:p>
          <a:p>
            <a:r>
              <a:rPr lang="sr-Latn-ME" sz="2000" b="1" dirty="0" smtClean="0"/>
              <a:t>Legend</a:t>
            </a:r>
            <a:r>
              <a:rPr lang="sr-Latn-ME" sz="2000" b="1" dirty="0" smtClean="0">
                <a:solidFill>
                  <a:srgbClr val="C00000"/>
                </a:solidFill>
              </a:rPr>
              <a:t>: </a:t>
            </a:r>
            <a:r>
              <a:rPr lang="sr-Latn-ME" sz="2000" b="1" dirty="0" smtClean="0"/>
              <a:t>L</a:t>
            </a:r>
            <a:r>
              <a:rPr lang="sr-Latn-ME" sz="2000" b="1" dirty="0" smtClean="0">
                <a:solidFill>
                  <a:srgbClr val="C00000"/>
                </a:solidFill>
              </a:rPr>
              <a:t>-lecture,</a:t>
            </a:r>
            <a:r>
              <a:rPr lang="sr-Latn-ME" sz="2000" b="1" dirty="0" smtClean="0"/>
              <a:t>S</a:t>
            </a:r>
            <a:r>
              <a:rPr lang="sr-Latn-ME" sz="2000" b="1" dirty="0" smtClean="0">
                <a:solidFill>
                  <a:srgbClr val="C00000"/>
                </a:solidFill>
              </a:rPr>
              <a:t>-Seminar,</a:t>
            </a:r>
            <a:r>
              <a:rPr lang="sr-Latn-ME" sz="2000" b="1" dirty="0" smtClean="0"/>
              <a:t>Lab</a:t>
            </a:r>
            <a:r>
              <a:rPr lang="sr-Latn-ME" sz="2000" b="1" dirty="0" smtClean="0">
                <a:solidFill>
                  <a:srgbClr val="C00000"/>
                </a:solidFill>
              </a:rPr>
              <a:t>-labaratory,</a:t>
            </a:r>
            <a:r>
              <a:rPr lang="sr-Latn-ME" sz="2000" b="1" dirty="0" smtClean="0"/>
              <a:t>CLT</a:t>
            </a:r>
            <a:r>
              <a:rPr lang="sr-Latn-ME" sz="2000" b="1" dirty="0" smtClean="0">
                <a:solidFill>
                  <a:srgbClr val="C00000"/>
                </a:solidFill>
              </a:rPr>
              <a:t>-clinical training</a:t>
            </a:r>
          </a:p>
        </p:txBody>
      </p:sp>
    </p:spTree>
    <p:extLst>
      <p:ext uri="{BB962C8B-B14F-4D97-AF65-F5344CB8AC3E}">
        <p14:creationId xmlns:p14="http://schemas.microsoft.com/office/powerpoint/2010/main" val="325152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76672"/>
          </a:xfrm>
        </p:spPr>
        <p:txBody>
          <a:bodyPr>
            <a:normAutofit fontScale="90000"/>
          </a:bodyPr>
          <a:lstStyle/>
          <a:p>
            <a:r>
              <a:rPr lang="sr-Latn-ME" sz="2000" dirty="0"/>
              <a:t>1st YEAR</a:t>
            </a:r>
            <a:br>
              <a:rPr lang="sr-Latn-ME" sz="2000" dirty="0"/>
            </a:br>
            <a:r>
              <a:rPr lang="sr-Latn-ME" sz="2000" dirty="0"/>
              <a:t>WINTER SEMESTER</a:t>
            </a:r>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476672"/>
            <a:ext cx="8928992" cy="6336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7162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sr-Latn-ME" sz="2200" dirty="0"/>
              <a:t>1st YEAR</a:t>
            </a:r>
            <a:br>
              <a:rPr lang="sr-Latn-ME" sz="2200" dirty="0"/>
            </a:br>
            <a:r>
              <a:rPr lang="sr-Latn-ME" sz="2200" dirty="0"/>
              <a:t>SUMMER SEMESTER</a:t>
            </a:r>
            <a:r>
              <a:rPr lang="sr-Latn-ME" dirty="0"/>
              <a:t/>
            </a:r>
            <a:br>
              <a:rPr lang="sr-Latn-ME" dirty="0"/>
            </a:br>
            <a:endParaRPr lang="sr-Latn-ME"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548680"/>
            <a:ext cx="8856984" cy="6408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9103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360040"/>
          </a:xfrm>
        </p:spPr>
        <p:txBody>
          <a:bodyPr>
            <a:normAutofit fontScale="90000"/>
          </a:bodyPr>
          <a:lstStyle/>
          <a:p>
            <a:r>
              <a:rPr lang="sr-Latn-ME" sz="2200" dirty="0">
                <a:solidFill>
                  <a:prstClr val="black"/>
                </a:solidFill>
              </a:rPr>
              <a:t>2nd YEAR</a:t>
            </a:r>
            <a:br>
              <a:rPr lang="sr-Latn-ME" sz="2200" dirty="0">
                <a:solidFill>
                  <a:prstClr val="black"/>
                </a:solidFill>
              </a:rPr>
            </a:br>
            <a:r>
              <a:rPr lang="sr-Latn-ME" sz="2200" dirty="0">
                <a:solidFill>
                  <a:prstClr val="black"/>
                </a:solidFill>
              </a:rPr>
              <a:t>WINTER SEMESTER</a:t>
            </a:r>
            <a:endParaRPr lang="sr-Latn-ME"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476672"/>
            <a:ext cx="8712968" cy="4991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5468645"/>
            <a:ext cx="8136904" cy="12727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5952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406" y="44624"/>
            <a:ext cx="8229600" cy="504056"/>
          </a:xfrm>
        </p:spPr>
        <p:txBody>
          <a:bodyPr>
            <a:noAutofit/>
          </a:bodyPr>
          <a:lstStyle/>
          <a:p>
            <a:r>
              <a:rPr lang="en-GB" sz="2400" dirty="0"/>
              <a:t>2</a:t>
            </a:r>
            <a:r>
              <a:rPr lang="en-GB" sz="2400" baseline="30000" dirty="0"/>
              <a:t>nd</a:t>
            </a:r>
            <a:r>
              <a:rPr lang="en-GB" sz="2400" dirty="0"/>
              <a:t> YEAR</a:t>
            </a:r>
            <a:r>
              <a:rPr lang="sr-Latn-ME" sz="2400" dirty="0"/>
              <a:t/>
            </a:r>
            <a:br>
              <a:rPr lang="sr-Latn-ME" sz="2400" dirty="0"/>
            </a:br>
            <a:r>
              <a:rPr lang="en-GB" sz="2400" dirty="0"/>
              <a:t>SUMMER SEMESTER</a:t>
            </a:r>
            <a:endParaRPr lang="sr-Latn-ME" sz="2400"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75" y="620688"/>
            <a:ext cx="9034463" cy="6336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6211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19256" cy="792088"/>
          </a:xfrm>
        </p:spPr>
        <p:txBody>
          <a:bodyPr>
            <a:normAutofit fontScale="90000"/>
          </a:bodyPr>
          <a:lstStyle/>
          <a:p>
            <a:r>
              <a:rPr lang="sr-Latn-ME" sz="2200" dirty="0" smtClean="0"/>
              <a:t/>
            </a:r>
            <a:br>
              <a:rPr lang="sr-Latn-ME" sz="2200" dirty="0" smtClean="0"/>
            </a:br>
            <a:r>
              <a:rPr lang="sr-Latn-ME" sz="2200" dirty="0" smtClean="0"/>
              <a:t/>
            </a:r>
            <a:br>
              <a:rPr lang="sr-Latn-ME" sz="2200" dirty="0" smtClean="0"/>
            </a:br>
            <a:r>
              <a:rPr lang="sr-Latn-ME" sz="2200" dirty="0" smtClean="0"/>
              <a:t>3rd </a:t>
            </a:r>
            <a:r>
              <a:rPr lang="sr-Latn-ME" sz="2200" dirty="0"/>
              <a:t>YEAR</a:t>
            </a:r>
            <a:br>
              <a:rPr lang="sr-Latn-ME" sz="2200" dirty="0"/>
            </a:br>
            <a:r>
              <a:rPr lang="sr-Latn-ME" sz="2200" dirty="0"/>
              <a:t>WINTER SEMESTER</a:t>
            </a:r>
            <a:r>
              <a:rPr lang="sr-Latn-ME" dirty="0"/>
              <a:t/>
            </a:r>
            <a:br>
              <a:rPr lang="sr-Latn-ME" dirty="0"/>
            </a:br>
            <a:endParaRPr lang="sr-Latn-ME" dirty="0"/>
          </a:p>
        </p:txBody>
      </p:sp>
      <p:pic>
        <p:nvPicPr>
          <p:cNvPr id="5122"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548680"/>
            <a:ext cx="8640959" cy="6408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0398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548680"/>
            <a:ext cx="8229600" cy="4680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itle 1"/>
          <p:cNvSpPr>
            <a:spLocks noGrp="1"/>
          </p:cNvSpPr>
          <p:nvPr>
            <p:ph type="title"/>
          </p:nvPr>
        </p:nvSpPr>
        <p:spPr>
          <a:xfrm>
            <a:off x="457200" y="274638"/>
            <a:ext cx="8229600" cy="562074"/>
          </a:xfrm>
        </p:spPr>
        <p:txBody>
          <a:bodyPr>
            <a:normAutofit fontScale="90000"/>
          </a:bodyPr>
          <a:lstStyle/>
          <a:p>
            <a:r>
              <a:rPr lang="sr-Latn-ME" sz="2200" dirty="0"/>
              <a:t>3rdYEAR</a:t>
            </a:r>
            <a:br>
              <a:rPr lang="sr-Latn-ME" sz="2200" dirty="0"/>
            </a:br>
            <a:r>
              <a:rPr lang="sr-Latn-ME" sz="2200" dirty="0"/>
              <a:t>SUMMER SEMESTER</a:t>
            </a:r>
            <a:r>
              <a:rPr lang="sr-Latn-ME" dirty="0"/>
              <a:t/>
            </a:r>
            <a:br>
              <a:rPr lang="sr-Latn-ME" dirty="0"/>
            </a:br>
            <a:endParaRPr lang="sr-Latn-ME" dirty="0"/>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0127" y="5229200"/>
            <a:ext cx="8280920" cy="83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4060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fontScale="90000"/>
          </a:bodyPr>
          <a:lstStyle/>
          <a:p>
            <a:pPr>
              <a:lnSpc>
                <a:spcPct val="115000"/>
              </a:lnSpc>
              <a:spcAft>
                <a:spcPts val="1000"/>
              </a:spcAft>
            </a:pPr>
            <a:r>
              <a:rPr lang="en-GB" sz="2400" b="1" i="1" dirty="0">
                <a:solidFill>
                  <a:srgbClr val="FF0000"/>
                </a:solidFill>
                <a:latin typeface="Arial"/>
                <a:ea typeface="Calibri"/>
                <a:cs typeface="Times New Roman"/>
              </a:rPr>
              <a:t>ELECTIVE SUBJECTS 2</a:t>
            </a:r>
            <a:r>
              <a:rPr lang="en-GB" sz="2400" b="1" i="1" baseline="30000" dirty="0">
                <a:solidFill>
                  <a:srgbClr val="FF0000"/>
                </a:solidFill>
                <a:latin typeface="Arial"/>
                <a:ea typeface="Calibri"/>
                <a:cs typeface="Times New Roman"/>
              </a:rPr>
              <a:t>nd</a:t>
            </a:r>
            <a:r>
              <a:rPr lang="en-GB" sz="2400" b="1" i="1" dirty="0">
                <a:solidFill>
                  <a:srgbClr val="FF0000"/>
                </a:solidFill>
                <a:latin typeface="Arial"/>
                <a:ea typeface="Calibri"/>
                <a:cs typeface="Times New Roman"/>
              </a:rPr>
              <a:t> YEAR</a:t>
            </a:r>
            <a:r>
              <a:rPr lang="sr-Latn-ME" sz="2400" dirty="0">
                <a:ea typeface="Calibri"/>
                <a:cs typeface="Times New Roman"/>
              </a:rPr>
              <a:t/>
            </a:r>
            <a:br>
              <a:rPr lang="sr-Latn-ME" sz="2400" dirty="0">
                <a:ea typeface="Calibri"/>
                <a:cs typeface="Times New Roman"/>
              </a:rPr>
            </a:br>
            <a:r>
              <a:rPr lang="en-GB" sz="2400" b="1" i="1" dirty="0">
                <a:solidFill>
                  <a:srgbClr val="FF0000"/>
                </a:solidFill>
                <a:latin typeface="Arial"/>
                <a:ea typeface="Calibri"/>
                <a:cs typeface="Times New Roman"/>
              </a:rPr>
              <a:t>WINTER SEMESTER  :</a:t>
            </a:r>
            <a:endParaRPr lang="sr-Latn-ME" sz="2400" dirty="0">
              <a:ea typeface="Calibri"/>
              <a:cs typeface="Times New Roman"/>
            </a:endParaRPr>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1340768"/>
            <a:ext cx="8229600"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307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365463"/>
            <a:ext cx="11986344" cy="5976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10842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lstStyle/>
          <a:p>
            <a:r>
              <a:rPr lang="en-GB" sz="2400" b="1" i="1" dirty="0">
                <a:solidFill>
                  <a:srgbClr val="FF0000"/>
                </a:solidFill>
                <a:latin typeface="Arial"/>
                <a:ea typeface="Calibri"/>
                <a:cs typeface="Times New Roman"/>
              </a:rPr>
              <a:t>CLINICAL INTERNSHIP- ELECTIVE </a:t>
            </a:r>
            <a:r>
              <a:rPr lang="en-GB" sz="2400" b="1" i="1" dirty="0" smtClean="0">
                <a:solidFill>
                  <a:srgbClr val="FF0000"/>
                </a:solidFill>
                <a:latin typeface="Arial"/>
                <a:ea typeface="Calibri"/>
                <a:cs typeface="Times New Roman"/>
              </a:rPr>
              <a:t>SUBJ</a:t>
            </a:r>
            <a:r>
              <a:rPr lang="sr-Latn-ME" sz="2400" b="1" i="1" dirty="0" smtClean="0">
                <a:solidFill>
                  <a:srgbClr val="FF0000"/>
                </a:solidFill>
                <a:latin typeface="Arial"/>
                <a:ea typeface="Calibri"/>
                <a:cs typeface="Times New Roman"/>
              </a:rPr>
              <a:t>ECTS</a:t>
            </a:r>
            <a:endParaRPr lang="sr-Latn-ME" dirty="0">
              <a:solidFill>
                <a:srgbClr val="FF0000"/>
              </a:solidFill>
            </a:endParaRPr>
          </a:p>
        </p:txBody>
      </p:sp>
      <p:sp>
        <p:nvSpPr>
          <p:cNvPr id="3" name="Content Placeholder 2"/>
          <p:cNvSpPr>
            <a:spLocks noGrp="1"/>
          </p:cNvSpPr>
          <p:nvPr>
            <p:ph idx="1"/>
          </p:nvPr>
        </p:nvSpPr>
        <p:spPr>
          <a:xfrm>
            <a:off x="457200" y="1124744"/>
            <a:ext cx="8229600" cy="5001419"/>
          </a:xfrm>
        </p:spPr>
        <p:txBody>
          <a:bodyPr>
            <a:normAutofit/>
          </a:bodyPr>
          <a:lstStyle/>
          <a:p>
            <a:pPr marL="0" lvl="0" indent="0">
              <a:lnSpc>
                <a:spcPct val="115000"/>
              </a:lnSpc>
              <a:spcAft>
                <a:spcPts val="1000"/>
              </a:spcAft>
              <a:buNone/>
            </a:pPr>
            <a:r>
              <a:rPr lang="sr-Latn-ME" sz="2700" b="1" i="1" dirty="0">
                <a:solidFill>
                  <a:prstClr val="black"/>
                </a:solidFill>
                <a:latin typeface="Arial"/>
                <a:ea typeface="Calibri"/>
                <a:cs typeface="Times New Roman"/>
              </a:rPr>
              <a:t>1. Nursing Care Internal Diseases</a:t>
            </a:r>
            <a:br>
              <a:rPr lang="sr-Latn-ME" sz="2700" b="1" i="1" dirty="0">
                <a:solidFill>
                  <a:prstClr val="black"/>
                </a:solidFill>
                <a:latin typeface="Arial"/>
                <a:ea typeface="Calibri"/>
                <a:cs typeface="Times New Roman"/>
              </a:rPr>
            </a:br>
            <a:r>
              <a:rPr lang="sr-Latn-ME" sz="2700" b="1" i="1" dirty="0">
                <a:solidFill>
                  <a:prstClr val="black"/>
                </a:solidFill>
                <a:latin typeface="Arial"/>
                <a:ea typeface="Calibri"/>
                <a:cs typeface="Times New Roman"/>
              </a:rPr>
              <a:t>2. Nursing care of surgical patients</a:t>
            </a:r>
            <a:br>
              <a:rPr lang="sr-Latn-ME" sz="2700" b="1" i="1" dirty="0">
                <a:solidFill>
                  <a:prstClr val="black"/>
                </a:solidFill>
                <a:latin typeface="Arial"/>
                <a:ea typeface="Calibri"/>
                <a:cs typeface="Times New Roman"/>
              </a:rPr>
            </a:br>
            <a:r>
              <a:rPr lang="sr-Latn-ME" sz="2700" b="1" i="1" dirty="0">
                <a:solidFill>
                  <a:prstClr val="black"/>
                </a:solidFill>
                <a:latin typeface="Arial"/>
                <a:ea typeface="Calibri"/>
                <a:cs typeface="Times New Roman"/>
              </a:rPr>
              <a:t>3. Nursing care of pediatric patients</a:t>
            </a:r>
            <a:br>
              <a:rPr lang="sr-Latn-ME" sz="2700" b="1" i="1" dirty="0">
                <a:solidFill>
                  <a:prstClr val="black"/>
                </a:solidFill>
                <a:latin typeface="Arial"/>
                <a:ea typeface="Calibri"/>
                <a:cs typeface="Times New Roman"/>
              </a:rPr>
            </a:br>
            <a:r>
              <a:rPr lang="sr-Latn-ME" sz="2700" b="1" i="1" dirty="0">
                <a:solidFill>
                  <a:prstClr val="black"/>
                </a:solidFill>
                <a:latin typeface="Arial"/>
                <a:ea typeface="Calibri"/>
                <a:cs typeface="Times New Roman"/>
              </a:rPr>
              <a:t>4. Nursing care of infectious patients</a:t>
            </a:r>
            <a:br>
              <a:rPr lang="sr-Latn-ME" sz="2700" b="1" i="1" dirty="0">
                <a:solidFill>
                  <a:prstClr val="black"/>
                </a:solidFill>
                <a:latin typeface="Arial"/>
                <a:ea typeface="Calibri"/>
                <a:cs typeface="Times New Roman"/>
              </a:rPr>
            </a:br>
            <a:r>
              <a:rPr lang="sr-Latn-ME" sz="2700" b="1" i="1" dirty="0">
                <a:solidFill>
                  <a:prstClr val="black"/>
                </a:solidFill>
                <a:latin typeface="Arial"/>
                <a:ea typeface="Calibri"/>
                <a:cs typeface="Times New Roman"/>
              </a:rPr>
              <a:t>5. Nursing care of psychiatric patients</a:t>
            </a:r>
            <a:br>
              <a:rPr lang="sr-Latn-ME" sz="2700" b="1" i="1" dirty="0">
                <a:solidFill>
                  <a:prstClr val="black"/>
                </a:solidFill>
                <a:latin typeface="Arial"/>
                <a:ea typeface="Calibri"/>
                <a:cs typeface="Times New Roman"/>
              </a:rPr>
            </a:br>
            <a:r>
              <a:rPr lang="sr-Latn-ME" sz="2700" b="1" i="1" dirty="0">
                <a:solidFill>
                  <a:prstClr val="black"/>
                </a:solidFill>
                <a:latin typeface="Arial"/>
                <a:ea typeface="Calibri"/>
                <a:cs typeface="Times New Roman"/>
              </a:rPr>
              <a:t>6. Nursing care of geriatric patients</a:t>
            </a:r>
            <a:br>
              <a:rPr lang="sr-Latn-ME" sz="2700" b="1" i="1" dirty="0">
                <a:solidFill>
                  <a:prstClr val="black"/>
                </a:solidFill>
                <a:latin typeface="Arial"/>
                <a:ea typeface="Calibri"/>
                <a:cs typeface="Times New Roman"/>
              </a:rPr>
            </a:br>
            <a:r>
              <a:rPr lang="sr-Latn-ME" sz="2700" b="1" i="1" dirty="0">
                <a:solidFill>
                  <a:prstClr val="black"/>
                </a:solidFill>
                <a:latin typeface="Arial"/>
                <a:ea typeface="Calibri"/>
                <a:cs typeface="Times New Roman"/>
              </a:rPr>
              <a:t>7. Nursing care in gynecology and obstetrics</a:t>
            </a:r>
            <a:br>
              <a:rPr lang="sr-Latn-ME" sz="2700" b="1" i="1" dirty="0">
                <a:solidFill>
                  <a:prstClr val="black"/>
                </a:solidFill>
                <a:latin typeface="Arial"/>
                <a:ea typeface="Calibri"/>
                <a:cs typeface="Times New Roman"/>
              </a:rPr>
            </a:br>
            <a:r>
              <a:rPr lang="sr-Latn-ME" sz="2700" b="1" i="1" dirty="0">
                <a:solidFill>
                  <a:prstClr val="black"/>
                </a:solidFill>
                <a:latin typeface="Arial"/>
                <a:ea typeface="Calibri"/>
                <a:cs typeface="Times New Roman"/>
              </a:rPr>
              <a:t>8. Nursing care in the family, community and primary health care</a:t>
            </a:r>
            <a:br>
              <a:rPr lang="sr-Latn-ME" sz="2700" b="1" i="1" dirty="0">
                <a:solidFill>
                  <a:prstClr val="black"/>
                </a:solidFill>
                <a:latin typeface="Arial"/>
                <a:ea typeface="Calibri"/>
                <a:cs typeface="Times New Roman"/>
              </a:rPr>
            </a:br>
            <a:r>
              <a:rPr lang="sr-Latn-ME" sz="2700" b="1" i="1" dirty="0">
                <a:solidFill>
                  <a:prstClr val="black"/>
                </a:solidFill>
                <a:latin typeface="Arial"/>
                <a:ea typeface="Calibri"/>
                <a:cs typeface="Times New Roman"/>
              </a:rPr>
              <a:t>9. Nursing care of neurological patients</a:t>
            </a:r>
            <a:endParaRPr lang="sr-Latn-ME" sz="1500" dirty="0">
              <a:solidFill>
                <a:prstClr val="black"/>
              </a:solidFill>
              <a:ea typeface="Calibri"/>
              <a:cs typeface="Times New Roman"/>
            </a:endParaRPr>
          </a:p>
        </p:txBody>
      </p:sp>
    </p:spTree>
    <p:extLst>
      <p:ext uri="{BB962C8B-B14F-4D97-AF65-F5344CB8AC3E}">
        <p14:creationId xmlns:p14="http://schemas.microsoft.com/office/powerpoint/2010/main" val="2687883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451520"/>
          </a:xfrm>
        </p:spPr>
        <p:txBody>
          <a:bodyPr/>
          <a:lstStyle/>
          <a:p>
            <a:r>
              <a:rPr lang="sr-Latn-ME" dirty="0" smtClean="0"/>
              <a:t>           </a:t>
            </a:r>
            <a:r>
              <a:rPr lang="sr-Latn-ME" dirty="0" smtClean="0">
                <a:solidFill>
                  <a:srgbClr val="C00000"/>
                </a:solidFill>
              </a:rPr>
              <a:t>MONTENEGRO</a:t>
            </a:r>
            <a:endParaRPr lang="sr-Latn-ME" dirty="0">
              <a:solidFill>
                <a:srgbClr val="C00000"/>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3688" y="980728"/>
            <a:ext cx="5616624" cy="5877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90911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706090"/>
          </a:xfrm>
        </p:spPr>
        <p:txBody>
          <a:bodyPr/>
          <a:lstStyle/>
          <a:p>
            <a:r>
              <a:rPr lang="en-US" altLang="sr-Latn-RS" sz="3200" b="1" dirty="0">
                <a:solidFill>
                  <a:srgbClr val="00B0F0"/>
                </a:solidFill>
                <a:latin typeface="Calibri" pitchFamily="34" charset="0"/>
                <a:ea typeface="+mn-ea"/>
                <a:cs typeface="+mn-cs"/>
              </a:rPr>
              <a:t>Workplace clinical training</a:t>
            </a:r>
            <a:r>
              <a:rPr lang="sk-SK" altLang="sr-Latn-RS" sz="3200" b="1" dirty="0">
                <a:solidFill>
                  <a:srgbClr val="00B0F0"/>
                </a:solidFill>
                <a:latin typeface="Calibri" pitchFamily="34" charset="0"/>
                <a:ea typeface="+mn-ea"/>
                <a:cs typeface="+mn-cs"/>
              </a:rPr>
              <a:t> 1st year</a:t>
            </a:r>
            <a:endParaRPr lang="sr-Latn-ME" dirty="0">
              <a:solidFill>
                <a:srgbClr val="00B0F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77782757"/>
              </p:ext>
            </p:extLst>
          </p:nvPr>
        </p:nvGraphicFramePr>
        <p:xfrm>
          <a:off x="543660" y="1124742"/>
          <a:ext cx="8420829" cy="4934009"/>
        </p:xfrm>
        <a:graphic>
          <a:graphicData uri="http://schemas.openxmlformats.org/drawingml/2006/table">
            <a:tbl>
              <a:tblPr firstRow="1" firstCol="1" bandRow="1"/>
              <a:tblGrid>
                <a:gridCol w="765983"/>
                <a:gridCol w="4864322"/>
                <a:gridCol w="2790524"/>
              </a:tblGrid>
              <a:tr h="751687">
                <a:tc>
                  <a:txBody>
                    <a:bodyPr/>
                    <a:lstStyle/>
                    <a:p>
                      <a:pPr algn="ctr">
                        <a:lnSpc>
                          <a:spcPct val="115000"/>
                        </a:lnSpc>
                        <a:spcAft>
                          <a:spcPts val="0"/>
                        </a:spcAft>
                      </a:pPr>
                      <a:r>
                        <a:rPr lang="en-GB" sz="1800" b="1" dirty="0">
                          <a:effectLst/>
                          <a:latin typeface="Arial"/>
                          <a:ea typeface="Calibri"/>
                          <a:cs typeface="Times New Roman"/>
                        </a:rPr>
                        <a:t>WS</a:t>
                      </a:r>
                      <a:endParaRPr lang="sr-Latn-ME" sz="1800" dirty="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l-SI" sz="1800" b="1" dirty="0">
                          <a:effectLst/>
                          <a:latin typeface="Arial"/>
                          <a:ea typeface="Calibri"/>
                          <a:cs typeface="Times New Roman"/>
                        </a:rPr>
                        <a:t>Admission ward(Communication skil in nursing)</a:t>
                      </a:r>
                      <a:endParaRPr lang="sr-Latn-ME" sz="1800" dirty="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60h(bachelor nurse-instructor)</a:t>
                      </a:r>
                      <a:endParaRPr lang="sr-Latn-ME" sz="180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787">
                <a:tc>
                  <a:txBody>
                    <a:bodyPr/>
                    <a:lstStyle/>
                    <a:p>
                      <a:pPr algn="ctr">
                        <a:lnSpc>
                          <a:spcPct val="115000"/>
                        </a:lnSpc>
                        <a:spcAft>
                          <a:spcPts val="0"/>
                        </a:spcAft>
                      </a:pPr>
                      <a:r>
                        <a:rPr lang="en-GB" sz="1800" b="1" dirty="0">
                          <a:effectLst/>
                          <a:latin typeface="Arial"/>
                          <a:ea typeface="Calibri"/>
                          <a:cs typeface="Times New Roman"/>
                        </a:rPr>
                        <a:t>WS</a:t>
                      </a:r>
                      <a:endParaRPr lang="sr-Latn-ME" sz="1800" dirty="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sl-SI" sz="1800" b="1" dirty="0">
                          <a:effectLst/>
                          <a:latin typeface="Arial"/>
                          <a:ea typeface="Calibri"/>
                          <a:cs typeface="Times New Roman"/>
                        </a:rPr>
                        <a:t>Emergency medicine ward</a:t>
                      </a:r>
                      <a:endParaRPr lang="sr-Latn-ME" sz="1800" dirty="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30h(BN-instructor)</a:t>
                      </a:r>
                      <a:endParaRPr lang="sr-Latn-ME" sz="180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2394">
                <a:tc>
                  <a:txBody>
                    <a:bodyPr/>
                    <a:lstStyle/>
                    <a:p>
                      <a:pPr algn="ctr">
                        <a:lnSpc>
                          <a:spcPct val="115000"/>
                        </a:lnSpc>
                        <a:spcAft>
                          <a:spcPts val="0"/>
                        </a:spcAft>
                      </a:pPr>
                      <a:r>
                        <a:rPr lang="en-GB" sz="1800" b="1">
                          <a:effectLst/>
                          <a:latin typeface="Arial"/>
                          <a:ea typeface="Calibri"/>
                          <a:cs typeface="Times New Roman"/>
                        </a:rPr>
                        <a:t>WS</a:t>
                      </a:r>
                      <a:endParaRPr lang="sr-Latn-ME" sz="180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Surgery ward (Introduction in nursing and nursing care)</a:t>
                      </a:r>
                      <a:endParaRPr lang="sr-Latn-ME" sz="1800" dirty="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60h(BN-instructor)</a:t>
                      </a:r>
                      <a:endParaRPr lang="sr-Latn-ME" sz="180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2394">
                <a:tc>
                  <a:txBody>
                    <a:bodyPr/>
                    <a:lstStyle/>
                    <a:p>
                      <a:pPr algn="ctr">
                        <a:lnSpc>
                          <a:spcPct val="115000"/>
                        </a:lnSpc>
                        <a:spcAft>
                          <a:spcPts val="0"/>
                        </a:spcAft>
                      </a:pPr>
                      <a:r>
                        <a:rPr lang="en-GB" sz="1800" b="1">
                          <a:effectLst/>
                          <a:latin typeface="Arial"/>
                          <a:ea typeface="Calibri"/>
                          <a:cs typeface="Times New Roman"/>
                        </a:rPr>
                        <a:t>WS</a:t>
                      </a:r>
                      <a:endParaRPr lang="sr-Latn-ME" sz="180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Paediatric ward(Introduction in nursing and nursing care)</a:t>
                      </a:r>
                      <a:endParaRPr lang="sr-Latn-ME" sz="1800" dirty="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30h(BN-instructor)</a:t>
                      </a:r>
                      <a:endParaRPr lang="sr-Latn-ME" sz="180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9779">
                <a:tc>
                  <a:txBody>
                    <a:bodyPr/>
                    <a:lstStyle/>
                    <a:p>
                      <a:pPr algn="ctr">
                        <a:lnSpc>
                          <a:spcPct val="115000"/>
                        </a:lnSpc>
                        <a:spcAft>
                          <a:spcPts val="0"/>
                        </a:spcAft>
                      </a:pPr>
                      <a:r>
                        <a:rPr lang="en-GB" sz="1800" b="1">
                          <a:effectLst/>
                          <a:latin typeface="Arial"/>
                          <a:ea typeface="Calibri"/>
                          <a:cs typeface="Times New Roman"/>
                        </a:rPr>
                        <a:t>WS</a:t>
                      </a:r>
                      <a:endParaRPr lang="sr-Latn-ME" sz="180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Clinical internship-</a:t>
                      </a:r>
                      <a:r>
                        <a:rPr lang="en-GB" sz="1800" b="1" kern="1200" dirty="0">
                          <a:solidFill>
                            <a:srgbClr val="000000"/>
                          </a:solidFill>
                          <a:effectLst/>
                          <a:latin typeface="Calibri"/>
                          <a:ea typeface="Times New Roman"/>
                          <a:cs typeface="Times New Roman"/>
                        </a:rPr>
                        <a:t> </a:t>
                      </a:r>
                      <a:r>
                        <a:rPr lang="sk-SK" sz="1800" b="1" dirty="0">
                          <a:effectLst/>
                          <a:latin typeface="Arial"/>
                          <a:ea typeface="Calibri"/>
                          <a:cs typeface="Times New Roman"/>
                        </a:rPr>
                        <a:t>Internal medicine ward </a:t>
                      </a:r>
                      <a:r>
                        <a:rPr lang="en-GB" sz="1800" b="1" dirty="0">
                          <a:effectLst/>
                          <a:latin typeface="Arial"/>
                          <a:ea typeface="Calibri"/>
                          <a:cs typeface="Times New Roman"/>
                        </a:rPr>
                        <a:t>(Introduction in nursing and nursing care)</a:t>
                      </a:r>
                      <a:endParaRPr lang="sr-Latn-ME" sz="1800" dirty="0">
                        <a:effectLst/>
                        <a:latin typeface="Calibri"/>
                        <a:ea typeface="Calibri"/>
                        <a:cs typeface="Times New Roman"/>
                      </a:endParaRPr>
                    </a:p>
                    <a:p>
                      <a:pPr>
                        <a:lnSpc>
                          <a:spcPct val="115000"/>
                        </a:lnSpc>
                        <a:spcAft>
                          <a:spcPts val="0"/>
                        </a:spcAft>
                      </a:pPr>
                      <a:r>
                        <a:rPr lang="en-GB" sz="1800" b="1" dirty="0">
                          <a:effectLst/>
                          <a:latin typeface="Arial"/>
                          <a:ea typeface="Calibri"/>
                          <a:cs typeface="Times New Roman"/>
                        </a:rPr>
                        <a:t> </a:t>
                      </a:r>
                      <a:endParaRPr lang="sr-Latn-ME" sz="1800" dirty="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60h(nurse of department)</a:t>
                      </a:r>
                      <a:endParaRPr lang="sr-Latn-ME" sz="180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787">
                <a:tc>
                  <a:txBody>
                    <a:bodyPr/>
                    <a:lstStyle/>
                    <a:p>
                      <a:pPr algn="ctr">
                        <a:lnSpc>
                          <a:spcPct val="115000"/>
                        </a:lnSpc>
                        <a:spcAft>
                          <a:spcPts val="0"/>
                        </a:spcAft>
                      </a:pPr>
                      <a:r>
                        <a:rPr lang="en-GB" sz="1800" b="1">
                          <a:effectLst/>
                          <a:latin typeface="Arial"/>
                          <a:ea typeface="Calibri"/>
                          <a:cs typeface="Times New Roman"/>
                        </a:rPr>
                        <a:t>SS</a:t>
                      </a:r>
                      <a:endParaRPr lang="sr-Latn-ME" sz="180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Intensive  care ward</a:t>
                      </a:r>
                      <a:endParaRPr lang="sr-Latn-ME" sz="1800" dirty="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120h(BN-instructor)</a:t>
                      </a:r>
                      <a:endParaRPr lang="sr-Latn-ME" sz="180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787">
                <a:tc>
                  <a:txBody>
                    <a:bodyPr/>
                    <a:lstStyle/>
                    <a:p>
                      <a:pPr algn="ctr">
                        <a:lnSpc>
                          <a:spcPct val="115000"/>
                        </a:lnSpc>
                        <a:spcAft>
                          <a:spcPts val="0"/>
                        </a:spcAft>
                      </a:pPr>
                      <a:r>
                        <a:rPr lang="en-GB" sz="1800" b="1">
                          <a:effectLst/>
                          <a:latin typeface="Arial"/>
                          <a:ea typeface="Calibri"/>
                          <a:cs typeface="Times New Roman"/>
                        </a:rPr>
                        <a:t>SS</a:t>
                      </a:r>
                      <a:endParaRPr lang="sr-Latn-ME" sz="180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Clinical internship-</a:t>
                      </a:r>
                      <a:r>
                        <a:rPr lang="en-GB" sz="1800" dirty="0">
                          <a:effectLst/>
                          <a:latin typeface="Calibri"/>
                          <a:ea typeface="Calibri"/>
                          <a:cs typeface="Times New Roman"/>
                        </a:rPr>
                        <a:t> </a:t>
                      </a:r>
                      <a:r>
                        <a:rPr lang="en-GB" sz="1800" b="1" dirty="0">
                          <a:effectLst/>
                          <a:latin typeface="Arial"/>
                          <a:ea typeface="Calibri"/>
                          <a:cs typeface="Times New Roman"/>
                        </a:rPr>
                        <a:t>Internal medicine ward </a:t>
                      </a:r>
                      <a:endParaRPr lang="sr-Latn-ME" sz="1800" dirty="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120h(nod)</a:t>
                      </a:r>
                      <a:endParaRPr lang="sr-Latn-ME" sz="180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2394">
                <a:tc>
                  <a:txBody>
                    <a:bodyPr/>
                    <a:lstStyle/>
                    <a:p>
                      <a:pPr algn="ctr">
                        <a:lnSpc>
                          <a:spcPct val="115000"/>
                        </a:lnSpc>
                        <a:spcAft>
                          <a:spcPts val="0"/>
                        </a:spcAft>
                      </a:pPr>
                      <a:r>
                        <a:rPr lang="en-GB" sz="1800" b="1" dirty="0">
                          <a:effectLst/>
                          <a:latin typeface="Arial"/>
                          <a:ea typeface="Calibri"/>
                          <a:cs typeface="Times New Roman"/>
                        </a:rPr>
                        <a:t>        SS</a:t>
                      </a:r>
                      <a:endParaRPr lang="sr-Latn-ME" sz="1800" dirty="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Clinical internship- Surgery ward </a:t>
                      </a:r>
                      <a:endParaRPr lang="sr-Latn-ME" sz="1800" dirty="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120h(nod)</a:t>
                      </a:r>
                      <a:endParaRPr lang="sr-Latn-ME" sz="1800" dirty="0">
                        <a:effectLst/>
                        <a:latin typeface="Calibri"/>
                        <a:ea typeface="Calibri"/>
                        <a:cs typeface="Times New Roman"/>
                      </a:endParaRPr>
                    </a:p>
                  </a:txBody>
                  <a:tcPr marL="58416" marR="584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457200" y="1545263"/>
            <a:ext cx="184731"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r-Latn-RS" sz="3200" b="1" i="0" u="none" strike="noStrike" cap="none" normalizeH="0" baseline="0" dirty="0" smtClean="0">
                <a:ln>
                  <a:noFill/>
                </a:ln>
                <a:solidFill>
                  <a:srgbClr val="000000"/>
                </a:solidFill>
                <a:effectLst/>
                <a:latin typeface="Calibri" pitchFamily="34" charset="0"/>
                <a:ea typeface="+mj-ea" charset="0"/>
                <a:cs typeface="+mj-cs" charset="0"/>
              </a:rPr>
              <a:t/>
            </a:r>
            <a:br>
              <a:rPr kumimoji="0" lang="sk-SK" altLang="sr-Latn-RS" sz="3200" b="1" i="0" u="none" strike="noStrike" cap="none" normalizeH="0" baseline="0" dirty="0" smtClean="0">
                <a:ln>
                  <a:noFill/>
                </a:ln>
                <a:solidFill>
                  <a:srgbClr val="000000"/>
                </a:solidFill>
                <a:effectLst/>
                <a:latin typeface="Calibri" pitchFamily="34" charset="0"/>
                <a:ea typeface="+mj-ea" charset="0"/>
                <a:cs typeface="+mj-cs" charset="0"/>
              </a:rPr>
            </a:br>
            <a:r>
              <a:rPr kumimoji="0" lang="sk-SK" altLang="sr-Latn-RS" sz="3200" b="1" i="0" u="none" strike="noStrike" cap="none" normalizeH="0" baseline="0" dirty="0" smtClean="0">
                <a:ln>
                  <a:noFill/>
                </a:ln>
                <a:solidFill>
                  <a:srgbClr val="000000"/>
                </a:solidFill>
                <a:effectLst/>
                <a:latin typeface="Calibri" pitchFamily="34" charset="0"/>
                <a:ea typeface="+mj-ea" charset="0"/>
                <a:cs typeface="+mj-cs" charset="0"/>
              </a:rPr>
              <a:t/>
            </a:r>
            <a:br>
              <a:rPr kumimoji="0" lang="sk-SK" altLang="sr-Latn-RS" sz="3200" b="1" i="0" u="none" strike="noStrike" cap="none" normalizeH="0" baseline="0" dirty="0" smtClean="0">
                <a:ln>
                  <a:noFill/>
                </a:ln>
                <a:solidFill>
                  <a:srgbClr val="000000"/>
                </a:solidFill>
                <a:effectLst/>
                <a:latin typeface="Calibri" pitchFamily="34" charset="0"/>
                <a:ea typeface="+mj-ea" charset="0"/>
                <a:cs typeface="+mj-cs" charset="0"/>
              </a:rPr>
            </a:br>
            <a:endParaRPr kumimoji="0" lang="sr-Latn-ME" altLang="sr-Latn-R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r-Latn-ME" altLang="sr-Latn-R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4717380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19256" cy="778098"/>
          </a:xfrm>
        </p:spPr>
        <p:txBody>
          <a:bodyPr/>
          <a:lstStyle/>
          <a:p>
            <a:r>
              <a:rPr lang="en-US" altLang="sr-Latn-RS" sz="3200" b="1" dirty="0">
                <a:solidFill>
                  <a:srgbClr val="00B0F0"/>
                </a:solidFill>
                <a:latin typeface="Calibri" pitchFamily="34" charset="0"/>
                <a:ea typeface="+mn-ea"/>
                <a:cs typeface="+mn-cs"/>
              </a:rPr>
              <a:t>Workplace clinical training </a:t>
            </a:r>
            <a:r>
              <a:rPr lang="sk-SK" altLang="sr-Latn-RS" sz="3200" b="1" dirty="0">
                <a:solidFill>
                  <a:srgbClr val="00B0F0"/>
                </a:solidFill>
                <a:latin typeface="Calibri" pitchFamily="34" charset="0"/>
                <a:ea typeface="+mn-ea"/>
                <a:cs typeface="+mn-cs"/>
              </a:rPr>
              <a:t>2nd year</a:t>
            </a:r>
            <a:endParaRPr lang="sr-Latn-ME" dirty="0">
              <a:solidFill>
                <a:srgbClr val="00B0F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9540887"/>
              </p:ext>
            </p:extLst>
          </p:nvPr>
        </p:nvGraphicFramePr>
        <p:xfrm>
          <a:off x="457200" y="1412778"/>
          <a:ext cx="8291265" cy="4190500"/>
        </p:xfrm>
        <a:graphic>
          <a:graphicData uri="http://schemas.openxmlformats.org/drawingml/2006/table">
            <a:tbl>
              <a:tblPr firstRow="1" firstCol="1" bandRow="1"/>
              <a:tblGrid>
                <a:gridCol w="806970"/>
                <a:gridCol w="5124608"/>
                <a:gridCol w="2359687"/>
              </a:tblGrid>
              <a:tr h="846826">
                <a:tc>
                  <a:txBody>
                    <a:bodyPr/>
                    <a:lstStyle/>
                    <a:p>
                      <a:pPr algn="ctr">
                        <a:lnSpc>
                          <a:spcPct val="115000"/>
                        </a:lnSpc>
                        <a:spcAft>
                          <a:spcPts val="0"/>
                        </a:spcAft>
                      </a:pPr>
                      <a:r>
                        <a:rPr lang="en-GB" sz="1800" b="1" dirty="0">
                          <a:effectLst/>
                          <a:latin typeface="Arial"/>
                          <a:ea typeface="Calibri"/>
                          <a:cs typeface="Times New Roman"/>
                        </a:rPr>
                        <a:t>WS</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Neurological ward(Medical nutrition and medical nutrition therapy)</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90h(BN-instructor)</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123">
                <a:tc>
                  <a:txBody>
                    <a:bodyPr/>
                    <a:lstStyle/>
                    <a:p>
                      <a:pPr algn="ctr">
                        <a:lnSpc>
                          <a:spcPct val="115000"/>
                        </a:lnSpc>
                        <a:spcAft>
                          <a:spcPts val="0"/>
                        </a:spcAft>
                      </a:pPr>
                      <a:r>
                        <a:rPr lang="en-GB" sz="1800" b="1">
                          <a:effectLst/>
                          <a:latin typeface="Arial"/>
                          <a:ea typeface="Calibri"/>
                          <a:cs typeface="Times New Roman"/>
                        </a:rPr>
                        <a:t>WS</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Infectious  diseases ward</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90h(BN-instructor)</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123">
                <a:tc>
                  <a:txBody>
                    <a:bodyPr/>
                    <a:lstStyle/>
                    <a:p>
                      <a:pPr algn="ctr">
                        <a:lnSpc>
                          <a:spcPct val="115000"/>
                        </a:lnSpc>
                        <a:spcAft>
                          <a:spcPts val="0"/>
                        </a:spcAft>
                      </a:pPr>
                      <a:r>
                        <a:rPr lang="en-GB" sz="1800" b="1">
                          <a:effectLst/>
                          <a:latin typeface="Arial"/>
                          <a:ea typeface="Calibri"/>
                          <a:cs typeface="Times New Roman"/>
                        </a:rPr>
                        <a:t>WS</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Clinical internship-</a:t>
                      </a:r>
                      <a:r>
                        <a:rPr lang="en-GB" sz="1800" dirty="0">
                          <a:effectLst/>
                          <a:latin typeface="Calibri"/>
                          <a:ea typeface="Calibri"/>
                          <a:cs typeface="Times New Roman"/>
                        </a:rPr>
                        <a:t> </a:t>
                      </a:r>
                      <a:r>
                        <a:rPr lang="en-GB" sz="1800" b="1" dirty="0">
                          <a:effectLst/>
                          <a:latin typeface="Arial"/>
                          <a:ea typeface="Calibri"/>
                          <a:cs typeface="Times New Roman"/>
                        </a:rPr>
                        <a:t>Paediatric ward</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60h(nod)</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123">
                <a:tc>
                  <a:txBody>
                    <a:bodyPr/>
                    <a:lstStyle/>
                    <a:p>
                      <a:pPr algn="ctr">
                        <a:lnSpc>
                          <a:spcPct val="115000"/>
                        </a:lnSpc>
                        <a:spcAft>
                          <a:spcPts val="0"/>
                        </a:spcAft>
                      </a:pPr>
                      <a:r>
                        <a:rPr lang="en-GB" sz="1800" b="1">
                          <a:effectLst/>
                          <a:latin typeface="Arial"/>
                          <a:ea typeface="Calibri"/>
                          <a:cs typeface="Times New Roman"/>
                        </a:rPr>
                        <a:t>SS</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Radiology ward(Propaedeutic and nursing care)</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75h(BN-instructor)</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123">
                <a:tc>
                  <a:txBody>
                    <a:bodyPr/>
                    <a:lstStyle/>
                    <a:p>
                      <a:pPr algn="ctr">
                        <a:lnSpc>
                          <a:spcPct val="115000"/>
                        </a:lnSpc>
                        <a:spcAft>
                          <a:spcPts val="0"/>
                        </a:spcAft>
                      </a:pPr>
                      <a:r>
                        <a:rPr lang="en-GB" sz="1800" b="1">
                          <a:effectLst/>
                          <a:latin typeface="Arial"/>
                          <a:ea typeface="Calibri"/>
                          <a:cs typeface="Times New Roman"/>
                        </a:rPr>
                        <a:t>SS</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Geriatric ward</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90h(BN-instructor)</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123">
                <a:tc>
                  <a:txBody>
                    <a:bodyPr/>
                    <a:lstStyle/>
                    <a:p>
                      <a:pPr algn="ctr">
                        <a:lnSpc>
                          <a:spcPct val="115000"/>
                        </a:lnSpc>
                        <a:spcAft>
                          <a:spcPts val="0"/>
                        </a:spcAft>
                      </a:pPr>
                      <a:r>
                        <a:rPr lang="en-GB" sz="1800" b="1">
                          <a:effectLst/>
                          <a:latin typeface="Arial"/>
                          <a:ea typeface="Calibri"/>
                          <a:cs typeface="Times New Roman"/>
                        </a:rPr>
                        <a:t>SS</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Paediatric ward</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90h(BN-instructor)</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123">
                <a:tc>
                  <a:txBody>
                    <a:bodyPr/>
                    <a:lstStyle/>
                    <a:p>
                      <a:pPr algn="ctr">
                        <a:lnSpc>
                          <a:spcPct val="115000"/>
                        </a:lnSpc>
                        <a:spcAft>
                          <a:spcPts val="0"/>
                        </a:spcAft>
                      </a:pPr>
                      <a:r>
                        <a:rPr lang="en-GB" sz="1800" b="1">
                          <a:effectLst/>
                          <a:latin typeface="Arial"/>
                          <a:ea typeface="Calibri"/>
                          <a:cs typeface="Times New Roman"/>
                        </a:rPr>
                        <a:t>SS</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Clinical internship-</a:t>
                      </a:r>
                      <a:r>
                        <a:rPr lang="en-GB" sz="1800" dirty="0">
                          <a:effectLst/>
                          <a:latin typeface="Calibri"/>
                          <a:ea typeface="Calibri"/>
                          <a:cs typeface="Times New Roman"/>
                        </a:rPr>
                        <a:t> </a:t>
                      </a:r>
                      <a:r>
                        <a:rPr lang="en-GB" sz="1800" b="1" dirty="0">
                          <a:effectLst/>
                          <a:latin typeface="Arial"/>
                          <a:ea typeface="Calibri"/>
                          <a:cs typeface="Times New Roman"/>
                        </a:rPr>
                        <a:t>Internal medicine ward</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120h(nod)</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2123">
                <a:tc>
                  <a:txBody>
                    <a:bodyPr/>
                    <a:lstStyle/>
                    <a:p>
                      <a:pPr algn="ctr">
                        <a:lnSpc>
                          <a:spcPct val="115000"/>
                        </a:lnSpc>
                        <a:spcAft>
                          <a:spcPts val="0"/>
                        </a:spcAft>
                      </a:pPr>
                      <a:r>
                        <a:rPr lang="en-GB" sz="1800" b="1">
                          <a:effectLst/>
                          <a:latin typeface="Arial"/>
                          <a:ea typeface="Calibri"/>
                          <a:cs typeface="Times New Roman"/>
                        </a:rPr>
                        <a:t>SS</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Clinical internship- Surgery ward</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120h(nod)</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457200" y="1807200"/>
            <a:ext cx="184731"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altLang="sr-Latn-RS" sz="3200" b="1" i="0" u="none" strike="noStrike" cap="none" normalizeH="0" baseline="0" dirty="0" smtClean="0">
                <a:ln>
                  <a:noFill/>
                </a:ln>
                <a:solidFill>
                  <a:srgbClr val="000000"/>
                </a:solidFill>
                <a:effectLst/>
                <a:latin typeface="Calibri" pitchFamily="34" charset="0"/>
                <a:ea typeface="+mj-ea" charset="0"/>
                <a:cs typeface="+mj-cs" charset="0"/>
              </a:rPr>
              <a:t/>
            </a:r>
            <a:br>
              <a:rPr kumimoji="0" lang="sk-SK" altLang="sr-Latn-RS" sz="3200" b="1" i="0" u="none" strike="noStrike" cap="none" normalizeH="0" baseline="0" dirty="0" smtClean="0">
                <a:ln>
                  <a:noFill/>
                </a:ln>
                <a:solidFill>
                  <a:srgbClr val="000000"/>
                </a:solidFill>
                <a:effectLst/>
                <a:latin typeface="Calibri" pitchFamily="34" charset="0"/>
                <a:ea typeface="+mj-ea" charset="0"/>
                <a:cs typeface="+mj-cs" charset="0"/>
              </a:rPr>
            </a:br>
            <a:r>
              <a:rPr kumimoji="0" lang="sk-SK" altLang="sr-Latn-RS" sz="3200" b="1" i="0" u="none" strike="noStrike" cap="none" normalizeH="0" baseline="0" dirty="0" smtClean="0">
                <a:ln>
                  <a:noFill/>
                </a:ln>
                <a:solidFill>
                  <a:srgbClr val="000000"/>
                </a:solidFill>
                <a:effectLst/>
                <a:latin typeface="Calibri" pitchFamily="34" charset="0"/>
                <a:ea typeface="+mj-ea" charset="0"/>
                <a:cs typeface="+mj-cs" charset="0"/>
              </a:rPr>
              <a:t/>
            </a:r>
            <a:br>
              <a:rPr kumimoji="0" lang="sk-SK" altLang="sr-Latn-RS" sz="3200" b="1" i="0" u="none" strike="noStrike" cap="none" normalizeH="0" baseline="0" dirty="0" smtClean="0">
                <a:ln>
                  <a:noFill/>
                </a:ln>
                <a:solidFill>
                  <a:srgbClr val="000000"/>
                </a:solidFill>
                <a:effectLst/>
                <a:latin typeface="Calibri" pitchFamily="34" charset="0"/>
                <a:ea typeface="+mj-ea" charset="0"/>
                <a:cs typeface="+mj-cs" charset="0"/>
              </a:rPr>
            </a:br>
            <a:endParaRPr kumimoji="0" lang="sr-Latn-ME" altLang="sr-Latn-R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r-Latn-ME" altLang="sr-Latn-R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55478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507288" cy="764704"/>
          </a:xfrm>
        </p:spPr>
        <p:txBody>
          <a:bodyPr>
            <a:normAutofit fontScale="90000"/>
          </a:bodyPr>
          <a:lstStyle/>
          <a:p>
            <a:pPr lvl="0" fontAlgn="base">
              <a:spcAft>
                <a:spcPct val="0"/>
              </a:spcAft>
            </a:pPr>
            <a:r>
              <a:rPr lang="sr-Latn-ME" altLang="sr-Latn-RS" sz="3200" b="1" dirty="0" smtClean="0">
                <a:solidFill>
                  <a:srgbClr val="000000"/>
                </a:solidFill>
                <a:latin typeface="Calibri" pitchFamily="34" charset="0"/>
                <a:ea typeface="+mn-ea"/>
                <a:cs typeface="+mn-cs"/>
              </a:rPr>
              <a:t/>
            </a:r>
            <a:br>
              <a:rPr lang="sr-Latn-ME" altLang="sr-Latn-RS" sz="3200" b="1" dirty="0" smtClean="0">
                <a:solidFill>
                  <a:srgbClr val="000000"/>
                </a:solidFill>
                <a:latin typeface="Calibri" pitchFamily="34" charset="0"/>
                <a:ea typeface="+mn-ea"/>
                <a:cs typeface="+mn-cs"/>
              </a:rPr>
            </a:br>
            <a:r>
              <a:rPr lang="sr-Latn-ME" altLang="sr-Latn-RS" sz="3200" b="1" dirty="0">
                <a:solidFill>
                  <a:srgbClr val="000000"/>
                </a:solidFill>
                <a:latin typeface="Calibri" pitchFamily="34" charset="0"/>
                <a:ea typeface="+mn-ea"/>
                <a:cs typeface="+mn-cs"/>
              </a:rPr>
              <a:t/>
            </a:r>
            <a:br>
              <a:rPr lang="sr-Latn-ME" altLang="sr-Latn-RS" sz="3200" b="1" dirty="0">
                <a:solidFill>
                  <a:srgbClr val="000000"/>
                </a:solidFill>
                <a:latin typeface="Calibri" pitchFamily="34" charset="0"/>
                <a:ea typeface="+mn-ea"/>
                <a:cs typeface="+mn-cs"/>
              </a:rPr>
            </a:br>
            <a:r>
              <a:rPr lang="en-US" altLang="sr-Latn-RS" sz="3200" b="1" dirty="0" smtClean="0">
                <a:solidFill>
                  <a:srgbClr val="00B0F0"/>
                </a:solidFill>
                <a:latin typeface="Calibri" pitchFamily="34" charset="0"/>
                <a:ea typeface="+mn-ea"/>
                <a:cs typeface="+mn-cs"/>
              </a:rPr>
              <a:t>Workplace </a:t>
            </a:r>
            <a:r>
              <a:rPr lang="en-US" altLang="sr-Latn-RS" sz="3200" b="1" dirty="0">
                <a:solidFill>
                  <a:srgbClr val="00B0F0"/>
                </a:solidFill>
                <a:latin typeface="Calibri" pitchFamily="34" charset="0"/>
                <a:ea typeface="+mn-ea"/>
                <a:cs typeface="+mn-cs"/>
              </a:rPr>
              <a:t>clinical training </a:t>
            </a:r>
            <a:r>
              <a:rPr lang="sk-SK" altLang="sr-Latn-RS" sz="3200" b="1" dirty="0">
                <a:solidFill>
                  <a:srgbClr val="00B0F0"/>
                </a:solidFill>
                <a:latin typeface="Calibri" pitchFamily="34" charset="0"/>
                <a:ea typeface="+mn-ea"/>
                <a:cs typeface="+mn-cs"/>
              </a:rPr>
              <a:t>3rd year </a:t>
            </a:r>
            <a:r>
              <a:rPr lang="sr-Latn-ME" altLang="sr-Latn-RS" sz="600" dirty="0">
                <a:solidFill>
                  <a:prstClr val="black"/>
                </a:solidFill>
                <a:latin typeface="Arial" pitchFamily="34" charset="0"/>
                <a:ea typeface="+mn-ea"/>
                <a:cs typeface="Arial" pitchFamily="34" charset="0"/>
              </a:rPr>
              <a:t/>
            </a:r>
            <a:br>
              <a:rPr lang="sr-Latn-ME" altLang="sr-Latn-RS" sz="600" dirty="0">
                <a:solidFill>
                  <a:prstClr val="black"/>
                </a:solidFill>
                <a:latin typeface="Arial" pitchFamily="34" charset="0"/>
                <a:ea typeface="+mn-ea"/>
                <a:cs typeface="Arial" pitchFamily="34" charset="0"/>
              </a:rPr>
            </a:br>
            <a:endParaRPr lang="sr-Latn-ME"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86242703"/>
              </p:ext>
            </p:extLst>
          </p:nvPr>
        </p:nvGraphicFramePr>
        <p:xfrm>
          <a:off x="457200" y="980727"/>
          <a:ext cx="8219256" cy="5138788"/>
        </p:xfrm>
        <a:graphic>
          <a:graphicData uri="http://schemas.openxmlformats.org/drawingml/2006/table">
            <a:tbl>
              <a:tblPr firstRow="1" firstCol="1" bandRow="1"/>
              <a:tblGrid>
                <a:gridCol w="883148"/>
                <a:gridCol w="5004314"/>
                <a:gridCol w="2331794"/>
              </a:tblGrid>
              <a:tr h="610502">
                <a:tc>
                  <a:txBody>
                    <a:bodyPr/>
                    <a:lstStyle/>
                    <a:p>
                      <a:pPr algn="ctr">
                        <a:lnSpc>
                          <a:spcPct val="115000"/>
                        </a:lnSpc>
                        <a:spcAft>
                          <a:spcPts val="0"/>
                        </a:spcAft>
                      </a:pPr>
                      <a:r>
                        <a:rPr lang="en-GB" sz="1800" b="1" dirty="0">
                          <a:effectLst/>
                          <a:latin typeface="Arial"/>
                          <a:ea typeface="Calibri"/>
                          <a:cs typeface="Times New Roman"/>
                        </a:rPr>
                        <a:t>WS</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Internal medicine ward</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120h(BN-instructor)</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0502">
                <a:tc>
                  <a:txBody>
                    <a:bodyPr/>
                    <a:lstStyle/>
                    <a:p>
                      <a:pPr algn="ctr">
                        <a:lnSpc>
                          <a:spcPct val="115000"/>
                        </a:lnSpc>
                        <a:spcAft>
                          <a:spcPts val="0"/>
                        </a:spcAft>
                      </a:pPr>
                      <a:r>
                        <a:rPr lang="en-GB" sz="1800" b="1" dirty="0">
                          <a:effectLst/>
                          <a:latin typeface="Arial"/>
                          <a:ea typeface="Calibri"/>
                          <a:cs typeface="Times New Roman"/>
                        </a:rPr>
                        <a:t>WS</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Surgery ward</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120h(BN-instructor)</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0502">
                <a:tc>
                  <a:txBody>
                    <a:bodyPr/>
                    <a:lstStyle/>
                    <a:p>
                      <a:pPr algn="ctr">
                        <a:lnSpc>
                          <a:spcPct val="115000"/>
                        </a:lnSpc>
                        <a:spcAft>
                          <a:spcPts val="0"/>
                        </a:spcAft>
                      </a:pPr>
                      <a:r>
                        <a:rPr lang="en-GB" sz="1800" b="1">
                          <a:effectLst/>
                          <a:latin typeface="Arial"/>
                          <a:ea typeface="Calibri"/>
                          <a:cs typeface="Times New Roman"/>
                        </a:rPr>
                        <a:t>WS</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Gynaecology and </a:t>
                      </a:r>
                      <a:r>
                        <a:rPr lang="en-GB" sz="1800" b="1" dirty="0" err="1">
                          <a:effectLst/>
                          <a:latin typeface="Arial"/>
                          <a:ea typeface="Calibri"/>
                          <a:cs typeface="Times New Roman"/>
                        </a:rPr>
                        <a:t>obstetric</a:t>
                      </a:r>
                      <a:r>
                        <a:rPr lang="en-GB" sz="1800" b="1" dirty="0">
                          <a:effectLst/>
                          <a:latin typeface="Arial"/>
                          <a:ea typeface="Calibri"/>
                          <a:cs typeface="Times New Roman"/>
                        </a:rPr>
                        <a:t> ward</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60h(BN-instructor)</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0502">
                <a:tc>
                  <a:txBody>
                    <a:bodyPr/>
                    <a:lstStyle/>
                    <a:p>
                      <a:pPr algn="ctr">
                        <a:lnSpc>
                          <a:spcPct val="115000"/>
                        </a:lnSpc>
                        <a:spcAft>
                          <a:spcPts val="0"/>
                        </a:spcAft>
                      </a:pPr>
                      <a:r>
                        <a:rPr lang="en-GB" sz="1800" b="1">
                          <a:effectLst/>
                          <a:latin typeface="Arial"/>
                          <a:ea typeface="Calibri"/>
                          <a:cs typeface="Times New Roman"/>
                        </a:rPr>
                        <a:t>WS</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Psychiatric ward</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60h(BN-instructor)</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0502">
                <a:tc>
                  <a:txBody>
                    <a:bodyPr/>
                    <a:lstStyle/>
                    <a:p>
                      <a:pPr algn="ctr">
                        <a:lnSpc>
                          <a:spcPct val="115000"/>
                        </a:lnSpc>
                        <a:spcAft>
                          <a:spcPts val="0"/>
                        </a:spcAft>
                      </a:pPr>
                      <a:r>
                        <a:rPr lang="en-GB" sz="1800" b="1">
                          <a:effectLst/>
                          <a:latin typeface="Arial"/>
                          <a:ea typeface="Calibri"/>
                          <a:cs typeface="Times New Roman"/>
                        </a:rPr>
                        <a:t>WS</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Medical rehabilitation ward</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30h(BN-instructor)</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0502">
                <a:tc>
                  <a:txBody>
                    <a:bodyPr/>
                    <a:lstStyle/>
                    <a:p>
                      <a:pPr algn="ctr">
                        <a:lnSpc>
                          <a:spcPct val="115000"/>
                        </a:lnSpc>
                        <a:spcAft>
                          <a:spcPts val="0"/>
                        </a:spcAft>
                      </a:pPr>
                      <a:r>
                        <a:rPr lang="en-GB" sz="1800" b="1">
                          <a:effectLst/>
                          <a:latin typeface="Arial"/>
                          <a:ea typeface="Calibri"/>
                          <a:cs typeface="Times New Roman"/>
                        </a:rPr>
                        <a:t>WS</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Community and family  care</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90h(BN-instructor)</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5274">
                <a:tc>
                  <a:txBody>
                    <a:bodyPr/>
                    <a:lstStyle/>
                    <a:p>
                      <a:pPr algn="ctr">
                        <a:lnSpc>
                          <a:spcPct val="115000"/>
                        </a:lnSpc>
                        <a:spcAft>
                          <a:spcPts val="0"/>
                        </a:spcAft>
                      </a:pPr>
                      <a:r>
                        <a:rPr lang="en-GB" sz="1800" b="1">
                          <a:effectLst/>
                          <a:latin typeface="Arial"/>
                          <a:ea typeface="Calibri"/>
                          <a:cs typeface="Times New Roman"/>
                        </a:rPr>
                        <a:t>WS</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Oncology ward(Management in nursing and legal aspect of nursing) </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30h(BN-instructor)</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0502">
                <a:tc>
                  <a:txBody>
                    <a:bodyPr/>
                    <a:lstStyle/>
                    <a:p>
                      <a:pPr algn="ctr">
                        <a:lnSpc>
                          <a:spcPct val="115000"/>
                        </a:lnSpc>
                        <a:spcAft>
                          <a:spcPts val="0"/>
                        </a:spcAft>
                      </a:pPr>
                      <a:r>
                        <a:rPr lang="en-GB" sz="1800" b="1">
                          <a:effectLst/>
                          <a:latin typeface="Arial"/>
                          <a:ea typeface="Calibri"/>
                          <a:cs typeface="Times New Roman"/>
                        </a:rPr>
                        <a:t>SS</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a:effectLst/>
                          <a:latin typeface="Arial"/>
                          <a:ea typeface="Calibri"/>
                          <a:cs typeface="Times New Roman"/>
                        </a:rPr>
                        <a:t>Clinical internship-Elective subject</a:t>
                      </a:r>
                      <a:endParaRPr lang="sr-Latn-ME" sz="180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b="1" dirty="0">
                          <a:effectLst/>
                          <a:latin typeface="Arial"/>
                          <a:ea typeface="Calibri"/>
                          <a:cs typeface="Times New Roman"/>
                        </a:rPr>
                        <a:t>600h(nod)</a:t>
                      </a:r>
                      <a:endParaRPr lang="sr-Latn-ME" sz="1800" dirty="0">
                        <a:effectLst/>
                        <a:latin typeface="Calibri"/>
                        <a:ea typeface="Calibri"/>
                        <a:cs typeface="Times New Roman"/>
                      </a:endParaRPr>
                    </a:p>
                  </a:txBody>
                  <a:tcPr marL="62503" marR="6250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19010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Autofit/>
          </a:bodyPr>
          <a:lstStyle/>
          <a:p>
            <a:r>
              <a:rPr lang="sr-Latn-ME" sz="3200" b="1" dirty="0" smtClean="0">
                <a:solidFill>
                  <a:srgbClr val="00B0F0"/>
                </a:solidFill>
              </a:rPr>
              <a:t>Nursing procedure  1 st year</a:t>
            </a:r>
            <a:endParaRPr lang="sr-Latn-ME" sz="3200" b="1" dirty="0">
              <a:solidFill>
                <a:srgbClr val="00B0F0"/>
              </a:solidFill>
            </a:endParaRPr>
          </a:p>
        </p:txBody>
      </p:sp>
      <p:sp>
        <p:nvSpPr>
          <p:cNvPr id="3" name="Content Placeholder 2"/>
          <p:cNvSpPr>
            <a:spLocks noGrp="1"/>
          </p:cNvSpPr>
          <p:nvPr>
            <p:ph idx="1"/>
          </p:nvPr>
        </p:nvSpPr>
        <p:spPr>
          <a:xfrm>
            <a:off x="457200" y="836712"/>
            <a:ext cx="8229600" cy="5760640"/>
          </a:xfrm>
        </p:spPr>
        <p:txBody>
          <a:bodyPr>
            <a:normAutofit lnSpcReduction="10000"/>
          </a:bodyPr>
          <a:lstStyle/>
          <a:p>
            <a:pPr marL="0" lvl="0" indent="0">
              <a:buNone/>
            </a:pPr>
            <a:r>
              <a:rPr lang="en-US" sz="2200" dirty="0">
                <a:solidFill>
                  <a:prstClr val="black"/>
                </a:solidFill>
              </a:rPr>
              <a:t>• </a:t>
            </a:r>
            <a:r>
              <a:rPr lang="en-US" sz="2200" b="1" dirty="0">
                <a:solidFill>
                  <a:prstClr val="black"/>
                </a:solidFill>
              </a:rPr>
              <a:t>Dressing material and dressings </a:t>
            </a:r>
            <a:br>
              <a:rPr lang="en-US" sz="2200" b="1" dirty="0">
                <a:solidFill>
                  <a:prstClr val="black"/>
                </a:solidFill>
              </a:rPr>
            </a:br>
            <a:r>
              <a:rPr lang="en-US" sz="2200" b="1" dirty="0">
                <a:solidFill>
                  <a:prstClr val="black"/>
                </a:solidFill>
              </a:rPr>
              <a:t>• Care of the device </a:t>
            </a:r>
            <a:br>
              <a:rPr lang="en-US" sz="2200" b="1" dirty="0">
                <a:solidFill>
                  <a:prstClr val="black"/>
                </a:solidFill>
              </a:rPr>
            </a:br>
            <a:r>
              <a:rPr lang="en-US" sz="2200" b="1" dirty="0">
                <a:solidFill>
                  <a:prstClr val="black"/>
                </a:solidFill>
              </a:rPr>
              <a:t>• </a:t>
            </a:r>
            <a:r>
              <a:rPr lang="sk-SK" sz="2200" b="1" dirty="0">
                <a:solidFill>
                  <a:prstClr val="black"/>
                </a:solidFill>
              </a:rPr>
              <a:t>B</a:t>
            </a:r>
            <a:r>
              <a:rPr lang="en-US" sz="2200" b="1" dirty="0" err="1">
                <a:solidFill>
                  <a:prstClr val="black"/>
                </a:solidFill>
              </a:rPr>
              <a:t>ed</a:t>
            </a:r>
            <a:r>
              <a:rPr lang="en-US" sz="2200" b="1" dirty="0">
                <a:solidFill>
                  <a:prstClr val="black"/>
                </a:solidFill>
              </a:rPr>
              <a:t> </a:t>
            </a:r>
            <a:r>
              <a:rPr lang="sk-SK" sz="2200" b="1" dirty="0">
                <a:solidFill>
                  <a:prstClr val="black"/>
                </a:solidFill>
              </a:rPr>
              <a:t>c</a:t>
            </a:r>
            <a:r>
              <a:rPr lang="en-US" sz="2200" b="1" dirty="0">
                <a:solidFill>
                  <a:prstClr val="black"/>
                </a:solidFill>
              </a:rPr>
              <a:t>are</a:t>
            </a:r>
            <a:br>
              <a:rPr lang="en-US" sz="2200" b="1" dirty="0">
                <a:solidFill>
                  <a:prstClr val="black"/>
                </a:solidFill>
              </a:rPr>
            </a:br>
            <a:r>
              <a:rPr lang="en-US" sz="2200" b="1" dirty="0">
                <a:solidFill>
                  <a:prstClr val="black"/>
                </a:solidFill>
              </a:rPr>
              <a:t>• Records to nursing documentation </a:t>
            </a:r>
            <a:br>
              <a:rPr lang="en-US" sz="2200" b="1" dirty="0">
                <a:solidFill>
                  <a:prstClr val="black"/>
                </a:solidFill>
              </a:rPr>
            </a:br>
            <a:r>
              <a:rPr lang="en-US" sz="2200" b="1" dirty="0">
                <a:solidFill>
                  <a:prstClr val="black"/>
                </a:solidFill>
              </a:rPr>
              <a:t>• Ad</a:t>
            </a:r>
            <a:r>
              <a:rPr lang="sk-SK" sz="2200" b="1" dirty="0">
                <a:solidFill>
                  <a:prstClr val="black"/>
                </a:solidFill>
              </a:rPr>
              <a:t>m</a:t>
            </a:r>
            <a:r>
              <a:rPr lang="en-US" sz="2200" b="1" dirty="0" err="1">
                <a:solidFill>
                  <a:prstClr val="black"/>
                </a:solidFill>
              </a:rPr>
              <a:t>ission</a:t>
            </a:r>
            <a:r>
              <a:rPr lang="en-US" sz="2200" b="1" dirty="0">
                <a:solidFill>
                  <a:prstClr val="black"/>
                </a:solidFill>
              </a:rPr>
              <a:t>, transfer and discharge of a patient </a:t>
            </a:r>
            <a:br>
              <a:rPr lang="en-US" sz="2200" b="1" dirty="0">
                <a:solidFill>
                  <a:prstClr val="black"/>
                </a:solidFill>
              </a:rPr>
            </a:br>
            <a:r>
              <a:rPr lang="en-US" sz="2200" b="1" dirty="0">
                <a:solidFill>
                  <a:prstClr val="black"/>
                </a:solidFill>
              </a:rPr>
              <a:t>• </a:t>
            </a:r>
            <a:r>
              <a:rPr lang="sk-SK" sz="2200" b="1" dirty="0">
                <a:solidFill>
                  <a:prstClr val="black"/>
                </a:solidFill>
              </a:rPr>
              <a:t>Hygiene</a:t>
            </a:r>
            <a:r>
              <a:rPr lang="en-US" sz="2200" b="1" dirty="0">
                <a:solidFill>
                  <a:prstClr val="black"/>
                </a:solidFill>
              </a:rPr>
              <a:t> </a:t>
            </a:r>
            <a:r>
              <a:rPr lang="sk-SK" sz="2200" b="1" dirty="0">
                <a:solidFill>
                  <a:prstClr val="black"/>
                </a:solidFill>
              </a:rPr>
              <a:t>c</a:t>
            </a:r>
            <a:r>
              <a:rPr lang="en-US" sz="2200" b="1" dirty="0">
                <a:solidFill>
                  <a:prstClr val="black"/>
                </a:solidFill>
              </a:rPr>
              <a:t>are </a:t>
            </a:r>
            <a:br>
              <a:rPr lang="en-US" sz="2200" b="1" dirty="0">
                <a:solidFill>
                  <a:prstClr val="black"/>
                </a:solidFill>
              </a:rPr>
            </a:br>
            <a:r>
              <a:rPr lang="en-US" sz="2200" b="1" dirty="0">
                <a:solidFill>
                  <a:prstClr val="black"/>
                </a:solidFill>
              </a:rPr>
              <a:t>• The administration of food </a:t>
            </a:r>
            <a:br>
              <a:rPr lang="en-US" sz="2200" b="1" dirty="0">
                <a:solidFill>
                  <a:prstClr val="black"/>
                </a:solidFill>
              </a:rPr>
            </a:br>
            <a:r>
              <a:rPr lang="en-US" sz="2200" b="1" dirty="0">
                <a:solidFill>
                  <a:prstClr val="black"/>
                </a:solidFill>
              </a:rPr>
              <a:t>• Physical activity and</a:t>
            </a:r>
            <a:r>
              <a:rPr lang="sk-SK" sz="2200" b="1" dirty="0">
                <a:solidFill>
                  <a:prstClr val="black"/>
                </a:solidFill>
              </a:rPr>
              <a:t> nursing</a:t>
            </a:r>
            <a:r>
              <a:rPr lang="en-US" sz="2200" b="1" dirty="0">
                <a:solidFill>
                  <a:prstClr val="black"/>
                </a:solidFill>
              </a:rPr>
              <a:t> rehabilitation </a:t>
            </a:r>
            <a:r>
              <a:rPr lang="sk-SK" sz="2200" b="1" dirty="0">
                <a:solidFill>
                  <a:prstClr val="black"/>
                </a:solidFill>
              </a:rPr>
              <a:t>- physiotherapy</a:t>
            </a:r>
            <a:r>
              <a:rPr lang="en-US" sz="2200" b="1" dirty="0">
                <a:solidFill>
                  <a:prstClr val="black"/>
                </a:solidFill>
              </a:rPr>
              <a:t/>
            </a:r>
            <a:br>
              <a:rPr lang="en-US" sz="2200" b="1" dirty="0">
                <a:solidFill>
                  <a:prstClr val="black"/>
                </a:solidFill>
              </a:rPr>
            </a:br>
            <a:r>
              <a:rPr lang="en-US" sz="2200" b="1" dirty="0">
                <a:solidFill>
                  <a:prstClr val="black"/>
                </a:solidFill>
              </a:rPr>
              <a:t>• The excretion of urine and bowel</a:t>
            </a:r>
            <a:r>
              <a:rPr lang="sk-SK" sz="2200" b="1" dirty="0">
                <a:solidFill>
                  <a:prstClr val="black"/>
                </a:solidFill>
              </a:rPr>
              <a:t> </a:t>
            </a:r>
            <a:r>
              <a:rPr lang="en-US" sz="2200" b="1" dirty="0">
                <a:solidFill>
                  <a:prstClr val="black"/>
                </a:solidFill>
              </a:rPr>
              <a:t> </a:t>
            </a:r>
            <a:br>
              <a:rPr lang="en-US" sz="2200" b="1" dirty="0">
                <a:solidFill>
                  <a:prstClr val="black"/>
                </a:solidFill>
              </a:rPr>
            </a:br>
            <a:r>
              <a:rPr lang="en-US" sz="2200" b="1" dirty="0">
                <a:solidFill>
                  <a:prstClr val="black"/>
                </a:solidFill>
              </a:rPr>
              <a:t>• Monitoring, measuring and recording vital sights</a:t>
            </a:r>
            <a:br>
              <a:rPr lang="en-US" sz="2200" b="1" dirty="0">
                <a:solidFill>
                  <a:prstClr val="black"/>
                </a:solidFill>
              </a:rPr>
            </a:br>
            <a:r>
              <a:rPr lang="en-US" sz="2200" b="1" dirty="0">
                <a:solidFill>
                  <a:prstClr val="black"/>
                </a:solidFill>
              </a:rPr>
              <a:t>• Administration of drugs, </a:t>
            </a:r>
            <a:r>
              <a:rPr lang="sk-SK" sz="2200" b="1" dirty="0">
                <a:solidFill>
                  <a:prstClr val="black"/>
                </a:solidFill>
              </a:rPr>
              <a:t>m</a:t>
            </a:r>
            <a:r>
              <a:rPr lang="en-US" sz="2200" b="1" dirty="0" err="1">
                <a:solidFill>
                  <a:prstClr val="black"/>
                </a:solidFill>
              </a:rPr>
              <a:t>edication</a:t>
            </a:r>
            <a:r>
              <a:rPr lang="en-US" sz="2200" b="1" dirty="0">
                <a:solidFill>
                  <a:prstClr val="black"/>
                </a:solidFill>
              </a:rPr>
              <a:t> </a:t>
            </a:r>
            <a:br>
              <a:rPr lang="en-US" sz="2200" b="1" dirty="0">
                <a:solidFill>
                  <a:prstClr val="black"/>
                </a:solidFill>
              </a:rPr>
            </a:br>
            <a:r>
              <a:rPr lang="en-US" sz="2200" b="1" dirty="0">
                <a:solidFill>
                  <a:prstClr val="black"/>
                </a:solidFill>
              </a:rPr>
              <a:t>• Infusion therapy </a:t>
            </a:r>
            <a:br>
              <a:rPr lang="en-US" sz="2200" b="1" dirty="0">
                <a:solidFill>
                  <a:prstClr val="black"/>
                </a:solidFill>
              </a:rPr>
            </a:br>
            <a:r>
              <a:rPr lang="en-US" sz="2200" b="1" dirty="0">
                <a:solidFill>
                  <a:prstClr val="black"/>
                </a:solidFill>
              </a:rPr>
              <a:t>• Administration of blood components </a:t>
            </a:r>
            <a:br>
              <a:rPr lang="en-US" sz="2200" b="1" dirty="0">
                <a:solidFill>
                  <a:prstClr val="black"/>
                </a:solidFill>
              </a:rPr>
            </a:br>
            <a:r>
              <a:rPr lang="en-US" sz="2200" b="1" dirty="0">
                <a:solidFill>
                  <a:prstClr val="black"/>
                </a:solidFill>
              </a:rPr>
              <a:t>• Sampling of biological material </a:t>
            </a:r>
            <a:br>
              <a:rPr lang="en-US" sz="2200" b="1" dirty="0">
                <a:solidFill>
                  <a:prstClr val="black"/>
                </a:solidFill>
              </a:rPr>
            </a:br>
            <a:r>
              <a:rPr lang="en-US" sz="2200" b="1" dirty="0">
                <a:solidFill>
                  <a:prstClr val="black"/>
                </a:solidFill>
              </a:rPr>
              <a:t>• Examination of vision and hearing </a:t>
            </a:r>
            <a:br>
              <a:rPr lang="en-US" sz="2200" b="1" dirty="0">
                <a:solidFill>
                  <a:prstClr val="black"/>
                </a:solidFill>
              </a:rPr>
            </a:br>
            <a:r>
              <a:rPr lang="en-US" sz="2200" b="1" dirty="0">
                <a:solidFill>
                  <a:prstClr val="black"/>
                </a:solidFill>
              </a:rPr>
              <a:t>• </a:t>
            </a:r>
            <a:r>
              <a:rPr lang="sk-SK" sz="2200" b="1" dirty="0">
                <a:solidFill>
                  <a:prstClr val="black"/>
                </a:solidFill>
              </a:rPr>
              <a:t>W</a:t>
            </a:r>
            <a:r>
              <a:rPr lang="en-US" sz="2200" b="1" dirty="0" err="1">
                <a:solidFill>
                  <a:prstClr val="black"/>
                </a:solidFill>
              </a:rPr>
              <a:t>ard</a:t>
            </a:r>
            <a:r>
              <a:rPr lang="en-US" sz="2200" b="1" dirty="0">
                <a:solidFill>
                  <a:prstClr val="black"/>
                </a:solidFill>
              </a:rPr>
              <a:t> round</a:t>
            </a:r>
            <a:br>
              <a:rPr lang="en-US" sz="2200" b="1" dirty="0">
                <a:solidFill>
                  <a:prstClr val="black"/>
                </a:solidFill>
              </a:rPr>
            </a:br>
            <a:r>
              <a:rPr lang="en-US" sz="2200" b="1" dirty="0">
                <a:solidFill>
                  <a:prstClr val="black"/>
                </a:solidFill>
              </a:rPr>
              <a:t>• Cooperation</a:t>
            </a:r>
            <a:r>
              <a:rPr lang="sk-SK" sz="2200" b="1" dirty="0">
                <a:solidFill>
                  <a:prstClr val="black"/>
                </a:solidFill>
              </a:rPr>
              <a:t> and assisting</a:t>
            </a:r>
            <a:r>
              <a:rPr lang="en-US" sz="2200" b="1" dirty="0">
                <a:solidFill>
                  <a:prstClr val="black"/>
                </a:solidFill>
              </a:rPr>
              <a:t> in the </a:t>
            </a:r>
            <a:r>
              <a:rPr lang="en-US" sz="2200" b="1" dirty="0" err="1">
                <a:solidFill>
                  <a:prstClr val="black"/>
                </a:solidFill>
              </a:rPr>
              <a:t>endoscop</a:t>
            </a:r>
            <a:r>
              <a:rPr lang="sk-SK" sz="2200" b="1" dirty="0">
                <a:solidFill>
                  <a:prstClr val="black"/>
                </a:solidFill>
              </a:rPr>
              <a:t>y</a:t>
            </a:r>
            <a:r>
              <a:rPr lang="en-US" sz="2200" b="1" dirty="0">
                <a:solidFill>
                  <a:prstClr val="black"/>
                </a:solidFill>
              </a:rPr>
              <a:t/>
            </a:r>
            <a:br>
              <a:rPr lang="en-US" sz="2200" b="1" dirty="0">
                <a:solidFill>
                  <a:prstClr val="black"/>
                </a:solidFill>
              </a:rPr>
            </a:br>
            <a:r>
              <a:rPr lang="en-US" sz="2200" b="1" dirty="0">
                <a:solidFill>
                  <a:prstClr val="black"/>
                </a:solidFill>
              </a:rPr>
              <a:t>• Cooperation </a:t>
            </a:r>
            <a:r>
              <a:rPr lang="sk-SK" sz="2200" b="1" dirty="0">
                <a:solidFill>
                  <a:prstClr val="black"/>
                </a:solidFill>
              </a:rPr>
              <a:t>and </a:t>
            </a:r>
            <a:r>
              <a:rPr lang="en-US" sz="2200" b="1" dirty="0">
                <a:solidFill>
                  <a:prstClr val="black"/>
                </a:solidFill>
              </a:rPr>
              <a:t>assisting</a:t>
            </a:r>
            <a:r>
              <a:rPr lang="sk-SK" sz="2200" b="1" dirty="0">
                <a:solidFill>
                  <a:prstClr val="black"/>
                </a:solidFill>
              </a:rPr>
              <a:t> </a:t>
            </a:r>
            <a:r>
              <a:rPr lang="en-US" sz="2200" b="1" dirty="0">
                <a:solidFill>
                  <a:prstClr val="black"/>
                </a:solidFill>
              </a:rPr>
              <a:t>in puncture</a:t>
            </a:r>
            <a:endParaRPr lang="sk-SK" sz="2200" b="1" dirty="0">
              <a:solidFill>
                <a:prstClr val="black"/>
              </a:solidFill>
            </a:endParaRPr>
          </a:p>
          <a:p>
            <a:endParaRPr lang="sr-Latn-ME" b="1" dirty="0"/>
          </a:p>
        </p:txBody>
      </p:sp>
    </p:spTree>
    <p:extLst>
      <p:ext uri="{BB962C8B-B14F-4D97-AF65-F5344CB8AC3E}">
        <p14:creationId xmlns:p14="http://schemas.microsoft.com/office/powerpoint/2010/main" val="2424594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08720"/>
          </a:xfrm>
        </p:spPr>
        <p:txBody>
          <a:bodyPr>
            <a:noAutofit/>
          </a:bodyPr>
          <a:lstStyle/>
          <a:p>
            <a:r>
              <a:rPr lang="sr-Latn-ME" sz="3200" b="1" dirty="0">
                <a:solidFill>
                  <a:srgbClr val="00B0F0"/>
                </a:solidFill>
              </a:rPr>
              <a:t>Nursing procedure  </a:t>
            </a:r>
            <a:r>
              <a:rPr lang="sr-Latn-ME" sz="3200" b="1" dirty="0" smtClean="0">
                <a:solidFill>
                  <a:srgbClr val="00B0F0"/>
                </a:solidFill>
              </a:rPr>
              <a:t>2nd </a:t>
            </a:r>
            <a:r>
              <a:rPr lang="sr-Latn-ME" sz="3200" b="1" dirty="0">
                <a:solidFill>
                  <a:srgbClr val="00B0F0"/>
                </a:solidFill>
              </a:rPr>
              <a:t>year</a:t>
            </a:r>
            <a:endParaRPr lang="sr-Latn-ME" sz="3600" b="1" dirty="0">
              <a:solidFill>
                <a:srgbClr val="00B0F0"/>
              </a:solidFill>
            </a:endParaRPr>
          </a:p>
        </p:txBody>
      </p:sp>
      <p:sp>
        <p:nvSpPr>
          <p:cNvPr id="3" name="Content Placeholder 2"/>
          <p:cNvSpPr>
            <a:spLocks noGrp="1"/>
          </p:cNvSpPr>
          <p:nvPr>
            <p:ph idx="1"/>
          </p:nvPr>
        </p:nvSpPr>
        <p:spPr>
          <a:xfrm>
            <a:off x="457200" y="836712"/>
            <a:ext cx="8229600" cy="5832648"/>
          </a:xfrm>
        </p:spPr>
        <p:txBody>
          <a:bodyPr>
            <a:normAutofit fontScale="77500" lnSpcReduction="20000"/>
          </a:bodyPr>
          <a:lstStyle/>
          <a:p>
            <a:pPr marL="0" lvl="0" indent="0">
              <a:buNone/>
            </a:pPr>
            <a:r>
              <a:rPr lang="sr-Latn-ME" sz="3600" b="1" dirty="0">
                <a:solidFill>
                  <a:srgbClr val="00B0F0"/>
                </a:solidFill>
                <a:ea typeface="+mj-ea"/>
                <a:cs typeface="+mj-cs"/>
              </a:rPr>
              <a:t>Surgical nursing </a:t>
            </a:r>
            <a:r>
              <a:rPr lang="en-US" sz="2000" dirty="0">
                <a:solidFill>
                  <a:prstClr val="black"/>
                </a:solidFill>
              </a:rPr>
              <a:t/>
            </a:r>
            <a:br>
              <a:rPr lang="en-US" sz="2000" dirty="0">
                <a:solidFill>
                  <a:prstClr val="black"/>
                </a:solidFill>
              </a:rPr>
            </a:br>
            <a:r>
              <a:rPr lang="en-US" sz="2000" dirty="0">
                <a:solidFill>
                  <a:prstClr val="black"/>
                </a:solidFill>
              </a:rPr>
              <a:t/>
            </a:r>
            <a:br>
              <a:rPr lang="en-US" sz="2000" dirty="0">
                <a:solidFill>
                  <a:prstClr val="black"/>
                </a:solidFill>
              </a:rPr>
            </a:br>
            <a:r>
              <a:rPr lang="en-US" sz="2000" dirty="0">
                <a:solidFill>
                  <a:prstClr val="black"/>
                </a:solidFill>
              </a:rPr>
              <a:t>• </a:t>
            </a:r>
            <a:r>
              <a:rPr lang="sk-SK" sz="2600" b="1" dirty="0">
                <a:solidFill>
                  <a:prstClr val="black"/>
                </a:solidFill>
              </a:rPr>
              <a:t>Redressing</a:t>
            </a:r>
            <a:r>
              <a:rPr lang="en-US" sz="2600" b="1" dirty="0">
                <a:solidFill>
                  <a:prstClr val="black"/>
                </a:solidFill>
              </a:rPr>
              <a:t> aseptic wounds </a:t>
            </a:r>
            <a:br>
              <a:rPr lang="en-US" sz="2600" b="1" dirty="0">
                <a:solidFill>
                  <a:prstClr val="black"/>
                </a:solidFill>
              </a:rPr>
            </a:br>
            <a:r>
              <a:rPr lang="en-US" sz="2600" b="1" dirty="0">
                <a:solidFill>
                  <a:prstClr val="black"/>
                </a:solidFill>
              </a:rPr>
              <a:t>• </a:t>
            </a:r>
            <a:r>
              <a:rPr lang="sk-SK" sz="2600" b="1" dirty="0">
                <a:solidFill>
                  <a:prstClr val="black"/>
                </a:solidFill>
              </a:rPr>
              <a:t>Redressing</a:t>
            </a:r>
            <a:r>
              <a:rPr lang="en-US" sz="2600" b="1" dirty="0">
                <a:solidFill>
                  <a:prstClr val="black"/>
                </a:solidFill>
              </a:rPr>
              <a:t> septic wounds </a:t>
            </a:r>
            <a:br>
              <a:rPr lang="en-US" sz="2600" b="1" dirty="0">
                <a:solidFill>
                  <a:prstClr val="black"/>
                </a:solidFill>
              </a:rPr>
            </a:br>
            <a:r>
              <a:rPr lang="en-US" sz="2600" b="1" dirty="0">
                <a:solidFill>
                  <a:prstClr val="black"/>
                </a:solidFill>
              </a:rPr>
              <a:t>• The treatment of leg ulcers (</a:t>
            </a:r>
            <a:r>
              <a:rPr lang="sk-SK" sz="2600" b="1" dirty="0">
                <a:solidFill>
                  <a:prstClr val="black"/>
                </a:solidFill>
              </a:rPr>
              <a:t>ulcus cruris</a:t>
            </a:r>
            <a:r>
              <a:rPr lang="en-US" sz="2600" b="1" dirty="0">
                <a:solidFill>
                  <a:prstClr val="black"/>
                </a:solidFill>
              </a:rPr>
              <a:t>) </a:t>
            </a:r>
            <a:br>
              <a:rPr lang="en-US" sz="2600" b="1" dirty="0">
                <a:solidFill>
                  <a:prstClr val="black"/>
                </a:solidFill>
              </a:rPr>
            </a:br>
            <a:r>
              <a:rPr lang="en-US" sz="2600" b="1" dirty="0">
                <a:solidFill>
                  <a:prstClr val="black"/>
                </a:solidFill>
              </a:rPr>
              <a:t>• Treatment of pressure ulcers </a:t>
            </a:r>
            <a:br>
              <a:rPr lang="en-US" sz="2600" b="1" dirty="0">
                <a:solidFill>
                  <a:prstClr val="black"/>
                </a:solidFill>
              </a:rPr>
            </a:br>
            <a:r>
              <a:rPr lang="en-US" sz="2600" b="1" dirty="0">
                <a:solidFill>
                  <a:prstClr val="black"/>
                </a:solidFill>
              </a:rPr>
              <a:t>• </a:t>
            </a:r>
            <a:r>
              <a:rPr lang="sk-SK" sz="2600" b="1" dirty="0">
                <a:solidFill>
                  <a:prstClr val="black"/>
                </a:solidFill>
              </a:rPr>
              <a:t>A</a:t>
            </a:r>
            <a:r>
              <a:rPr lang="en-US" sz="2600" b="1" dirty="0" err="1">
                <a:solidFill>
                  <a:prstClr val="black"/>
                </a:solidFill>
              </a:rPr>
              <a:t>ssistance</a:t>
            </a:r>
            <a:r>
              <a:rPr lang="sk-SK" sz="2600" b="1" dirty="0">
                <a:solidFill>
                  <a:prstClr val="black"/>
                </a:solidFill>
              </a:rPr>
              <a:t> in</a:t>
            </a:r>
            <a:r>
              <a:rPr lang="en-US" sz="2600" b="1" dirty="0">
                <a:solidFill>
                  <a:prstClr val="black"/>
                </a:solidFill>
              </a:rPr>
              <a:t> incision </a:t>
            </a:r>
            <a:br>
              <a:rPr lang="en-US" sz="2600" b="1" dirty="0">
                <a:solidFill>
                  <a:prstClr val="black"/>
                </a:solidFill>
              </a:rPr>
            </a:br>
            <a:r>
              <a:rPr lang="en-US" sz="2600" b="1" dirty="0">
                <a:solidFill>
                  <a:prstClr val="black"/>
                </a:solidFill>
              </a:rPr>
              <a:t>• </a:t>
            </a:r>
            <a:r>
              <a:rPr lang="sk-SK" sz="2600" b="1" dirty="0">
                <a:solidFill>
                  <a:prstClr val="black"/>
                </a:solidFill>
              </a:rPr>
              <a:t>A</a:t>
            </a:r>
            <a:r>
              <a:rPr lang="en-US" sz="2600" b="1" dirty="0" err="1">
                <a:solidFill>
                  <a:prstClr val="black"/>
                </a:solidFill>
              </a:rPr>
              <a:t>ssistance</a:t>
            </a:r>
            <a:r>
              <a:rPr lang="en-US" sz="2600" b="1" dirty="0">
                <a:solidFill>
                  <a:prstClr val="black"/>
                </a:solidFill>
              </a:rPr>
              <a:t> </a:t>
            </a:r>
            <a:r>
              <a:rPr lang="sk-SK" sz="2600" b="1" dirty="0">
                <a:solidFill>
                  <a:prstClr val="black"/>
                </a:solidFill>
              </a:rPr>
              <a:t>in </a:t>
            </a:r>
            <a:r>
              <a:rPr lang="en-US" sz="2600" b="1" dirty="0">
                <a:solidFill>
                  <a:prstClr val="black"/>
                </a:solidFill>
              </a:rPr>
              <a:t>suture </a:t>
            </a:r>
            <a:br>
              <a:rPr lang="en-US" sz="2600" b="1" dirty="0">
                <a:solidFill>
                  <a:prstClr val="black"/>
                </a:solidFill>
              </a:rPr>
            </a:br>
            <a:r>
              <a:rPr lang="en-US" sz="2600" b="1" dirty="0">
                <a:solidFill>
                  <a:prstClr val="black"/>
                </a:solidFill>
              </a:rPr>
              <a:t>• </a:t>
            </a:r>
            <a:r>
              <a:rPr lang="sk-SK" sz="2600" b="1" dirty="0">
                <a:solidFill>
                  <a:prstClr val="black"/>
                </a:solidFill>
              </a:rPr>
              <a:t>E</a:t>
            </a:r>
            <a:r>
              <a:rPr lang="en-US" sz="2600" b="1" dirty="0" err="1">
                <a:solidFill>
                  <a:prstClr val="black"/>
                </a:solidFill>
              </a:rPr>
              <a:t>ducation</a:t>
            </a:r>
            <a:r>
              <a:rPr lang="sk-SK" sz="2600" b="1" dirty="0">
                <a:solidFill>
                  <a:prstClr val="black"/>
                </a:solidFill>
              </a:rPr>
              <a:t> of</a:t>
            </a:r>
            <a:r>
              <a:rPr lang="en-US" sz="2600" b="1" dirty="0">
                <a:solidFill>
                  <a:prstClr val="black"/>
                </a:solidFill>
              </a:rPr>
              <a:t> </a:t>
            </a:r>
            <a:r>
              <a:rPr lang="sk-SK" sz="2600" b="1" dirty="0">
                <a:solidFill>
                  <a:prstClr val="black"/>
                </a:solidFill>
              </a:rPr>
              <a:t>p</a:t>
            </a:r>
            <a:r>
              <a:rPr lang="en-US" sz="2600" b="1" dirty="0" err="1">
                <a:solidFill>
                  <a:prstClr val="black"/>
                </a:solidFill>
              </a:rPr>
              <a:t>atient</a:t>
            </a:r>
            <a:r>
              <a:rPr lang="en-US" sz="2600" b="1" dirty="0">
                <a:solidFill>
                  <a:prstClr val="black"/>
                </a:solidFill>
              </a:rPr>
              <a:t> with a stoma </a:t>
            </a:r>
            <a:br>
              <a:rPr lang="en-US" sz="2600" b="1" dirty="0">
                <a:solidFill>
                  <a:prstClr val="black"/>
                </a:solidFill>
              </a:rPr>
            </a:br>
            <a:r>
              <a:rPr lang="en-US" sz="2600" b="1" dirty="0">
                <a:solidFill>
                  <a:prstClr val="black"/>
                </a:solidFill>
              </a:rPr>
              <a:t>• Care of colostomy </a:t>
            </a:r>
            <a:br>
              <a:rPr lang="en-US" sz="2600" b="1" dirty="0">
                <a:solidFill>
                  <a:prstClr val="black"/>
                </a:solidFill>
              </a:rPr>
            </a:br>
            <a:r>
              <a:rPr lang="en-US" sz="2600" b="1" dirty="0">
                <a:solidFill>
                  <a:prstClr val="black"/>
                </a:solidFill>
              </a:rPr>
              <a:t>• </a:t>
            </a:r>
            <a:r>
              <a:rPr lang="sk-SK" sz="2600" b="1" dirty="0">
                <a:solidFill>
                  <a:prstClr val="black"/>
                </a:solidFill>
              </a:rPr>
              <a:t>Care of</a:t>
            </a:r>
            <a:r>
              <a:rPr lang="en-US" sz="2600" b="1" dirty="0">
                <a:solidFill>
                  <a:prstClr val="black"/>
                </a:solidFill>
              </a:rPr>
              <a:t> </a:t>
            </a:r>
            <a:r>
              <a:rPr lang="en-US" sz="2600" b="1" dirty="0" err="1">
                <a:solidFill>
                  <a:prstClr val="black"/>
                </a:solidFill>
              </a:rPr>
              <a:t>urostomy</a:t>
            </a:r>
            <a:r>
              <a:rPr lang="en-US" sz="2600" b="1" dirty="0">
                <a:solidFill>
                  <a:prstClr val="black"/>
                </a:solidFill>
              </a:rPr>
              <a:t> </a:t>
            </a:r>
            <a:br>
              <a:rPr lang="en-US" sz="2600" b="1" dirty="0">
                <a:solidFill>
                  <a:prstClr val="black"/>
                </a:solidFill>
              </a:rPr>
            </a:br>
            <a:r>
              <a:rPr lang="en-US" sz="2600" b="1" dirty="0">
                <a:solidFill>
                  <a:prstClr val="black"/>
                </a:solidFill>
              </a:rPr>
              <a:t>• Car</a:t>
            </a:r>
            <a:r>
              <a:rPr lang="sk-SK" sz="2600" b="1" dirty="0">
                <a:solidFill>
                  <a:prstClr val="black"/>
                </a:solidFill>
              </a:rPr>
              <a:t>e of</a:t>
            </a:r>
            <a:r>
              <a:rPr lang="en-US" sz="2600" b="1" dirty="0">
                <a:solidFill>
                  <a:prstClr val="black"/>
                </a:solidFill>
              </a:rPr>
              <a:t> free drainage </a:t>
            </a:r>
            <a:br>
              <a:rPr lang="en-US" sz="2600" b="1" dirty="0">
                <a:solidFill>
                  <a:prstClr val="black"/>
                </a:solidFill>
              </a:rPr>
            </a:br>
            <a:r>
              <a:rPr lang="en-US" sz="2600" b="1" dirty="0">
                <a:solidFill>
                  <a:prstClr val="black"/>
                </a:solidFill>
              </a:rPr>
              <a:t>• Care </a:t>
            </a:r>
            <a:r>
              <a:rPr lang="sk-SK" sz="2600" b="1" dirty="0">
                <a:solidFill>
                  <a:prstClr val="black"/>
                </a:solidFill>
              </a:rPr>
              <a:t>of </a:t>
            </a:r>
            <a:r>
              <a:rPr lang="en-US" sz="2600" b="1" dirty="0" err="1">
                <a:solidFill>
                  <a:prstClr val="black"/>
                </a:solidFill>
              </a:rPr>
              <a:t>subhepat</a:t>
            </a:r>
            <a:r>
              <a:rPr lang="sk-SK" sz="2600" b="1" dirty="0">
                <a:solidFill>
                  <a:prstClr val="black"/>
                </a:solidFill>
              </a:rPr>
              <a:t>al </a:t>
            </a:r>
            <a:r>
              <a:rPr lang="en-US" sz="2600" b="1" dirty="0" err="1">
                <a:solidFill>
                  <a:prstClr val="black"/>
                </a:solidFill>
              </a:rPr>
              <a:t>drai</a:t>
            </a:r>
            <a:r>
              <a:rPr lang="sk-SK" sz="2600" b="1" dirty="0">
                <a:solidFill>
                  <a:prstClr val="black"/>
                </a:solidFill>
              </a:rPr>
              <a:t>nage</a:t>
            </a:r>
            <a:r>
              <a:rPr lang="en-US" sz="2600" b="1" dirty="0">
                <a:solidFill>
                  <a:prstClr val="black"/>
                </a:solidFill>
              </a:rPr>
              <a:t/>
            </a:r>
            <a:br>
              <a:rPr lang="en-US" sz="2600" b="1" dirty="0">
                <a:solidFill>
                  <a:prstClr val="black"/>
                </a:solidFill>
              </a:rPr>
            </a:br>
            <a:r>
              <a:rPr lang="en-US" sz="2600" b="1" dirty="0">
                <a:solidFill>
                  <a:prstClr val="black"/>
                </a:solidFill>
              </a:rPr>
              <a:t>• Care </a:t>
            </a:r>
            <a:r>
              <a:rPr lang="sk-SK" sz="2600" b="1" dirty="0">
                <a:solidFill>
                  <a:prstClr val="black"/>
                </a:solidFill>
              </a:rPr>
              <a:t>of </a:t>
            </a:r>
            <a:r>
              <a:rPr lang="en-US" sz="2600" b="1" dirty="0">
                <a:solidFill>
                  <a:prstClr val="black"/>
                </a:solidFill>
              </a:rPr>
              <a:t>T – </a:t>
            </a:r>
            <a:r>
              <a:rPr lang="en-US" sz="2600" b="1" dirty="0" err="1">
                <a:solidFill>
                  <a:prstClr val="black"/>
                </a:solidFill>
              </a:rPr>
              <a:t>dr</a:t>
            </a:r>
            <a:r>
              <a:rPr lang="sk-SK" sz="2600" b="1" dirty="0">
                <a:solidFill>
                  <a:prstClr val="black"/>
                </a:solidFill>
              </a:rPr>
              <a:t>ain</a:t>
            </a:r>
            <a:r>
              <a:rPr lang="en-US" sz="2600" b="1" dirty="0">
                <a:solidFill>
                  <a:prstClr val="black"/>
                </a:solidFill>
              </a:rPr>
              <a:t/>
            </a:r>
            <a:br>
              <a:rPr lang="en-US" sz="2600" b="1" dirty="0">
                <a:solidFill>
                  <a:prstClr val="black"/>
                </a:solidFill>
              </a:rPr>
            </a:br>
            <a:r>
              <a:rPr lang="en-US" sz="2600" b="1" dirty="0">
                <a:solidFill>
                  <a:prstClr val="black"/>
                </a:solidFill>
              </a:rPr>
              <a:t>• Care negative pressure drainage (Redon drain) </a:t>
            </a:r>
            <a:br>
              <a:rPr lang="en-US" sz="2600" b="1" dirty="0">
                <a:solidFill>
                  <a:prstClr val="black"/>
                </a:solidFill>
              </a:rPr>
            </a:br>
            <a:r>
              <a:rPr lang="en-US" sz="2600" b="1" dirty="0">
                <a:solidFill>
                  <a:prstClr val="black"/>
                </a:solidFill>
              </a:rPr>
              <a:t>• Care flushing drainage </a:t>
            </a:r>
            <a:br>
              <a:rPr lang="en-US" sz="2600" b="1" dirty="0">
                <a:solidFill>
                  <a:prstClr val="black"/>
                </a:solidFill>
              </a:rPr>
            </a:br>
            <a:r>
              <a:rPr lang="en-US" sz="2600" b="1" dirty="0">
                <a:solidFill>
                  <a:prstClr val="black"/>
                </a:solidFill>
              </a:rPr>
              <a:t>• Assessment of patient's pain before the surgery </a:t>
            </a:r>
            <a:br>
              <a:rPr lang="en-US" sz="2600" b="1" dirty="0">
                <a:solidFill>
                  <a:prstClr val="black"/>
                </a:solidFill>
              </a:rPr>
            </a:br>
            <a:r>
              <a:rPr lang="en-US" sz="2600" b="1" dirty="0">
                <a:solidFill>
                  <a:prstClr val="black"/>
                </a:solidFill>
              </a:rPr>
              <a:t>• Assessment of pain patient's in </a:t>
            </a:r>
            <a:r>
              <a:rPr lang="sk-SK" sz="2600" b="1" dirty="0">
                <a:solidFill>
                  <a:prstClr val="black"/>
                </a:solidFill>
              </a:rPr>
              <a:t>after </a:t>
            </a:r>
            <a:r>
              <a:rPr lang="en-US" sz="2600" b="1" dirty="0">
                <a:solidFill>
                  <a:prstClr val="black"/>
                </a:solidFill>
              </a:rPr>
              <a:t>surgery </a:t>
            </a:r>
            <a:br>
              <a:rPr lang="en-US" sz="2600" b="1" dirty="0">
                <a:solidFill>
                  <a:prstClr val="black"/>
                </a:solidFill>
              </a:rPr>
            </a:br>
            <a:r>
              <a:rPr lang="en-US" sz="2600" b="1" dirty="0">
                <a:solidFill>
                  <a:prstClr val="black"/>
                </a:solidFill>
              </a:rPr>
              <a:t>• </a:t>
            </a:r>
            <a:r>
              <a:rPr lang="sk-SK" sz="2600" b="1" dirty="0">
                <a:solidFill>
                  <a:prstClr val="black"/>
                </a:solidFill>
              </a:rPr>
              <a:t>I</a:t>
            </a:r>
            <a:r>
              <a:rPr lang="en-US" sz="2600" b="1" dirty="0" err="1">
                <a:solidFill>
                  <a:prstClr val="black"/>
                </a:solidFill>
              </a:rPr>
              <a:t>mmediate</a:t>
            </a:r>
            <a:r>
              <a:rPr lang="en-US" sz="2600" b="1" dirty="0">
                <a:solidFill>
                  <a:prstClr val="black"/>
                </a:solidFill>
              </a:rPr>
              <a:t> preoperative preparation of the patient </a:t>
            </a:r>
            <a:br>
              <a:rPr lang="en-US" sz="2600" b="1" dirty="0">
                <a:solidFill>
                  <a:prstClr val="black"/>
                </a:solidFill>
              </a:rPr>
            </a:br>
            <a:r>
              <a:rPr lang="en-US" sz="2600" b="1" dirty="0">
                <a:solidFill>
                  <a:prstClr val="black"/>
                </a:solidFill>
              </a:rPr>
              <a:t>• Immediate postoperative care </a:t>
            </a:r>
            <a:br>
              <a:rPr lang="en-US" sz="2600" b="1" dirty="0">
                <a:solidFill>
                  <a:prstClr val="black"/>
                </a:solidFill>
              </a:rPr>
            </a:br>
            <a:r>
              <a:rPr lang="en-US" sz="2600" b="1" dirty="0">
                <a:solidFill>
                  <a:prstClr val="black"/>
                </a:solidFill>
              </a:rPr>
              <a:t>• Treatment of post-operative pain </a:t>
            </a:r>
            <a:br>
              <a:rPr lang="en-US" sz="2600" b="1" dirty="0">
                <a:solidFill>
                  <a:prstClr val="black"/>
                </a:solidFill>
              </a:rPr>
            </a:br>
            <a:r>
              <a:rPr lang="en-US" sz="2600" b="1" dirty="0">
                <a:solidFill>
                  <a:prstClr val="black"/>
                </a:solidFill>
              </a:rPr>
              <a:t>• Prevention of postoperative complications</a:t>
            </a:r>
            <a:endParaRPr lang="sk-SK" sz="2600" b="1" dirty="0">
              <a:solidFill>
                <a:prstClr val="black"/>
              </a:solidFill>
            </a:endParaRPr>
          </a:p>
        </p:txBody>
      </p:sp>
    </p:spTree>
    <p:extLst>
      <p:ext uri="{BB962C8B-B14F-4D97-AF65-F5344CB8AC3E}">
        <p14:creationId xmlns:p14="http://schemas.microsoft.com/office/powerpoint/2010/main" val="19005842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Autofit/>
          </a:bodyPr>
          <a:lstStyle/>
          <a:p>
            <a:r>
              <a:rPr lang="sr-Latn-ME" sz="3200" b="1" dirty="0">
                <a:solidFill>
                  <a:srgbClr val="00B0F0"/>
                </a:solidFill>
              </a:rPr>
              <a:t>Internal nursing </a:t>
            </a:r>
          </a:p>
        </p:txBody>
      </p:sp>
      <p:sp>
        <p:nvSpPr>
          <p:cNvPr id="3" name="Content Placeholder 2"/>
          <p:cNvSpPr>
            <a:spLocks noGrp="1"/>
          </p:cNvSpPr>
          <p:nvPr>
            <p:ph idx="1"/>
          </p:nvPr>
        </p:nvSpPr>
        <p:spPr>
          <a:xfrm>
            <a:off x="457200" y="764704"/>
            <a:ext cx="8229600" cy="5361459"/>
          </a:xfrm>
        </p:spPr>
        <p:txBody>
          <a:bodyPr>
            <a:normAutofit fontScale="92500" lnSpcReduction="20000"/>
          </a:bodyPr>
          <a:lstStyle/>
          <a:p>
            <a:pPr marL="0" lvl="0" indent="0">
              <a:buNone/>
            </a:pPr>
            <a:r>
              <a:rPr lang="en-US" sz="1900" dirty="0">
                <a:solidFill>
                  <a:prstClr val="black"/>
                </a:solidFill>
              </a:rPr>
              <a:t/>
            </a:r>
            <a:br>
              <a:rPr lang="en-US" sz="1900" dirty="0">
                <a:solidFill>
                  <a:prstClr val="black"/>
                </a:solidFill>
              </a:rPr>
            </a:br>
            <a:r>
              <a:rPr lang="en-US" sz="1900" dirty="0">
                <a:solidFill>
                  <a:prstClr val="black"/>
                </a:solidFill>
              </a:rPr>
              <a:t/>
            </a:r>
            <a:br>
              <a:rPr lang="en-US" sz="1900" dirty="0">
                <a:solidFill>
                  <a:prstClr val="black"/>
                </a:solidFill>
              </a:rPr>
            </a:br>
            <a:r>
              <a:rPr lang="en-US" sz="1900" dirty="0">
                <a:solidFill>
                  <a:prstClr val="black"/>
                </a:solidFill>
              </a:rPr>
              <a:t>• </a:t>
            </a:r>
            <a:r>
              <a:rPr lang="en-US" sz="2200" b="1" dirty="0">
                <a:solidFill>
                  <a:prstClr val="black"/>
                </a:solidFill>
              </a:rPr>
              <a:t>Electrocardiography (ECG) </a:t>
            </a:r>
            <a:br>
              <a:rPr lang="en-US" sz="2200" b="1" dirty="0">
                <a:solidFill>
                  <a:prstClr val="black"/>
                </a:solidFill>
              </a:rPr>
            </a:br>
            <a:r>
              <a:rPr lang="en-US" sz="2200" b="1" dirty="0">
                <a:solidFill>
                  <a:prstClr val="black"/>
                </a:solidFill>
              </a:rPr>
              <a:t>• Endurance </a:t>
            </a:r>
            <a:r>
              <a:rPr lang="en-US" sz="2200" b="1" dirty="0" err="1">
                <a:solidFill>
                  <a:prstClr val="black"/>
                </a:solidFill>
              </a:rPr>
              <a:t>ergometry</a:t>
            </a:r>
            <a:r>
              <a:rPr lang="en-US" sz="2200" b="1" dirty="0">
                <a:solidFill>
                  <a:prstClr val="black"/>
                </a:solidFill>
              </a:rPr>
              <a:t> (exercise ECG) </a:t>
            </a:r>
            <a:br>
              <a:rPr lang="en-US" sz="2200" b="1" dirty="0">
                <a:solidFill>
                  <a:prstClr val="black"/>
                </a:solidFill>
              </a:rPr>
            </a:br>
            <a:r>
              <a:rPr lang="en-US" sz="2200" b="1" dirty="0">
                <a:solidFill>
                  <a:prstClr val="black"/>
                </a:solidFill>
              </a:rPr>
              <a:t>• Treatment of patients with permanent </a:t>
            </a:r>
            <a:r>
              <a:rPr lang="sk-SK" sz="2200" b="1" dirty="0">
                <a:solidFill>
                  <a:prstClr val="black"/>
                </a:solidFill>
              </a:rPr>
              <a:t>cardiostimulance</a:t>
            </a:r>
            <a:r>
              <a:rPr lang="en-US" sz="2200" b="1" dirty="0">
                <a:solidFill>
                  <a:prstClr val="black"/>
                </a:solidFill>
              </a:rPr>
              <a:t/>
            </a:r>
            <a:br>
              <a:rPr lang="en-US" sz="2200" b="1" dirty="0">
                <a:solidFill>
                  <a:prstClr val="black"/>
                </a:solidFill>
              </a:rPr>
            </a:br>
            <a:r>
              <a:rPr lang="en-US" sz="2200" b="1" dirty="0">
                <a:solidFill>
                  <a:prstClr val="black"/>
                </a:solidFill>
              </a:rPr>
              <a:t>• Care of patient during </a:t>
            </a:r>
            <a:r>
              <a:rPr lang="en-US" sz="2200" b="1" dirty="0" err="1">
                <a:solidFill>
                  <a:prstClr val="black"/>
                </a:solidFill>
              </a:rPr>
              <a:t>coronarography</a:t>
            </a:r>
            <a:r>
              <a:rPr lang="en-US" sz="2200" b="1" dirty="0">
                <a:solidFill>
                  <a:prstClr val="black"/>
                </a:solidFill>
              </a:rPr>
              <a:t> </a:t>
            </a:r>
            <a:br>
              <a:rPr lang="en-US" sz="2200" b="1" dirty="0">
                <a:solidFill>
                  <a:prstClr val="black"/>
                </a:solidFill>
              </a:rPr>
            </a:br>
            <a:r>
              <a:rPr lang="en-US" sz="2200" b="1" dirty="0">
                <a:solidFill>
                  <a:prstClr val="black"/>
                </a:solidFill>
              </a:rPr>
              <a:t>• Care of the patient when PTCA (percutaneous transluminal coronary angioplasty) </a:t>
            </a:r>
            <a:br>
              <a:rPr lang="en-US" sz="2200" b="1" dirty="0">
                <a:solidFill>
                  <a:prstClr val="black"/>
                </a:solidFill>
              </a:rPr>
            </a:br>
            <a:r>
              <a:rPr lang="en-US" sz="2200" b="1" dirty="0">
                <a:solidFill>
                  <a:prstClr val="black"/>
                </a:solidFill>
              </a:rPr>
              <a:t>• Measurement of oxygen saturation </a:t>
            </a:r>
            <a:br>
              <a:rPr lang="en-US" sz="2200" b="1" dirty="0">
                <a:solidFill>
                  <a:prstClr val="black"/>
                </a:solidFill>
              </a:rPr>
            </a:br>
            <a:r>
              <a:rPr lang="en-US" sz="2200" b="1" dirty="0">
                <a:solidFill>
                  <a:prstClr val="black"/>
                </a:solidFill>
              </a:rPr>
              <a:t>• Cooperation in cardioversion</a:t>
            </a:r>
            <a:r>
              <a:rPr lang="sk-SK" sz="2200" b="1" dirty="0">
                <a:solidFill>
                  <a:prstClr val="black"/>
                </a:solidFill>
              </a:rPr>
              <a:t>, defibrilation</a:t>
            </a:r>
            <a:r>
              <a:rPr lang="en-US" sz="2200" b="1" dirty="0">
                <a:solidFill>
                  <a:prstClr val="black"/>
                </a:solidFill>
              </a:rPr>
              <a:t> </a:t>
            </a:r>
            <a:br>
              <a:rPr lang="en-US" sz="2200" b="1" dirty="0">
                <a:solidFill>
                  <a:prstClr val="black"/>
                </a:solidFill>
              </a:rPr>
            </a:br>
            <a:r>
              <a:rPr lang="en-US" sz="2200" b="1" dirty="0">
                <a:solidFill>
                  <a:prstClr val="black"/>
                </a:solidFill>
              </a:rPr>
              <a:t>• Cooperation in hemodialysis </a:t>
            </a:r>
            <a:br>
              <a:rPr lang="en-US" sz="2200" b="1" dirty="0">
                <a:solidFill>
                  <a:prstClr val="black"/>
                </a:solidFill>
              </a:rPr>
            </a:br>
            <a:r>
              <a:rPr lang="en-US" sz="2200" b="1" dirty="0">
                <a:solidFill>
                  <a:prstClr val="black"/>
                </a:solidFill>
              </a:rPr>
              <a:t>• Cooperation in peritoneal dialysis</a:t>
            </a:r>
            <a:br>
              <a:rPr lang="en-US" sz="2200" b="1" dirty="0">
                <a:solidFill>
                  <a:prstClr val="black"/>
                </a:solidFill>
              </a:rPr>
            </a:br>
            <a:r>
              <a:rPr lang="en-US" sz="2200" b="1" dirty="0">
                <a:solidFill>
                  <a:prstClr val="black"/>
                </a:solidFill>
              </a:rPr>
              <a:t>• Measurement of blood glucose</a:t>
            </a:r>
            <a:br>
              <a:rPr lang="en-US" sz="2200" b="1" dirty="0">
                <a:solidFill>
                  <a:prstClr val="black"/>
                </a:solidFill>
              </a:rPr>
            </a:br>
            <a:r>
              <a:rPr lang="en-US" sz="2200" b="1" dirty="0">
                <a:solidFill>
                  <a:prstClr val="black"/>
                </a:solidFill>
              </a:rPr>
              <a:t>• Cooperation in spirometry </a:t>
            </a:r>
            <a:br>
              <a:rPr lang="en-US" sz="2200" b="1" dirty="0">
                <a:solidFill>
                  <a:prstClr val="black"/>
                </a:solidFill>
              </a:rPr>
            </a:br>
            <a:r>
              <a:rPr lang="en-US" sz="2200" b="1" dirty="0">
                <a:solidFill>
                  <a:prstClr val="black"/>
                </a:solidFill>
              </a:rPr>
              <a:t>• Cooperation in connection BP </a:t>
            </a:r>
            <a:r>
              <a:rPr lang="en-US" sz="2200" b="1" dirty="0" err="1">
                <a:solidFill>
                  <a:prstClr val="black"/>
                </a:solidFill>
              </a:rPr>
              <a:t>Holter</a:t>
            </a:r>
            <a:r>
              <a:rPr lang="en-US" sz="2200" b="1" dirty="0">
                <a:solidFill>
                  <a:prstClr val="black"/>
                </a:solidFill>
              </a:rPr>
              <a:t> </a:t>
            </a:r>
            <a:br>
              <a:rPr lang="en-US" sz="2200" b="1" dirty="0">
                <a:solidFill>
                  <a:prstClr val="black"/>
                </a:solidFill>
              </a:rPr>
            </a:br>
            <a:r>
              <a:rPr lang="en-US" sz="2200" b="1" dirty="0">
                <a:solidFill>
                  <a:prstClr val="black"/>
                </a:solidFill>
              </a:rPr>
              <a:t>• Cooperation in connection </a:t>
            </a:r>
            <a:r>
              <a:rPr lang="sk-SK" sz="2200" b="1" dirty="0">
                <a:solidFill>
                  <a:prstClr val="black"/>
                </a:solidFill>
              </a:rPr>
              <a:t>ECG </a:t>
            </a:r>
            <a:r>
              <a:rPr lang="en-US" sz="2200" b="1" dirty="0" err="1">
                <a:solidFill>
                  <a:prstClr val="black"/>
                </a:solidFill>
              </a:rPr>
              <a:t>Holter</a:t>
            </a:r>
            <a:r>
              <a:rPr lang="en-US" sz="2200" b="1" dirty="0">
                <a:solidFill>
                  <a:prstClr val="black"/>
                </a:solidFill>
              </a:rPr>
              <a:t> </a:t>
            </a:r>
            <a:br>
              <a:rPr lang="en-US" sz="2200" b="1" dirty="0">
                <a:solidFill>
                  <a:prstClr val="black"/>
                </a:solidFill>
              </a:rPr>
            </a:br>
            <a:r>
              <a:rPr lang="en-US" sz="2200" b="1" dirty="0">
                <a:solidFill>
                  <a:prstClr val="black"/>
                </a:solidFill>
              </a:rPr>
              <a:t>• Cooperation on ultrasound examination of the abdominal organs </a:t>
            </a:r>
            <a:br>
              <a:rPr lang="en-US" sz="2200" b="1" dirty="0">
                <a:solidFill>
                  <a:prstClr val="black"/>
                </a:solidFill>
              </a:rPr>
            </a:br>
            <a:r>
              <a:rPr lang="en-US" sz="2200" b="1" dirty="0">
                <a:solidFill>
                  <a:prstClr val="black"/>
                </a:solidFill>
              </a:rPr>
              <a:t>• Cooperation in the test on an inclined plane (HUT test) </a:t>
            </a:r>
            <a:br>
              <a:rPr lang="en-US" sz="2200" b="1" dirty="0">
                <a:solidFill>
                  <a:prstClr val="black"/>
                </a:solidFill>
              </a:rPr>
            </a:br>
            <a:r>
              <a:rPr lang="en-US" sz="2200" b="1" dirty="0">
                <a:solidFill>
                  <a:prstClr val="black"/>
                </a:solidFill>
              </a:rPr>
              <a:t>• Cooperation in </a:t>
            </a:r>
            <a:r>
              <a:rPr lang="en-US" sz="2200" b="1" dirty="0" err="1">
                <a:solidFill>
                  <a:prstClr val="black"/>
                </a:solidFill>
              </a:rPr>
              <a:t>transe</a:t>
            </a:r>
            <a:r>
              <a:rPr lang="sk-SK" sz="2200" b="1" dirty="0">
                <a:solidFill>
                  <a:prstClr val="black"/>
                </a:solidFill>
              </a:rPr>
              <a:t>s</a:t>
            </a:r>
            <a:r>
              <a:rPr lang="en-US" sz="2200" b="1" dirty="0">
                <a:solidFill>
                  <a:prstClr val="black"/>
                </a:solidFill>
              </a:rPr>
              <a:t>o</a:t>
            </a:r>
            <a:r>
              <a:rPr lang="sk-SK" sz="2200" b="1" dirty="0">
                <a:solidFill>
                  <a:prstClr val="black"/>
                </a:solidFill>
              </a:rPr>
              <a:t>phageal</a:t>
            </a:r>
            <a:r>
              <a:rPr lang="en-US" sz="2200" b="1" dirty="0">
                <a:solidFill>
                  <a:prstClr val="black"/>
                </a:solidFill>
              </a:rPr>
              <a:t> ECHO (TEE) examinations of the heart </a:t>
            </a:r>
            <a:br>
              <a:rPr lang="en-US" sz="2200" b="1" dirty="0">
                <a:solidFill>
                  <a:prstClr val="black"/>
                </a:solidFill>
              </a:rPr>
            </a:br>
            <a:r>
              <a:rPr lang="en-US" sz="2200" b="1" dirty="0">
                <a:solidFill>
                  <a:prstClr val="black"/>
                </a:solidFill>
              </a:rPr>
              <a:t>• Cooperation in transthoracic ECHO (TTE) examinations of the heart </a:t>
            </a:r>
            <a:br>
              <a:rPr lang="en-US" sz="2200" b="1" dirty="0">
                <a:solidFill>
                  <a:prstClr val="black"/>
                </a:solidFill>
              </a:rPr>
            </a:br>
            <a:r>
              <a:rPr lang="en-US" sz="2200" b="1" dirty="0">
                <a:solidFill>
                  <a:prstClr val="black"/>
                </a:solidFill>
              </a:rPr>
              <a:t>• Cooperation in </a:t>
            </a:r>
            <a:r>
              <a:rPr lang="en-US" sz="2200" b="1" dirty="0" err="1">
                <a:solidFill>
                  <a:prstClr val="black"/>
                </a:solidFill>
              </a:rPr>
              <a:t>transe</a:t>
            </a:r>
            <a:r>
              <a:rPr lang="sk-SK" sz="2200" b="1" dirty="0">
                <a:solidFill>
                  <a:prstClr val="black"/>
                </a:solidFill>
              </a:rPr>
              <a:t>sophageal </a:t>
            </a:r>
            <a:r>
              <a:rPr lang="en-US" sz="2200" b="1" dirty="0">
                <a:solidFill>
                  <a:prstClr val="black"/>
                </a:solidFill>
              </a:rPr>
              <a:t>atrial stimulation (TES)</a:t>
            </a:r>
            <a:endParaRPr lang="sk-SK" sz="2200" b="1" dirty="0">
              <a:solidFill>
                <a:prstClr val="black"/>
              </a:solidFill>
            </a:endParaRPr>
          </a:p>
          <a:p>
            <a:endParaRPr lang="sr-Latn-ME" dirty="0"/>
          </a:p>
        </p:txBody>
      </p:sp>
    </p:spTree>
    <p:extLst>
      <p:ext uri="{BB962C8B-B14F-4D97-AF65-F5344CB8AC3E}">
        <p14:creationId xmlns:p14="http://schemas.microsoft.com/office/powerpoint/2010/main" val="15659949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Autofit/>
          </a:bodyPr>
          <a:lstStyle/>
          <a:p>
            <a:r>
              <a:rPr lang="sr-Latn-ME" sz="3200" b="1" dirty="0">
                <a:solidFill>
                  <a:srgbClr val="00B0F0"/>
                </a:solidFill>
              </a:rPr>
              <a:t>Neurological nursing </a:t>
            </a:r>
          </a:p>
        </p:txBody>
      </p:sp>
      <p:sp>
        <p:nvSpPr>
          <p:cNvPr id="3" name="Content Placeholder 2"/>
          <p:cNvSpPr>
            <a:spLocks noGrp="1"/>
          </p:cNvSpPr>
          <p:nvPr>
            <p:ph idx="1"/>
          </p:nvPr>
        </p:nvSpPr>
        <p:spPr>
          <a:xfrm>
            <a:off x="457200" y="908720"/>
            <a:ext cx="8229600" cy="5217443"/>
          </a:xfrm>
        </p:spPr>
        <p:txBody>
          <a:bodyPr>
            <a:normAutofit/>
          </a:bodyPr>
          <a:lstStyle/>
          <a:p>
            <a:pPr marL="0" lvl="0" indent="0">
              <a:buNone/>
            </a:pPr>
            <a:r>
              <a:rPr lang="en-US" sz="2500" dirty="0">
                <a:solidFill>
                  <a:prstClr val="black"/>
                </a:solidFill>
              </a:rPr>
              <a:t/>
            </a:r>
            <a:br>
              <a:rPr lang="en-US" sz="2500" dirty="0">
                <a:solidFill>
                  <a:prstClr val="black"/>
                </a:solidFill>
              </a:rPr>
            </a:br>
            <a:r>
              <a:rPr lang="en-US" sz="2500" dirty="0">
                <a:solidFill>
                  <a:prstClr val="black"/>
                </a:solidFill>
              </a:rPr>
              <a:t>• </a:t>
            </a:r>
            <a:r>
              <a:rPr lang="en-US" sz="2500" b="1" dirty="0">
                <a:solidFill>
                  <a:prstClr val="black"/>
                </a:solidFill>
              </a:rPr>
              <a:t>Assessment of the state of consciousness of the patient </a:t>
            </a:r>
            <a:br>
              <a:rPr lang="en-US" sz="2500" b="1" dirty="0">
                <a:solidFill>
                  <a:prstClr val="black"/>
                </a:solidFill>
              </a:rPr>
            </a:br>
            <a:r>
              <a:rPr lang="en-US" sz="2500" b="1" dirty="0">
                <a:solidFill>
                  <a:prstClr val="black"/>
                </a:solidFill>
              </a:rPr>
              <a:t>• Assessment of the patient's self-sufficiency with neurological disease </a:t>
            </a:r>
            <a:br>
              <a:rPr lang="en-US" sz="2500" b="1" dirty="0">
                <a:solidFill>
                  <a:prstClr val="black"/>
                </a:solidFill>
              </a:rPr>
            </a:br>
            <a:r>
              <a:rPr lang="en-US" sz="2500" b="1" dirty="0">
                <a:solidFill>
                  <a:prstClr val="black"/>
                </a:solidFill>
              </a:rPr>
              <a:t>• Assessment of the risk of pressure sores in patients with selected neurological disease </a:t>
            </a:r>
            <a:br>
              <a:rPr lang="en-US" sz="2500" b="1" dirty="0">
                <a:solidFill>
                  <a:prstClr val="black"/>
                </a:solidFill>
              </a:rPr>
            </a:br>
            <a:r>
              <a:rPr lang="en-US" sz="2500" b="1" dirty="0">
                <a:solidFill>
                  <a:prstClr val="black"/>
                </a:solidFill>
              </a:rPr>
              <a:t>• Preparing the patient for EEG </a:t>
            </a:r>
            <a:br>
              <a:rPr lang="en-US" sz="2500" b="1" dirty="0">
                <a:solidFill>
                  <a:prstClr val="black"/>
                </a:solidFill>
              </a:rPr>
            </a:br>
            <a:r>
              <a:rPr lang="en-US" sz="2500" b="1" dirty="0">
                <a:solidFill>
                  <a:prstClr val="black"/>
                </a:solidFill>
              </a:rPr>
              <a:t>• Administration </a:t>
            </a:r>
            <a:r>
              <a:rPr lang="sk-SK" sz="2500" b="1" dirty="0">
                <a:solidFill>
                  <a:prstClr val="black"/>
                </a:solidFill>
              </a:rPr>
              <a:t>food</a:t>
            </a:r>
            <a:r>
              <a:rPr lang="en-US" sz="2500" b="1" dirty="0">
                <a:solidFill>
                  <a:prstClr val="black"/>
                </a:solidFill>
              </a:rPr>
              <a:t> </a:t>
            </a:r>
            <a:r>
              <a:rPr lang="sk-SK" sz="2500" b="1" dirty="0">
                <a:solidFill>
                  <a:prstClr val="black"/>
                </a:solidFill>
              </a:rPr>
              <a:t>to </a:t>
            </a:r>
            <a:r>
              <a:rPr lang="en-US" sz="2500" b="1" dirty="0">
                <a:solidFill>
                  <a:prstClr val="black"/>
                </a:solidFill>
              </a:rPr>
              <a:t>the patient with paresis </a:t>
            </a:r>
            <a:br>
              <a:rPr lang="en-US" sz="2500" b="1" dirty="0">
                <a:solidFill>
                  <a:prstClr val="black"/>
                </a:solidFill>
              </a:rPr>
            </a:br>
            <a:r>
              <a:rPr lang="en-US" sz="2500" b="1" dirty="0">
                <a:solidFill>
                  <a:prstClr val="black"/>
                </a:solidFill>
              </a:rPr>
              <a:t>• Positioning the patient with neurological disease </a:t>
            </a:r>
            <a:br>
              <a:rPr lang="en-US" sz="2500" b="1" dirty="0">
                <a:solidFill>
                  <a:prstClr val="black"/>
                </a:solidFill>
              </a:rPr>
            </a:br>
            <a:r>
              <a:rPr lang="en-US" sz="2500" b="1" dirty="0">
                <a:solidFill>
                  <a:prstClr val="black"/>
                </a:solidFill>
              </a:rPr>
              <a:t>• Practicing self-sufficiency in selected patients with neurological disease </a:t>
            </a:r>
            <a:br>
              <a:rPr lang="en-US" sz="2500" b="1" dirty="0">
                <a:solidFill>
                  <a:prstClr val="black"/>
                </a:solidFill>
              </a:rPr>
            </a:br>
            <a:r>
              <a:rPr lang="en-US" sz="2500" b="1" dirty="0">
                <a:solidFill>
                  <a:prstClr val="black"/>
                </a:solidFill>
              </a:rPr>
              <a:t>• Nursing rehabilitation in patients with neurological disease </a:t>
            </a:r>
            <a:br>
              <a:rPr lang="en-US" sz="2500" b="1" dirty="0">
                <a:solidFill>
                  <a:prstClr val="black"/>
                </a:solidFill>
              </a:rPr>
            </a:br>
            <a:r>
              <a:rPr lang="en-US" sz="2500" b="1" dirty="0">
                <a:solidFill>
                  <a:prstClr val="black"/>
                </a:solidFill>
              </a:rPr>
              <a:t>• Caring for a patient with impaired consciousness</a:t>
            </a:r>
            <a:endParaRPr lang="sk-SK" sz="2500" b="1" dirty="0">
              <a:solidFill>
                <a:prstClr val="black"/>
              </a:solidFill>
            </a:endParaRPr>
          </a:p>
          <a:p>
            <a:endParaRPr lang="sr-Latn-ME" dirty="0"/>
          </a:p>
        </p:txBody>
      </p:sp>
    </p:spTree>
    <p:extLst>
      <p:ext uri="{BB962C8B-B14F-4D97-AF65-F5344CB8AC3E}">
        <p14:creationId xmlns:p14="http://schemas.microsoft.com/office/powerpoint/2010/main" val="4227370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57200" y="0"/>
            <a:ext cx="8229600" cy="332656"/>
          </a:xfrm>
        </p:spPr>
        <p:txBody>
          <a:bodyPr>
            <a:noAutofit/>
          </a:bodyPr>
          <a:lstStyle/>
          <a:p>
            <a:r>
              <a:rPr lang="sr-Latn-ME" sz="2800" b="1" dirty="0" smtClean="0">
                <a:solidFill>
                  <a:srgbClr val="00B0F0"/>
                </a:solidFill>
              </a:rPr>
              <a:t>Paediatric nursing</a:t>
            </a:r>
            <a:endParaRPr lang="sr-Latn-ME" sz="2800" b="1" dirty="0">
              <a:solidFill>
                <a:srgbClr val="00B0F0"/>
              </a:solidFill>
            </a:endParaRPr>
          </a:p>
        </p:txBody>
      </p:sp>
      <p:sp>
        <p:nvSpPr>
          <p:cNvPr id="3" name="Content Placeholder 2"/>
          <p:cNvSpPr>
            <a:spLocks noGrp="1"/>
          </p:cNvSpPr>
          <p:nvPr>
            <p:ph sz="half" idx="1"/>
          </p:nvPr>
        </p:nvSpPr>
        <p:spPr>
          <a:xfrm>
            <a:off x="457200" y="404664"/>
            <a:ext cx="4038600" cy="6192688"/>
          </a:xfrm>
        </p:spPr>
        <p:txBody>
          <a:bodyPr>
            <a:noAutofit/>
          </a:bodyPr>
          <a:lstStyle/>
          <a:p>
            <a:pPr marL="0" lvl="0" indent="0">
              <a:buNone/>
            </a:pPr>
            <a:r>
              <a:rPr lang="en-US" sz="1400" b="1" dirty="0" smtClean="0">
                <a:solidFill>
                  <a:prstClr val="black"/>
                </a:solidFill>
              </a:rPr>
              <a:t>• </a:t>
            </a:r>
            <a:r>
              <a:rPr lang="en-US" sz="1400" b="1" dirty="0">
                <a:solidFill>
                  <a:prstClr val="black"/>
                </a:solidFill>
              </a:rPr>
              <a:t>measurement of body weight and length in the infant</a:t>
            </a:r>
            <a:r>
              <a:rPr lang="sk-SK" sz="1400" b="1" dirty="0">
                <a:solidFill>
                  <a:prstClr val="black"/>
                </a:solidFill>
              </a:rPr>
              <a:t>, toddler, child</a:t>
            </a:r>
            <a:r>
              <a:rPr lang="en-US" sz="1400" b="1" dirty="0">
                <a:solidFill>
                  <a:prstClr val="black"/>
                </a:solidFill>
              </a:rPr>
              <a:t/>
            </a:r>
            <a:br>
              <a:rPr lang="en-US" sz="1400" b="1" dirty="0">
                <a:solidFill>
                  <a:prstClr val="black"/>
                </a:solidFill>
              </a:rPr>
            </a:br>
            <a:r>
              <a:rPr lang="en-US" sz="1400" b="1" dirty="0">
                <a:solidFill>
                  <a:prstClr val="black"/>
                </a:solidFill>
              </a:rPr>
              <a:t>• measurement of body temperature in a child</a:t>
            </a:r>
            <a:br>
              <a:rPr lang="en-US" sz="1400" b="1" dirty="0">
                <a:solidFill>
                  <a:prstClr val="black"/>
                </a:solidFill>
              </a:rPr>
            </a:br>
            <a:r>
              <a:rPr lang="en-US" sz="1400" b="1" dirty="0">
                <a:solidFill>
                  <a:prstClr val="black"/>
                </a:solidFill>
              </a:rPr>
              <a:t>• measurement of </a:t>
            </a:r>
            <a:r>
              <a:rPr lang="sk-SK" sz="1400" b="1" dirty="0">
                <a:solidFill>
                  <a:prstClr val="black"/>
                </a:solidFill>
              </a:rPr>
              <a:t>respiration </a:t>
            </a:r>
            <a:r>
              <a:rPr lang="en-US" sz="1400" b="1" dirty="0">
                <a:solidFill>
                  <a:prstClr val="black"/>
                </a:solidFill>
              </a:rPr>
              <a:t>in a child</a:t>
            </a:r>
            <a:br>
              <a:rPr lang="en-US" sz="1400" b="1" dirty="0">
                <a:solidFill>
                  <a:prstClr val="black"/>
                </a:solidFill>
              </a:rPr>
            </a:br>
            <a:r>
              <a:rPr lang="en-US" sz="1400" b="1" dirty="0">
                <a:solidFill>
                  <a:prstClr val="black"/>
                </a:solidFill>
              </a:rPr>
              <a:t>• measurement of pulse palpation in a child</a:t>
            </a:r>
            <a:br>
              <a:rPr lang="en-US" sz="1400" b="1" dirty="0">
                <a:solidFill>
                  <a:prstClr val="black"/>
                </a:solidFill>
              </a:rPr>
            </a:br>
            <a:r>
              <a:rPr lang="en-US" sz="1400" b="1" dirty="0">
                <a:solidFill>
                  <a:prstClr val="black"/>
                </a:solidFill>
              </a:rPr>
              <a:t>• measuring the apical pulse in a child</a:t>
            </a:r>
            <a:br>
              <a:rPr lang="en-US" sz="1400" b="1" dirty="0">
                <a:solidFill>
                  <a:prstClr val="black"/>
                </a:solidFill>
              </a:rPr>
            </a:br>
            <a:r>
              <a:rPr lang="en-US" sz="1400" b="1" dirty="0">
                <a:solidFill>
                  <a:prstClr val="black"/>
                </a:solidFill>
              </a:rPr>
              <a:t>• measurement of blood pressure in a child</a:t>
            </a:r>
            <a:br>
              <a:rPr lang="en-US" sz="1400" b="1" dirty="0">
                <a:solidFill>
                  <a:prstClr val="black"/>
                </a:solidFill>
              </a:rPr>
            </a:br>
            <a:r>
              <a:rPr lang="en-US" sz="1400" b="1" dirty="0">
                <a:solidFill>
                  <a:prstClr val="black"/>
                </a:solidFill>
              </a:rPr>
              <a:t>• measurement of oxygen saturation in the child</a:t>
            </a:r>
            <a:br>
              <a:rPr lang="en-US" sz="1400" b="1" dirty="0">
                <a:solidFill>
                  <a:prstClr val="black"/>
                </a:solidFill>
              </a:rPr>
            </a:br>
            <a:r>
              <a:rPr lang="en-US" sz="1400" b="1" dirty="0">
                <a:solidFill>
                  <a:prstClr val="black"/>
                </a:solidFill>
              </a:rPr>
              <a:t>• assessment of the state of consciousness on a scale from GCS in a child</a:t>
            </a:r>
            <a:br>
              <a:rPr lang="en-US" sz="1400" b="1" dirty="0">
                <a:solidFill>
                  <a:prstClr val="black"/>
                </a:solidFill>
              </a:rPr>
            </a:br>
            <a:r>
              <a:rPr lang="en-US" sz="1400" b="1" dirty="0">
                <a:solidFill>
                  <a:prstClr val="black"/>
                </a:solidFill>
              </a:rPr>
              <a:t>• assessment of pain in a child</a:t>
            </a:r>
            <a:br>
              <a:rPr lang="en-US" sz="1400" b="1" dirty="0">
                <a:solidFill>
                  <a:prstClr val="black"/>
                </a:solidFill>
              </a:rPr>
            </a:br>
            <a:r>
              <a:rPr lang="en-US" sz="1400" b="1" dirty="0">
                <a:solidFill>
                  <a:prstClr val="black"/>
                </a:solidFill>
              </a:rPr>
              <a:t>• assessment of fluid balance in the child</a:t>
            </a:r>
            <a:br>
              <a:rPr lang="en-US" sz="1400" b="1" dirty="0">
                <a:solidFill>
                  <a:prstClr val="black"/>
                </a:solidFill>
              </a:rPr>
            </a:br>
            <a:r>
              <a:rPr lang="en-US" sz="1400" b="1" dirty="0">
                <a:solidFill>
                  <a:prstClr val="black"/>
                </a:solidFill>
              </a:rPr>
              <a:t>• assessment of psychomotor development of the infant</a:t>
            </a:r>
            <a:r>
              <a:rPr lang="sk-SK" sz="1400" b="1" dirty="0">
                <a:solidFill>
                  <a:prstClr val="black"/>
                </a:solidFill>
              </a:rPr>
              <a:t>, toddlers, child</a:t>
            </a:r>
            <a:r>
              <a:rPr lang="en-US" sz="1400" b="1" dirty="0">
                <a:solidFill>
                  <a:prstClr val="black"/>
                </a:solidFill>
              </a:rPr>
              <a:t/>
            </a:r>
            <a:br>
              <a:rPr lang="en-US" sz="1400" b="1" dirty="0">
                <a:solidFill>
                  <a:prstClr val="black"/>
                </a:solidFill>
              </a:rPr>
            </a:br>
            <a:r>
              <a:rPr lang="en-US" sz="1400" b="1" dirty="0">
                <a:solidFill>
                  <a:prstClr val="black"/>
                </a:solidFill>
              </a:rPr>
              <a:t>• </a:t>
            </a:r>
            <a:r>
              <a:rPr lang="en-US" sz="1400" b="1" dirty="0" smtClean="0">
                <a:solidFill>
                  <a:prstClr val="black"/>
                </a:solidFill>
              </a:rPr>
              <a:t>bath</a:t>
            </a:r>
            <a:r>
              <a:rPr lang="sk-SK" sz="1400" b="1" dirty="0" smtClean="0">
                <a:solidFill>
                  <a:prstClr val="black"/>
                </a:solidFill>
              </a:rPr>
              <a:t>ing</a:t>
            </a:r>
            <a:r>
              <a:rPr lang="en-US" sz="1400" b="1" dirty="0" smtClean="0">
                <a:solidFill>
                  <a:prstClr val="black"/>
                </a:solidFill>
              </a:rPr>
              <a:t> </a:t>
            </a:r>
            <a:r>
              <a:rPr lang="en-US" sz="1400" b="1" dirty="0">
                <a:solidFill>
                  <a:prstClr val="black"/>
                </a:solidFill>
              </a:rPr>
              <a:t>infant (or toddler)</a:t>
            </a:r>
            <a:br>
              <a:rPr lang="en-US" sz="1400" b="1" dirty="0">
                <a:solidFill>
                  <a:prstClr val="black"/>
                </a:solidFill>
              </a:rPr>
            </a:br>
            <a:r>
              <a:rPr lang="en-US" sz="1400" b="1" dirty="0">
                <a:solidFill>
                  <a:prstClr val="black"/>
                </a:solidFill>
              </a:rPr>
              <a:t>• positioning of a disabled child</a:t>
            </a:r>
            <a:br>
              <a:rPr lang="en-US" sz="1400" b="1" dirty="0">
                <a:solidFill>
                  <a:prstClr val="black"/>
                </a:solidFill>
              </a:rPr>
            </a:br>
            <a:r>
              <a:rPr lang="en-US" sz="1400" b="1" dirty="0">
                <a:solidFill>
                  <a:prstClr val="black"/>
                </a:solidFill>
              </a:rPr>
              <a:t>• </a:t>
            </a:r>
            <a:r>
              <a:rPr lang="sk-SK" sz="1400" b="1" dirty="0">
                <a:solidFill>
                  <a:prstClr val="black"/>
                </a:solidFill>
              </a:rPr>
              <a:t>administering food in</a:t>
            </a:r>
            <a:r>
              <a:rPr lang="en-US" sz="1400" b="1" dirty="0">
                <a:solidFill>
                  <a:prstClr val="black"/>
                </a:solidFill>
              </a:rPr>
              <a:t> infant</a:t>
            </a:r>
            <a:r>
              <a:rPr lang="sk-SK" sz="1400" b="1" dirty="0">
                <a:solidFill>
                  <a:prstClr val="black"/>
                </a:solidFill>
              </a:rPr>
              <a:t>, </a:t>
            </a:r>
            <a:r>
              <a:rPr lang="en-US" sz="1400" b="1" dirty="0">
                <a:solidFill>
                  <a:prstClr val="black"/>
                </a:solidFill>
              </a:rPr>
              <a:t>toddle</a:t>
            </a:r>
            <a:r>
              <a:rPr lang="sk-SK" sz="1400" b="1" dirty="0">
                <a:solidFill>
                  <a:prstClr val="black"/>
                </a:solidFill>
              </a:rPr>
              <a:t>r</a:t>
            </a:r>
            <a:r>
              <a:rPr lang="en-US" sz="1400" b="1" dirty="0">
                <a:solidFill>
                  <a:prstClr val="black"/>
                </a:solidFill>
              </a:rPr>
              <a:t/>
            </a:r>
            <a:br>
              <a:rPr lang="en-US" sz="1400" b="1" dirty="0">
                <a:solidFill>
                  <a:prstClr val="black"/>
                </a:solidFill>
              </a:rPr>
            </a:br>
            <a:r>
              <a:rPr lang="en-US" sz="1400" b="1" dirty="0">
                <a:solidFill>
                  <a:prstClr val="black"/>
                </a:solidFill>
              </a:rPr>
              <a:t>• </a:t>
            </a:r>
            <a:r>
              <a:rPr lang="sk-SK" sz="1400" b="1" dirty="0">
                <a:solidFill>
                  <a:prstClr val="black"/>
                </a:solidFill>
              </a:rPr>
              <a:t>admnistering </a:t>
            </a:r>
            <a:r>
              <a:rPr lang="en-US" sz="1400" b="1" dirty="0">
                <a:solidFill>
                  <a:prstClr val="black"/>
                </a:solidFill>
              </a:rPr>
              <a:t>meal </a:t>
            </a:r>
            <a:r>
              <a:rPr lang="sk-SK" sz="1400" b="1" dirty="0">
                <a:solidFill>
                  <a:prstClr val="black"/>
                </a:solidFill>
              </a:rPr>
              <a:t>by </a:t>
            </a:r>
            <a:r>
              <a:rPr lang="en-US" sz="1400" b="1" dirty="0">
                <a:solidFill>
                  <a:prstClr val="black"/>
                </a:solidFill>
              </a:rPr>
              <a:t>gavage in a child</a:t>
            </a:r>
            <a:br>
              <a:rPr lang="en-US" sz="1400" b="1" dirty="0">
                <a:solidFill>
                  <a:prstClr val="black"/>
                </a:solidFill>
              </a:rPr>
            </a:br>
            <a:r>
              <a:rPr lang="en-US" sz="1400" b="1" dirty="0">
                <a:solidFill>
                  <a:prstClr val="black"/>
                </a:solidFill>
              </a:rPr>
              <a:t>• </a:t>
            </a:r>
            <a:r>
              <a:rPr lang="sk-SK" sz="1400" b="1" dirty="0">
                <a:solidFill>
                  <a:prstClr val="black"/>
                </a:solidFill>
              </a:rPr>
              <a:t>sampling</a:t>
            </a:r>
            <a:r>
              <a:rPr lang="en-US" sz="1400" b="1" dirty="0">
                <a:solidFill>
                  <a:prstClr val="black"/>
                </a:solidFill>
              </a:rPr>
              <a:t> of capillary blood in a child</a:t>
            </a:r>
            <a:br>
              <a:rPr lang="en-US" sz="1400" b="1" dirty="0">
                <a:solidFill>
                  <a:prstClr val="black"/>
                </a:solidFill>
              </a:rPr>
            </a:br>
            <a:r>
              <a:rPr lang="en-US" sz="1400" b="1" dirty="0">
                <a:solidFill>
                  <a:prstClr val="black"/>
                </a:solidFill>
              </a:rPr>
              <a:t>• a blood test to determine blood glucose with child</a:t>
            </a:r>
            <a:br>
              <a:rPr lang="en-US" sz="1400" b="1" dirty="0">
                <a:solidFill>
                  <a:prstClr val="black"/>
                </a:solidFill>
              </a:rPr>
            </a:br>
            <a:r>
              <a:rPr lang="en-US" sz="1400" b="1" dirty="0">
                <a:solidFill>
                  <a:prstClr val="black"/>
                </a:solidFill>
              </a:rPr>
              <a:t>• cooperation for the </a:t>
            </a:r>
            <a:r>
              <a:rPr lang="sk-SK" sz="1400" b="1" dirty="0">
                <a:solidFill>
                  <a:prstClr val="black"/>
                </a:solidFill>
              </a:rPr>
              <a:t>sampling</a:t>
            </a:r>
            <a:r>
              <a:rPr lang="en-US" sz="1400" b="1" dirty="0">
                <a:solidFill>
                  <a:prstClr val="black"/>
                </a:solidFill>
              </a:rPr>
              <a:t> of venous blood in a child</a:t>
            </a:r>
            <a:br>
              <a:rPr lang="en-US" sz="1400" b="1" dirty="0">
                <a:solidFill>
                  <a:prstClr val="black"/>
                </a:solidFill>
              </a:rPr>
            </a:br>
            <a:r>
              <a:rPr lang="en-US" sz="1400" b="1" dirty="0">
                <a:solidFill>
                  <a:prstClr val="black"/>
                </a:solidFill>
              </a:rPr>
              <a:t>• nasal</a:t>
            </a:r>
            <a:r>
              <a:rPr lang="sk-SK" sz="1400" b="1" dirty="0">
                <a:solidFill>
                  <a:prstClr val="black"/>
                </a:solidFill>
              </a:rPr>
              <a:t>,</a:t>
            </a:r>
            <a:r>
              <a:rPr lang="en-US" sz="1400" b="1" dirty="0">
                <a:solidFill>
                  <a:prstClr val="black"/>
                </a:solidFill>
              </a:rPr>
              <a:t> throat</a:t>
            </a:r>
            <a:r>
              <a:rPr lang="sk-SK" sz="1400" b="1" dirty="0">
                <a:solidFill>
                  <a:prstClr val="black"/>
                </a:solidFill>
              </a:rPr>
              <a:t>,</a:t>
            </a:r>
            <a:r>
              <a:rPr lang="en-US" sz="1400" b="1" dirty="0">
                <a:solidFill>
                  <a:prstClr val="black"/>
                </a:solidFill>
              </a:rPr>
              <a:t> rectal swab</a:t>
            </a:r>
            <a:r>
              <a:rPr lang="sk-SK" sz="1400" b="1" dirty="0">
                <a:solidFill>
                  <a:prstClr val="black"/>
                </a:solidFill>
              </a:rPr>
              <a:t>s</a:t>
            </a:r>
            <a:r>
              <a:rPr lang="en-US" sz="1400" b="1" dirty="0">
                <a:solidFill>
                  <a:prstClr val="black"/>
                </a:solidFill>
              </a:rPr>
              <a:t> in a child</a:t>
            </a:r>
            <a:br>
              <a:rPr lang="en-US" sz="1400" b="1" dirty="0">
                <a:solidFill>
                  <a:prstClr val="black"/>
                </a:solidFill>
              </a:rPr>
            </a:br>
            <a:r>
              <a:rPr lang="en-US" sz="1400" b="1" dirty="0">
                <a:solidFill>
                  <a:prstClr val="black"/>
                </a:solidFill>
              </a:rPr>
              <a:t>• urine </a:t>
            </a:r>
            <a:r>
              <a:rPr lang="sk-SK" sz="1400" b="1" dirty="0">
                <a:solidFill>
                  <a:prstClr val="black"/>
                </a:solidFill>
              </a:rPr>
              <a:t>sampling</a:t>
            </a:r>
            <a:r>
              <a:rPr lang="en-US" sz="1400" b="1" dirty="0">
                <a:solidFill>
                  <a:prstClr val="black"/>
                </a:solidFill>
              </a:rPr>
              <a:t> </a:t>
            </a:r>
            <a:r>
              <a:rPr lang="sk-SK" sz="1400" b="1" dirty="0">
                <a:solidFill>
                  <a:prstClr val="black"/>
                </a:solidFill>
              </a:rPr>
              <a:t>for</a:t>
            </a:r>
            <a:r>
              <a:rPr lang="en-US" sz="1400" b="1" dirty="0">
                <a:solidFill>
                  <a:prstClr val="black"/>
                </a:solidFill>
              </a:rPr>
              <a:t> chemical and biochemical </a:t>
            </a:r>
            <a:r>
              <a:rPr lang="sk-SK" sz="1400" b="1" dirty="0">
                <a:solidFill>
                  <a:prstClr val="black"/>
                </a:solidFill>
              </a:rPr>
              <a:t>and </a:t>
            </a:r>
            <a:r>
              <a:rPr lang="en-US" sz="1400" b="1" dirty="0">
                <a:solidFill>
                  <a:prstClr val="black"/>
                </a:solidFill>
              </a:rPr>
              <a:t>microbiological examination</a:t>
            </a:r>
            <a:br>
              <a:rPr lang="en-US" sz="1400" b="1" dirty="0">
                <a:solidFill>
                  <a:prstClr val="black"/>
                </a:solidFill>
              </a:rPr>
            </a:br>
            <a:r>
              <a:rPr lang="en-US" sz="1400" b="1" dirty="0">
                <a:solidFill>
                  <a:prstClr val="black"/>
                </a:solidFill>
              </a:rPr>
              <a:t>• stool </a:t>
            </a:r>
            <a:r>
              <a:rPr lang="sk-SK" sz="1400" b="1" dirty="0">
                <a:solidFill>
                  <a:prstClr val="black"/>
                </a:solidFill>
              </a:rPr>
              <a:t>sampling</a:t>
            </a:r>
            <a:r>
              <a:rPr lang="en-US" sz="1400" b="1" dirty="0">
                <a:solidFill>
                  <a:prstClr val="black"/>
                </a:solidFill>
              </a:rPr>
              <a:t> in a child</a:t>
            </a:r>
            <a:br>
              <a:rPr lang="en-US" sz="1400" b="1" dirty="0">
                <a:solidFill>
                  <a:prstClr val="black"/>
                </a:solidFill>
              </a:rPr>
            </a:br>
            <a:r>
              <a:rPr lang="en-US" sz="1400" b="1" dirty="0">
                <a:solidFill>
                  <a:prstClr val="black"/>
                </a:solidFill>
              </a:rPr>
              <a:t>• a</a:t>
            </a:r>
            <a:r>
              <a:rPr lang="sk-SK" sz="1400" b="1" dirty="0">
                <a:solidFill>
                  <a:prstClr val="black"/>
                </a:solidFill>
              </a:rPr>
              <a:t>dministration</a:t>
            </a:r>
            <a:r>
              <a:rPr lang="en-US" sz="1400" b="1" dirty="0">
                <a:solidFill>
                  <a:prstClr val="black"/>
                </a:solidFill>
              </a:rPr>
              <a:t> of </a:t>
            </a:r>
            <a:r>
              <a:rPr lang="sk-SK" sz="1400" b="1" dirty="0">
                <a:solidFill>
                  <a:prstClr val="black"/>
                </a:solidFill>
              </a:rPr>
              <a:t>peroral </a:t>
            </a:r>
            <a:r>
              <a:rPr lang="en-US" sz="1400" b="1" dirty="0">
                <a:solidFill>
                  <a:prstClr val="black"/>
                </a:solidFill>
              </a:rPr>
              <a:t>drugs in a child</a:t>
            </a:r>
            <a:br>
              <a:rPr lang="en-US" sz="1400" b="1" dirty="0">
                <a:solidFill>
                  <a:prstClr val="black"/>
                </a:solidFill>
              </a:rPr>
            </a:br>
            <a:r>
              <a:rPr lang="en-US" sz="1400" b="1" dirty="0">
                <a:solidFill>
                  <a:prstClr val="black"/>
                </a:solidFill>
              </a:rPr>
              <a:t>• </a:t>
            </a:r>
            <a:r>
              <a:rPr lang="sk-SK" sz="1400" b="1" dirty="0">
                <a:solidFill>
                  <a:prstClr val="black"/>
                </a:solidFill>
              </a:rPr>
              <a:t>administration </a:t>
            </a:r>
            <a:r>
              <a:rPr lang="en-US" sz="1400" b="1" dirty="0">
                <a:solidFill>
                  <a:prstClr val="black"/>
                </a:solidFill>
              </a:rPr>
              <a:t>of drugs to the skin in a child</a:t>
            </a:r>
            <a:r>
              <a:rPr lang="en-US" sz="1200" b="1" dirty="0">
                <a:solidFill>
                  <a:prstClr val="black"/>
                </a:solidFill>
              </a:rPr>
              <a:t/>
            </a:r>
            <a:br>
              <a:rPr lang="en-US" sz="1200" b="1" dirty="0">
                <a:solidFill>
                  <a:prstClr val="black"/>
                </a:solidFill>
              </a:rPr>
            </a:br>
            <a:endParaRPr lang="sr-Latn-ME" sz="1200" b="1" dirty="0"/>
          </a:p>
        </p:txBody>
      </p:sp>
      <p:sp>
        <p:nvSpPr>
          <p:cNvPr id="13" name="Content Placeholder 12"/>
          <p:cNvSpPr>
            <a:spLocks noGrp="1"/>
          </p:cNvSpPr>
          <p:nvPr>
            <p:ph sz="half" idx="2"/>
          </p:nvPr>
        </p:nvSpPr>
        <p:spPr>
          <a:xfrm>
            <a:off x="4648200" y="332656"/>
            <a:ext cx="4038600" cy="6408712"/>
          </a:xfrm>
        </p:spPr>
        <p:txBody>
          <a:bodyPr>
            <a:normAutofit fontScale="92500" lnSpcReduction="10000"/>
          </a:bodyPr>
          <a:lstStyle/>
          <a:p>
            <a:pPr lvl="0"/>
            <a:endParaRPr lang="sk-SK" sz="1400" b="1" dirty="0" smtClean="0">
              <a:solidFill>
                <a:prstClr val="black"/>
              </a:solidFill>
            </a:endParaRPr>
          </a:p>
          <a:p>
            <a:pPr marL="0" lvl="0" indent="0">
              <a:buNone/>
            </a:pPr>
            <a:r>
              <a:rPr lang="sk-SK" sz="1400" b="1" dirty="0" smtClean="0">
                <a:solidFill>
                  <a:prstClr val="black"/>
                </a:solidFill>
              </a:rPr>
              <a:t>administration </a:t>
            </a:r>
            <a:r>
              <a:rPr lang="en-US" sz="1400" b="1" dirty="0">
                <a:solidFill>
                  <a:prstClr val="black"/>
                </a:solidFill>
              </a:rPr>
              <a:t>of drugs into the conjunctival sac of the child</a:t>
            </a:r>
            <a:br>
              <a:rPr lang="en-US" sz="1400" b="1" dirty="0">
                <a:solidFill>
                  <a:prstClr val="black"/>
                </a:solidFill>
              </a:rPr>
            </a:br>
            <a:r>
              <a:rPr lang="en-US" sz="1400" b="1" dirty="0">
                <a:solidFill>
                  <a:prstClr val="black"/>
                </a:solidFill>
              </a:rPr>
              <a:t>• </a:t>
            </a:r>
            <a:r>
              <a:rPr lang="sk-SK" sz="1400" b="1" dirty="0">
                <a:solidFill>
                  <a:prstClr val="black"/>
                </a:solidFill>
              </a:rPr>
              <a:t>administration</a:t>
            </a:r>
            <a:r>
              <a:rPr lang="en-US" sz="1400" b="1" dirty="0">
                <a:solidFill>
                  <a:prstClr val="black"/>
                </a:solidFill>
              </a:rPr>
              <a:t>of medication into the nasal cavity in a child</a:t>
            </a:r>
            <a:br>
              <a:rPr lang="en-US" sz="1400" b="1" dirty="0">
                <a:solidFill>
                  <a:prstClr val="black"/>
                </a:solidFill>
              </a:rPr>
            </a:br>
            <a:r>
              <a:rPr lang="en-US" sz="1400" b="1" dirty="0">
                <a:solidFill>
                  <a:prstClr val="black"/>
                </a:solidFill>
              </a:rPr>
              <a:t>• </a:t>
            </a:r>
            <a:r>
              <a:rPr lang="sk-SK" sz="1400" b="1" dirty="0">
                <a:solidFill>
                  <a:prstClr val="black"/>
                </a:solidFill>
              </a:rPr>
              <a:t>administration </a:t>
            </a:r>
            <a:r>
              <a:rPr lang="en-US" sz="1400" b="1" dirty="0">
                <a:solidFill>
                  <a:prstClr val="black"/>
                </a:solidFill>
              </a:rPr>
              <a:t>of drugs into the external auditory canal in a child</a:t>
            </a:r>
            <a:br>
              <a:rPr lang="en-US" sz="1400" b="1" dirty="0">
                <a:solidFill>
                  <a:prstClr val="black"/>
                </a:solidFill>
              </a:rPr>
            </a:br>
            <a:r>
              <a:rPr lang="en-US" sz="1400" b="1" dirty="0">
                <a:solidFill>
                  <a:prstClr val="black"/>
                </a:solidFill>
              </a:rPr>
              <a:t>• </a:t>
            </a:r>
            <a:r>
              <a:rPr lang="sk-SK" sz="1400" b="1" dirty="0">
                <a:solidFill>
                  <a:prstClr val="black"/>
                </a:solidFill>
              </a:rPr>
              <a:t>administration </a:t>
            </a:r>
            <a:r>
              <a:rPr lang="en-US" sz="1400" b="1" dirty="0">
                <a:solidFill>
                  <a:prstClr val="black"/>
                </a:solidFill>
              </a:rPr>
              <a:t>of drugs into the rectum in a child</a:t>
            </a:r>
            <a:br>
              <a:rPr lang="en-US" sz="1400" b="1" dirty="0">
                <a:solidFill>
                  <a:prstClr val="black"/>
                </a:solidFill>
              </a:rPr>
            </a:br>
            <a:r>
              <a:rPr lang="en-US" sz="1400" b="1" dirty="0">
                <a:solidFill>
                  <a:prstClr val="black"/>
                </a:solidFill>
              </a:rPr>
              <a:t>• inhalation drug delivery in the child (hand inhaler)</a:t>
            </a:r>
            <a:br>
              <a:rPr lang="en-US" sz="1400" b="1" dirty="0">
                <a:solidFill>
                  <a:prstClr val="black"/>
                </a:solidFill>
              </a:rPr>
            </a:br>
            <a:r>
              <a:rPr lang="en-US" sz="1400" b="1" dirty="0">
                <a:solidFill>
                  <a:prstClr val="black"/>
                </a:solidFill>
              </a:rPr>
              <a:t>• inhalation drug delivery in the child (nebulizer)</a:t>
            </a:r>
            <a:br>
              <a:rPr lang="en-US" sz="1400" b="1" dirty="0">
                <a:solidFill>
                  <a:prstClr val="black"/>
                </a:solidFill>
              </a:rPr>
            </a:br>
            <a:r>
              <a:rPr lang="en-US" sz="1400" b="1" dirty="0">
                <a:solidFill>
                  <a:prstClr val="black"/>
                </a:solidFill>
              </a:rPr>
              <a:t>• application of oxygen in a child</a:t>
            </a:r>
            <a:br>
              <a:rPr lang="en-US" sz="1400" b="1" dirty="0">
                <a:solidFill>
                  <a:prstClr val="black"/>
                </a:solidFill>
              </a:rPr>
            </a:br>
            <a:r>
              <a:rPr lang="en-US" sz="1400" b="1" dirty="0">
                <a:solidFill>
                  <a:prstClr val="black"/>
                </a:solidFill>
              </a:rPr>
              <a:t>• administration of insulin </a:t>
            </a:r>
            <a:r>
              <a:rPr lang="sk-SK" sz="1400" b="1" dirty="0">
                <a:solidFill>
                  <a:prstClr val="black"/>
                </a:solidFill>
              </a:rPr>
              <a:t>by </a:t>
            </a:r>
            <a:r>
              <a:rPr lang="en-US" sz="1400" b="1" dirty="0">
                <a:solidFill>
                  <a:prstClr val="black"/>
                </a:solidFill>
              </a:rPr>
              <a:t>insulin pen in a child</a:t>
            </a:r>
            <a:br>
              <a:rPr lang="en-US" sz="1400" b="1" dirty="0">
                <a:solidFill>
                  <a:prstClr val="black"/>
                </a:solidFill>
              </a:rPr>
            </a:br>
            <a:r>
              <a:rPr lang="en-US" sz="1400" b="1" dirty="0">
                <a:solidFill>
                  <a:prstClr val="black"/>
                </a:solidFill>
              </a:rPr>
              <a:t>• </a:t>
            </a:r>
            <a:r>
              <a:rPr lang="sk-SK" sz="1400" b="1" dirty="0">
                <a:solidFill>
                  <a:prstClr val="black"/>
                </a:solidFill>
              </a:rPr>
              <a:t>administration of</a:t>
            </a:r>
            <a:r>
              <a:rPr lang="en-US" sz="1400" b="1" dirty="0">
                <a:solidFill>
                  <a:prstClr val="black"/>
                </a:solidFill>
              </a:rPr>
              <a:t> subcutaneous injection in a child</a:t>
            </a:r>
            <a:br>
              <a:rPr lang="en-US" sz="1400" b="1" dirty="0">
                <a:solidFill>
                  <a:prstClr val="black"/>
                </a:solidFill>
              </a:rPr>
            </a:br>
            <a:r>
              <a:rPr lang="en-US" sz="1400" b="1" dirty="0">
                <a:solidFill>
                  <a:prstClr val="black"/>
                </a:solidFill>
              </a:rPr>
              <a:t>• </a:t>
            </a:r>
            <a:r>
              <a:rPr lang="sk-SK" sz="1400" b="1" dirty="0">
                <a:solidFill>
                  <a:prstClr val="black"/>
                </a:solidFill>
              </a:rPr>
              <a:t>administration of</a:t>
            </a:r>
            <a:r>
              <a:rPr lang="en-US" sz="1400" b="1" dirty="0">
                <a:solidFill>
                  <a:prstClr val="black"/>
                </a:solidFill>
              </a:rPr>
              <a:t> </a:t>
            </a:r>
            <a:r>
              <a:rPr lang="sk-SK" sz="1400" b="1" dirty="0">
                <a:solidFill>
                  <a:prstClr val="black"/>
                </a:solidFill>
              </a:rPr>
              <a:t> </a:t>
            </a:r>
            <a:r>
              <a:rPr lang="en-US" sz="1400" b="1" dirty="0">
                <a:solidFill>
                  <a:prstClr val="black"/>
                </a:solidFill>
              </a:rPr>
              <a:t>intramuscular injection in a chi</a:t>
            </a:r>
            <a:r>
              <a:rPr lang="sr-Latn-ME" sz="1400" b="1" dirty="0">
                <a:solidFill>
                  <a:prstClr val="black"/>
                </a:solidFill>
              </a:rPr>
              <a:t>ld</a:t>
            </a:r>
            <a:r>
              <a:rPr lang="en-US" sz="1400" b="1" dirty="0">
                <a:solidFill>
                  <a:prstClr val="black"/>
                </a:solidFill>
              </a:rPr>
              <a:t/>
            </a:r>
            <a:br>
              <a:rPr lang="en-US" sz="1400" b="1" dirty="0">
                <a:solidFill>
                  <a:prstClr val="black"/>
                </a:solidFill>
              </a:rPr>
            </a:br>
            <a:r>
              <a:rPr lang="en-US" sz="1400" b="1" dirty="0">
                <a:solidFill>
                  <a:prstClr val="black"/>
                </a:solidFill>
              </a:rPr>
              <a:t>• dilution of antibiotics</a:t>
            </a:r>
            <a:br>
              <a:rPr lang="en-US" sz="1400" b="1" dirty="0">
                <a:solidFill>
                  <a:prstClr val="black"/>
                </a:solidFill>
              </a:rPr>
            </a:br>
            <a:r>
              <a:rPr lang="en-US" sz="1400" b="1" dirty="0">
                <a:solidFill>
                  <a:prstClr val="black"/>
                </a:solidFill>
              </a:rPr>
              <a:t>• cooperation in the establishment of peripheral venous catheter in a child</a:t>
            </a:r>
            <a:br>
              <a:rPr lang="en-US" sz="1400" b="1" dirty="0">
                <a:solidFill>
                  <a:prstClr val="black"/>
                </a:solidFill>
              </a:rPr>
            </a:br>
            <a:r>
              <a:rPr lang="en-US" sz="1400" b="1" dirty="0">
                <a:solidFill>
                  <a:prstClr val="black"/>
                </a:solidFill>
              </a:rPr>
              <a:t>• cooperation in </a:t>
            </a:r>
            <a:r>
              <a:rPr lang="sk-SK" sz="1400" b="1" dirty="0">
                <a:solidFill>
                  <a:prstClr val="black"/>
                </a:solidFill>
              </a:rPr>
              <a:t>administratering </a:t>
            </a:r>
            <a:r>
              <a:rPr lang="en-US" sz="1400" b="1" dirty="0">
                <a:solidFill>
                  <a:prstClr val="black"/>
                </a:solidFill>
              </a:rPr>
              <a:t>intravenous drug in a child</a:t>
            </a:r>
            <a:br>
              <a:rPr lang="en-US" sz="1400" b="1" dirty="0">
                <a:solidFill>
                  <a:prstClr val="black"/>
                </a:solidFill>
              </a:rPr>
            </a:br>
            <a:r>
              <a:rPr lang="en-US" sz="1400" b="1" dirty="0">
                <a:solidFill>
                  <a:prstClr val="black"/>
                </a:solidFill>
              </a:rPr>
              <a:t>• cooperation in administering the infusion solution in a child</a:t>
            </a:r>
            <a:br>
              <a:rPr lang="en-US" sz="1400" b="1" dirty="0">
                <a:solidFill>
                  <a:prstClr val="black"/>
                </a:solidFill>
              </a:rPr>
            </a:br>
            <a:r>
              <a:rPr lang="en-US" sz="1400" b="1" dirty="0">
                <a:solidFill>
                  <a:prstClr val="black"/>
                </a:solidFill>
              </a:rPr>
              <a:t>• cooperation in the administration of blood components in a child</a:t>
            </a:r>
            <a:br>
              <a:rPr lang="en-US" sz="1400" b="1" dirty="0">
                <a:solidFill>
                  <a:prstClr val="black"/>
                </a:solidFill>
              </a:rPr>
            </a:br>
            <a:r>
              <a:rPr lang="en-US" sz="1400" b="1" dirty="0">
                <a:solidFill>
                  <a:prstClr val="black"/>
                </a:solidFill>
              </a:rPr>
              <a:t>• suction secretions from the airways in a child</a:t>
            </a:r>
            <a:br>
              <a:rPr lang="en-US" sz="1400" b="1" dirty="0">
                <a:solidFill>
                  <a:prstClr val="black"/>
                </a:solidFill>
              </a:rPr>
            </a:br>
            <a:r>
              <a:rPr lang="en-US" sz="1400" b="1" dirty="0">
                <a:solidFill>
                  <a:prstClr val="black"/>
                </a:solidFill>
              </a:rPr>
              <a:t>• baby monitor in the ICU</a:t>
            </a:r>
            <a:br>
              <a:rPr lang="en-US" sz="1400" b="1" dirty="0">
                <a:solidFill>
                  <a:prstClr val="black"/>
                </a:solidFill>
              </a:rPr>
            </a:br>
            <a:r>
              <a:rPr lang="en-US" sz="1400" b="1" dirty="0">
                <a:solidFill>
                  <a:prstClr val="black"/>
                </a:solidFill>
              </a:rPr>
              <a:t>• education of the child's parent / child</a:t>
            </a:r>
            <a:br>
              <a:rPr lang="en-US" sz="1400" b="1" dirty="0">
                <a:solidFill>
                  <a:prstClr val="black"/>
                </a:solidFill>
              </a:rPr>
            </a:br>
            <a:r>
              <a:rPr lang="en-US" sz="1400" b="1" dirty="0">
                <a:solidFill>
                  <a:prstClr val="black"/>
                </a:solidFill>
              </a:rPr>
              <a:t>• cooperation in the first treatment for healthy newborns</a:t>
            </a:r>
            <a:br>
              <a:rPr lang="en-US" sz="1400" b="1" dirty="0">
                <a:solidFill>
                  <a:prstClr val="black"/>
                </a:solidFill>
              </a:rPr>
            </a:br>
            <a:r>
              <a:rPr lang="en-US" sz="1400" b="1" dirty="0">
                <a:solidFill>
                  <a:prstClr val="black"/>
                </a:solidFill>
              </a:rPr>
              <a:t>• measurement of body weight, length, head circumference and chest in a newborn</a:t>
            </a:r>
            <a:br>
              <a:rPr lang="en-US" sz="1400" b="1" dirty="0">
                <a:solidFill>
                  <a:prstClr val="black"/>
                </a:solidFill>
              </a:rPr>
            </a:br>
            <a:r>
              <a:rPr lang="en-US" sz="1400" b="1" dirty="0">
                <a:solidFill>
                  <a:prstClr val="black"/>
                </a:solidFill>
              </a:rPr>
              <a:t>• bath</a:t>
            </a:r>
            <a:r>
              <a:rPr lang="sk-SK" sz="1400" b="1" dirty="0">
                <a:solidFill>
                  <a:prstClr val="black"/>
                </a:solidFill>
              </a:rPr>
              <a:t>ing</a:t>
            </a:r>
            <a:r>
              <a:rPr lang="en-US" sz="1400" b="1" dirty="0">
                <a:solidFill>
                  <a:prstClr val="black"/>
                </a:solidFill>
              </a:rPr>
              <a:t> newborn</a:t>
            </a:r>
            <a:br>
              <a:rPr lang="en-US" sz="1400" b="1" dirty="0">
                <a:solidFill>
                  <a:prstClr val="black"/>
                </a:solidFill>
              </a:rPr>
            </a:br>
            <a:r>
              <a:rPr lang="en-US" sz="1400" b="1" dirty="0">
                <a:solidFill>
                  <a:prstClr val="black"/>
                </a:solidFill>
              </a:rPr>
              <a:t>• newborn screening</a:t>
            </a:r>
            <a:br>
              <a:rPr lang="en-US" sz="1400" b="1" dirty="0">
                <a:solidFill>
                  <a:prstClr val="black"/>
                </a:solidFill>
              </a:rPr>
            </a:br>
            <a:r>
              <a:rPr lang="en-US" sz="1400" b="1" dirty="0">
                <a:solidFill>
                  <a:prstClr val="black"/>
                </a:solidFill>
              </a:rPr>
              <a:t>• </a:t>
            </a:r>
            <a:r>
              <a:rPr lang="sk-SK" sz="1400" b="1" dirty="0" smtClean="0">
                <a:solidFill>
                  <a:prstClr val="black"/>
                </a:solidFill>
              </a:rPr>
              <a:t>c</a:t>
            </a:r>
            <a:r>
              <a:rPr lang="en-US" sz="1400" b="1" dirty="0" smtClean="0">
                <a:solidFill>
                  <a:prstClr val="black"/>
                </a:solidFill>
              </a:rPr>
              <a:t>consideration </a:t>
            </a:r>
            <a:r>
              <a:rPr lang="en-US" sz="1400" b="1" dirty="0">
                <a:solidFill>
                  <a:prstClr val="black"/>
                </a:solidFill>
              </a:rPr>
              <a:t>of selected neonatal reflexes</a:t>
            </a:r>
            <a:br>
              <a:rPr lang="en-US" sz="1400" b="1" dirty="0">
                <a:solidFill>
                  <a:prstClr val="black"/>
                </a:solidFill>
              </a:rPr>
            </a:br>
            <a:r>
              <a:rPr lang="en-US" sz="1400" b="1" dirty="0">
                <a:solidFill>
                  <a:prstClr val="black"/>
                </a:solidFill>
              </a:rPr>
              <a:t>• ensure </a:t>
            </a:r>
            <a:r>
              <a:rPr lang="en-US" sz="1400" b="1" dirty="0" smtClean="0">
                <a:solidFill>
                  <a:prstClr val="black"/>
                </a:solidFill>
              </a:rPr>
              <a:t>thermo neutral </a:t>
            </a:r>
            <a:r>
              <a:rPr lang="en-US" sz="1400" b="1" dirty="0">
                <a:solidFill>
                  <a:prstClr val="black"/>
                </a:solidFill>
              </a:rPr>
              <a:t>environment</a:t>
            </a:r>
            <a:endParaRPr lang="sk-SK" sz="1400" b="1" dirty="0">
              <a:solidFill>
                <a:prstClr val="black"/>
              </a:solidFill>
            </a:endParaRPr>
          </a:p>
          <a:p>
            <a:endParaRPr lang="sr-Latn-ME" dirty="0"/>
          </a:p>
        </p:txBody>
      </p:sp>
    </p:spTree>
    <p:extLst>
      <p:ext uri="{BB962C8B-B14F-4D97-AF65-F5344CB8AC3E}">
        <p14:creationId xmlns:p14="http://schemas.microsoft.com/office/powerpoint/2010/main" val="24565585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739552"/>
          </a:xfrm>
        </p:spPr>
        <p:txBody>
          <a:bodyPr/>
          <a:lstStyle/>
          <a:p>
            <a:r>
              <a:rPr lang="en-US" sz="3200" b="1" kern="1200" dirty="0">
                <a:solidFill>
                  <a:srgbClr val="00B0F0"/>
                </a:solidFill>
                <a:latin typeface="Calibri"/>
                <a:ea typeface="+mn-ea"/>
                <a:cs typeface="+mn-cs"/>
              </a:rPr>
              <a:t>Nursing in </a:t>
            </a:r>
            <a:r>
              <a:rPr lang="sk-SK" sz="3200" b="1" kern="1200" dirty="0">
                <a:solidFill>
                  <a:srgbClr val="00B0F0"/>
                </a:solidFill>
                <a:latin typeface="Calibri"/>
                <a:ea typeface="+mn-ea"/>
                <a:cs typeface="+mn-cs"/>
              </a:rPr>
              <a:t>primary and community</a:t>
            </a:r>
            <a:r>
              <a:rPr lang="en-US" sz="3200" b="1" kern="1200" dirty="0">
                <a:solidFill>
                  <a:srgbClr val="00B0F0"/>
                </a:solidFill>
                <a:latin typeface="Calibri"/>
                <a:ea typeface="+mn-ea"/>
                <a:cs typeface="+mn-cs"/>
              </a:rPr>
              <a:t> care</a:t>
            </a:r>
            <a:endParaRPr lang="sr-Latn-ME" dirty="0">
              <a:solidFill>
                <a:srgbClr val="00B0F0"/>
              </a:solidFill>
            </a:endParaRPr>
          </a:p>
        </p:txBody>
      </p:sp>
      <p:sp>
        <p:nvSpPr>
          <p:cNvPr id="4" name="Content Placeholder 3"/>
          <p:cNvSpPr>
            <a:spLocks noGrp="1"/>
          </p:cNvSpPr>
          <p:nvPr>
            <p:ph idx="1"/>
          </p:nvPr>
        </p:nvSpPr>
        <p:spPr>
          <a:xfrm>
            <a:off x="457200" y="1412776"/>
            <a:ext cx="8229600" cy="4454624"/>
          </a:xfrm>
        </p:spPr>
        <p:txBody>
          <a:bodyPr/>
          <a:lstStyle/>
          <a:p>
            <a:pPr marL="0" indent="0">
              <a:buNone/>
            </a:pPr>
            <a:r>
              <a:rPr lang="en-US" b="1" dirty="0"/>
              <a:t>• working with documentation in </a:t>
            </a:r>
            <a:r>
              <a:rPr lang="en-US" b="1" dirty="0" smtClean="0"/>
              <a:t>outpatient </a:t>
            </a:r>
            <a:r>
              <a:rPr lang="en-US" b="1" dirty="0"/>
              <a:t>clinic </a:t>
            </a:r>
            <a:br>
              <a:rPr lang="en-US" b="1" dirty="0"/>
            </a:br>
            <a:r>
              <a:rPr lang="en-US" b="1" dirty="0"/>
              <a:t>• first visit of newborn in the family </a:t>
            </a:r>
            <a:br>
              <a:rPr lang="en-US" b="1" dirty="0"/>
            </a:br>
            <a:r>
              <a:rPr lang="en-US" b="1" dirty="0"/>
              <a:t>• vaccination </a:t>
            </a:r>
            <a:br>
              <a:rPr lang="en-US" b="1" dirty="0"/>
            </a:br>
            <a:r>
              <a:rPr lang="en-US" b="1" dirty="0"/>
              <a:t>• promoting health in the community </a:t>
            </a:r>
            <a:br>
              <a:rPr lang="en-US" b="1" dirty="0"/>
            </a:br>
            <a:r>
              <a:rPr lang="en-US" b="1" dirty="0"/>
              <a:t>• health education in community</a:t>
            </a:r>
            <a:br>
              <a:rPr lang="en-US" b="1" dirty="0"/>
            </a:br>
            <a:r>
              <a:rPr lang="en-US" b="1" dirty="0"/>
              <a:t>• home care</a:t>
            </a:r>
          </a:p>
          <a:p>
            <a:endParaRPr lang="sr-Latn-ME" dirty="0"/>
          </a:p>
        </p:txBody>
      </p:sp>
    </p:spTree>
    <p:extLst>
      <p:ext uri="{BB962C8B-B14F-4D97-AF65-F5344CB8AC3E}">
        <p14:creationId xmlns:p14="http://schemas.microsoft.com/office/powerpoint/2010/main" val="4069078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5536"/>
          </a:xfrm>
        </p:spPr>
        <p:txBody>
          <a:bodyPr/>
          <a:lstStyle/>
          <a:p>
            <a:r>
              <a:rPr lang="sr-Latn-ME" sz="3200" b="1" kern="1200" dirty="0">
                <a:solidFill>
                  <a:srgbClr val="00B0F0"/>
                </a:solidFill>
                <a:latin typeface="Calibri"/>
              </a:rPr>
              <a:t>Nursing procedure  </a:t>
            </a:r>
            <a:r>
              <a:rPr lang="sr-Latn-ME" sz="3200" b="1" kern="1200" dirty="0" smtClean="0">
                <a:solidFill>
                  <a:srgbClr val="00B0F0"/>
                </a:solidFill>
                <a:latin typeface="Calibri"/>
              </a:rPr>
              <a:t>3rd </a:t>
            </a:r>
            <a:r>
              <a:rPr lang="sr-Latn-ME" sz="3200" b="1" kern="1200" dirty="0">
                <a:solidFill>
                  <a:srgbClr val="00B0F0"/>
                </a:solidFill>
                <a:latin typeface="Calibri"/>
              </a:rPr>
              <a:t>year</a:t>
            </a:r>
            <a:endParaRPr lang="sr-Latn-ME" sz="3200" dirty="0">
              <a:solidFill>
                <a:srgbClr val="00B0F0"/>
              </a:solidFill>
            </a:endParaRPr>
          </a:p>
        </p:txBody>
      </p:sp>
      <p:sp>
        <p:nvSpPr>
          <p:cNvPr id="3" name="Content Placeholder 2"/>
          <p:cNvSpPr>
            <a:spLocks noGrp="1"/>
          </p:cNvSpPr>
          <p:nvPr>
            <p:ph idx="1"/>
          </p:nvPr>
        </p:nvSpPr>
        <p:spPr>
          <a:xfrm>
            <a:off x="457200" y="1124744"/>
            <a:ext cx="8229600" cy="5256584"/>
          </a:xfrm>
        </p:spPr>
        <p:txBody>
          <a:bodyPr/>
          <a:lstStyle/>
          <a:p>
            <a:pPr marL="0" indent="0">
              <a:buNone/>
            </a:pPr>
            <a:r>
              <a:rPr lang="sk-SK" sz="2000" b="1" dirty="0" smtClean="0">
                <a:solidFill>
                  <a:srgbClr val="00B0F0"/>
                </a:solidFill>
                <a:ea typeface="+mj-ea"/>
                <a:cs typeface="+mj-cs"/>
              </a:rPr>
              <a:t>G</a:t>
            </a:r>
            <a:r>
              <a:rPr lang="en-US" sz="2000" b="1" dirty="0" err="1">
                <a:solidFill>
                  <a:srgbClr val="00B0F0"/>
                </a:solidFill>
                <a:ea typeface="+mj-ea"/>
                <a:cs typeface="+mj-cs"/>
              </a:rPr>
              <a:t>eriatric</a:t>
            </a:r>
            <a:r>
              <a:rPr lang="en-US" sz="2000" b="1" dirty="0">
                <a:solidFill>
                  <a:srgbClr val="00B0F0"/>
                </a:solidFill>
                <a:ea typeface="+mj-ea"/>
                <a:cs typeface="+mj-cs"/>
              </a:rPr>
              <a:t> </a:t>
            </a:r>
            <a:r>
              <a:rPr lang="en-US" sz="2000" b="1" dirty="0" smtClean="0">
                <a:solidFill>
                  <a:srgbClr val="00B0F0"/>
                </a:solidFill>
                <a:ea typeface="+mj-ea"/>
                <a:cs typeface="+mj-cs"/>
              </a:rPr>
              <a:t>nursing</a:t>
            </a:r>
            <a:r>
              <a:rPr lang="sr-Latn-ME" sz="2000" b="1" dirty="0" smtClean="0">
                <a:solidFill>
                  <a:srgbClr val="00B0F0"/>
                </a:solidFill>
                <a:ea typeface="+mj-ea"/>
                <a:cs typeface="+mj-cs"/>
              </a:rPr>
              <a:t>                                                        </a:t>
            </a:r>
          </a:p>
          <a:p>
            <a:pPr marL="0" indent="0">
              <a:buNone/>
            </a:pPr>
            <a:r>
              <a:rPr lang="sr-Latn-ME" sz="4400" b="1" kern="1200" dirty="0" smtClean="0">
                <a:solidFill>
                  <a:prstClr val="black"/>
                </a:solidFill>
                <a:latin typeface="Calibri"/>
              </a:rPr>
              <a:t>.</a:t>
            </a:r>
            <a:r>
              <a:rPr lang="en-US" sz="2000" b="1" kern="1200" dirty="0" smtClean="0">
                <a:solidFill>
                  <a:prstClr val="black"/>
                </a:solidFill>
                <a:latin typeface="Calibri"/>
              </a:rPr>
              <a:t>Assessment </a:t>
            </a:r>
            <a:r>
              <a:rPr lang="en-US" sz="2000" b="1" kern="1200" dirty="0">
                <a:solidFill>
                  <a:prstClr val="black"/>
                </a:solidFill>
                <a:latin typeface="Calibri"/>
              </a:rPr>
              <a:t>of the patient according to the ADL test </a:t>
            </a:r>
            <a:br>
              <a:rPr lang="en-US" sz="2000" b="1" kern="1200" dirty="0">
                <a:solidFill>
                  <a:prstClr val="black"/>
                </a:solidFill>
                <a:latin typeface="Calibri"/>
              </a:rPr>
            </a:br>
            <a:r>
              <a:rPr lang="en-US" sz="2000" b="1" kern="1200" dirty="0">
                <a:solidFill>
                  <a:prstClr val="black"/>
                </a:solidFill>
                <a:latin typeface="Calibri"/>
              </a:rPr>
              <a:t>• Assessment of the patient according to the IADL </a:t>
            </a:r>
            <a:br>
              <a:rPr lang="en-US" sz="2000" b="1" kern="1200" dirty="0">
                <a:solidFill>
                  <a:prstClr val="black"/>
                </a:solidFill>
                <a:latin typeface="Calibri"/>
              </a:rPr>
            </a:br>
            <a:r>
              <a:rPr lang="en-US" sz="2000" b="1" kern="1200" dirty="0">
                <a:solidFill>
                  <a:prstClr val="black"/>
                </a:solidFill>
                <a:latin typeface="Calibri"/>
              </a:rPr>
              <a:t>• Assessment of the patient according to the Gait functional test </a:t>
            </a:r>
            <a:br>
              <a:rPr lang="en-US" sz="2000" b="1" kern="1200" dirty="0">
                <a:solidFill>
                  <a:prstClr val="black"/>
                </a:solidFill>
                <a:latin typeface="Calibri"/>
              </a:rPr>
            </a:br>
            <a:r>
              <a:rPr lang="en-US" sz="2000" b="1" kern="1200" dirty="0">
                <a:solidFill>
                  <a:prstClr val="black"/>
                </a:solidFill>
                <a:latin typeface="Calibri"/>
              </a:rPr>
              <a:t>• Assessment of the urgency of the patient mental test scoring </a:t>
            </a:r>
            <a:br>
              <a:rPr lang="en-US" sz="2000" b="1" kern="1200" dirty="0">
                <a:solidFill>
                  <a:prstClr val="black"/>
                </a:solidFill>
                <a:latin typeface="Calibri"/>
              </a:rPr>
            </a:br>
            <a:r>
              <a:rPr lang="en-US" sz="2000" b="1" kern="1200" dirty="0">
                <a:solidFill>
                  <a:prstClr val="black"/>
                </a:solidFill>
                <a:latin typeface="Calibri"/>
              </a:rPr>
              <a:t>• Assessment of geriatric patients by functional</a:t>
            </a:r>
            <a:r>
              <a:rPr lang="sk-SK" sz="2000" b="1" kern="1200" dirty="0">
                <a:solidFill>
                  <a:prstClr val="black"/>
                </a:solidFill>
                <a:latin typeface="Calibri"/>
              </a:rPr>
              <a:t> geriatric</a:t>
            </a:r>
            <a:r>
              <a:rPr lang="en-US" sz="2000" b="1" kern="1200" dirty="0">
                <a:solidFill>
                  <a:prstClr val="black"/>
                </a:solidFill>
                <a:latin typeface="Calibri"/>
              </a:rPr>
              <a:t> index (FGI) </a:t>
            </a:r>
            <a:br>
              <a:rPr lang="en-US" sz="2000" b="1" kern="1200" dirty="0">
                <a:solidFill>
                  <a:prstClr val="black"/>
                </a:solidFill>
                <a:latin typeface="Calibri"/>
              </a:rPr>
            </a:br>
            <a:r>
              <a:rPr lang="en-US" sz="2000" b="1" kern="1200" dirty="0">
                <a:solidFill>
                  <a:prstClr val="black"/>
                </a:solidFill>
                <a:latin typeface="Calibri"/>
              </a:rPr>
              <a:t>• Assessment of the patient's quality of life according to </a:t>
            </a:r>
            <a:r>
              <a:rPr lang="sk-SK" sz="2000" b="1" kern="1200" dirty="0">
                <a:solidFill>
                  <a:prstClr val="black"/>
                </a:solidFill>
                <a:latin typeface="Calibri"/>
              </a:rPr>
              <a:t>IQoL test</a:t>
            </a:r>
            <a:r>
              <a:rPr lang="en-US" sz="2000" b="1" kern="1200" dirty="0">
                <a:solidFill>
                  <a:prstClr val="black"/>
                </a:solidFill>
                <a:latin typeface="Calibri"/>
              </a:rPr>
              <a:t> (according to Spitzer) </a:t>
            </a:r>
            <a:br>
              <a:rPr lang="en-US" sz="2000" b="1" kern="1200" dirty="0">
                <a:solidFill>
                  <a:prstClr val="black"/>
                </a:solidFill>
                <a:latin typeface="Calibri"/>
              </a:rPr>
            </a:br>
            <a:r>
              <a:rPr lang="en-US" sz="2000" b="1" kern="1200" dirty="0">
                <a:solidFill>
                  <a:prstClr val="black"/>
                </a:solidFill>
                <a:latin typeface="Calibri"/>
              </a:rPr>
              <a:t>• Nutritional </a:t>
            </a:r>
            <a:r>
              <a:rPr lang="sk-SK" sz="2000" b="1" kern="1200" dirty="0">
                <a:solidFill>
                  <a:prstClr val="black"/>
                </a:solidFill>
                <a:latin typeface="Calibri"/>
              </a:rPr>
              <a:t>a</a:t>
            </a:r>
            <a:r>
              <a:rPr lang="en-US" sz="2000" b="1" kern="1200" dirty="0" err="1">
                <a:solidFill>
                  <a:prstClr val="black"/>
                </a:solidFill>
                <a:latin typeface="Calibri"/>
              </a:rPr>
              <a:t>ssessment</a:t>
            </a:r>
            <a:r>
              <a:rPr lang="en-US" sz="2000" b="1" kern="1200" dirty="0">
                <a:solidFill>
                  <a:prstClr val="black"/>
                </a:solidFill>
                <a:latin typeface="Calibri"/>
              </a:rPr>
              <a:t> in geriatric patients </a:t>
            </a:r>
            <a:br>
              <a:rPr lang="en-US" sz="2000" b="1" kern="1200" dirty="0">
                <a:solidFill>
                  <a:prstClr val="black"/>
                </a:solidFill>
                <a:latin typeface="Calibri"/>
              </a:rPr>
            </a:br>
            <a:r>
              <a:rPr lang="en-US" sz="2000" b="1" kern="1200" dirty="0">
                <a:solidFill>
                  <a:prstClr val="black"/>
                </a:solidFill>
                <a:latin typeface="Calibri"/>
              </a:rPr>
              <a:t>• The pain</a:t>
            </a:r>
            <a:r>
              <a:rPr lang="sk-SK" sz="2000" b="1" kern="1200" dirty="0">
                <a:solidFill>
                  <a:prstClr val="black"/>
                </a:solidFill>
                <a:latin typeface="Calibri"/>
              </a:rPr>
              <a:t> management</a:t>
            </a:r>
            <a:r>
              <a:rPr lang="en-US" sz="2000" b="1" kern="1200" dirty="0">
                <a:solidFill>
                  <a:prstClr val="black"/>
                </a:solidFill>
                <a:latin typeface="Calibri"/>
              </a:rPr>
              <a:t> in geriatric patients </a:t>
            </a:r>
            <a:br>
              <a:rPr lang="en-US" sz="2000" b="1" kern="1200" dirty="0">
                <a:solidFill>
                  <a:prstClr val="black"/>
                </a:solidFill>
                <a:latin typeface="Calibri"/>
              </a:rPr>
            </a:br>
            <a:r>
              <a:rPr lang="en-US" sz="2000" b="1" kern="1200" dirty="0">
                <a:solidFill>
                  <a:prstClr val="black"/>
                </a:solidFill>
                <a:latin typeface="Calibri"/>
              </a:rPr>
              <a:t>• Assessment of pain in </a:t>
            </a:r>
            <a:r>
              <a:rPr lang="sk-SK" sz="2000" b="1" kern="1200" dirty="0">
                <a:solidFill>
                  <a:prstClr val="black"/>
                </a:solidFill>
                <a:latin typeface="Calibri"/>
              </a:rPr>
              <a:t>patient with </a:t>
            </a:r>
            <a:r>
              <a:rPr lang="en-US" sz="2000" b="1" kern="1200" dirty="0">
                <a:solidFill>
                  <a:prstClr val="black"/>
                </a:solidFill>
                <a:latin typeface="Calibri"/>
              </a:rPr>
              <a:t>advanced dementia (PAINAD) </a:t>
            </a:r>
            <a:br>
              <a:rPr lang="en-US" sz="2000" b="1" kern="1200" dirty="0">
                <a:solidFill>
                  <a:prstClr val="black"/>
                </a:solidFill>
                <a:latin typeface="Calibri"/>
              </a:rPr>
            </a:br>
            <a:r>
              <a:rPr lang="en-US" sz="2000" b="1" kern="1200" dirty="0">
                <a:solidFill>
                  <a:prstClr val="black"/>
                </a:solidFill>
                <a:latin typeface="Calibri"/>
              </a:rPr>
              <a:t>• Administration </a:t>
            </a:r>
            <a:r>
              <a:rPr lang="sk-SK" sz="2000" b="1" kern="1200" dirty="0">
                <a:solidFill>
                  <a:prstClr val="black"/>
                </a:solidFill>
                <a:latin typeface="Calibri"/>
              </a:rPr>
              <a:t>food to</a:t>
            </a:r>
            <a:r>
              <a:rPr lang="en-US" sz="2000" b="1" kern="1200" dirty="0">
                <a:solidFill>
                  <a:prstClr val="black"/>
                </a:solidFill>
                <a:latin typeface="Calibri"/>
              </a:rPr>
              <a:t> geriatric patients</a:t>
            </a:r>
            <a:endParaRPr lang="sr-Latn-ME" sz="2000" b="1" dirty="0"/>
          </a:p>
        </p:txBody>
      </p:sp>
    </p:spTree>
    <p:extLst>
      <p:ext uri="{BB962C8B-B14F-4D97-AF65-F5344CB8AC3E}">
        <p14:creationId xmlns:p14="http://schemas.microsoft.com/office/powerpoint/2010/main" val="14176943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457200" y="0"/>
            <a:ext cx="8229600" cy="1340768"/>
          </a:xfrm>
        </p:spPr>
        <p:txBody>
          <a:bodyPr>
            <a:normAutofit fontScale="90000"/>
          </a:bodyPr>
          <a:lstStyle/>
          <a:p>
            <a:r>
              <a:rPr lang="en-US" sz="2700" b="1" dirty="0" smtClean="0"/>
              <a:t>  </a:t>
            </a:r>
            <a:r>
              <a:rPr lang="en-US" sz="2700" b="1" dirty="0">
                <a:solidFill>
                  <a:schemeClr val="tx1">
                    <a:lumMod val="85000"/>
                    <a:lumOff val="15000"/>
                  </a:schemeClr>
                </a:solidFill>
              </a:rPr>
              <a:t>STUDY REGULATIONS, PROCESS OF </a:t>
            </a:r>
            <a:r>
              <a:rPr lang="en-US" sz="2700" b="1" dirty="0" smtClean="0">
                <a:solidFill>
                  <a:schemeClr val="tx1">
                    <a:lumMod val="85000"/>
                    <a:lumOff val="15000"/>
                  </a:schemeClr>
                </a:solidFill>
              </a:rPr>
              <a:t>EVALUATION</a:t>
            </a:r>
            <a:r>
              <a:rPr lang="sr-Latn-ME" sz="2700" b="1" dirty="0" smtClean="0">
                <a:solidFill>
                  <a:schemeClr val="tx1">
                    <a:lumMod val="85000"/>
                    <a:lumOff val="15000"/>
                  </a:schemeClr>
                </a:solidFill>
              </a:rPr>
              <a:t>,ASSESSMENT</a:t>
            </a:r>
            <a:r>
              <a:rPr lang="en-US" sz="2700" b="1" dirty="0" smtClean="0">
                <a:solidFill>
                  <a:schemeClr val="tx1">
                    <a:lumMod val="85000"/>
                    <a:lumOff val="15000"/>
                  </a:schemeClr>
                </a:solidFill>
              </a:rPr>
              <a:t> </a:t>
            </a:r>
            <a:r>
              <a:rPr lang="en-US" sz="2700" b="1" dirty="0">
                <a:solidFill>
                  <a:schemeClr val="tx1">
                    <a:lumMod val="85000"/>
                    <a:lumOff val="15000"/>
                  </a:schemeClr>
                </a:solidFill>
              </a:rPr>
              <a:t>AND GRADING </a:t>
            </a:r>
            <a:r>
              <a:rPr lang="sr-Latn-ME" sz="2700" b="1" dirty="0" smtClean="0">
                <a:solidFill>
                  <a:schemeClr val="tx1">
                    <a:lumMod val="85000"/>
                    <a:lumOff val="15000"/>
                  </a:schemeClr>
                </a:solidFill>
              </a:rPr>
              <a:t> at Univers</a:t>
            </a:r>
            <a:r>
              <a:rPr lang="en-US" sz="2700" b="1" dirty="0" err="1" smtClean="0">
                <a:solidFill>
                  <a:schemeClr val="tx1">
                    <a:lumMod val="85000"/>
                    <a:lumOff val="15000"/>
                  </a:schemeClr>
                </a:solidFill>
              </a:rPr>
              <a:t>i</a:t>
            </a:r>
            <a:r>
              <a:rPr lang="sr-Latn-ME" sz="2700" b="1" dirty="0" smtClean="0">
                <a:solidFill>
                  <a:schemeClr val="tx1">
                    <a:lumMod val="85000"/>
                    <a:lumOff val="15000"/>
                  </a:schemeClr>
                </a:solidFill>
              </a:rPr>
              <a:t>ty of Montenegro</a:t>
            </a:r>
            <a:r>
              <a:rPr lang="sr-Latn-ME" dirty="0">
                <a:solidFill>
                  <a:srgbClr val="FFFF00"/>
                </a:solidFill>
              </a:rPr>
              <a:t/>
            </a:r>
            <a:br>
              <a:rPr lang="sr-Latn-ME" dirty="0">
                <a:solidFill>
                  <a:srgbClr val="FFFF00"/>
                </a:solidFill>
              </a:rPr>
            </a:br>
            <a:endParaRPr lang="sr-Latn-ME" dirty="0">
              <a:solidFill>
                <a:srgbClr val="FFFF00"/>
              </a:solidFill>
            </a:endParaRPr>
          </a:p>
        </p:txBody>
      </p:sp>
      <p:sp>
        <p:nvSpPr>
          <p:cNvPr id="12" name="Content Placeholder 11"/>
          <p:cNvSpPr>
            <a:spLocks noGrp="1"/>
          </p:cNvSpPr>
          <p:nvPr>
            <p:ph idx="1"/>
          </p:nvPr>
        </p:nvSpPr>
        <p:spPr>
          <a:xfrm>
            <a:off x="395536" y="836712"/>
            <a:ext cx="8229600" cy="5688632"/>
          </a:xfrm>
        </p:spPr>
        <p:txBody>
          <a:bodyPr/>
          <a:lstStyle/>
          <a:p>
            <a:r>
              <a:rPr lang="en-US" sz="2800" dirty="0" smtClean="0"/>
              <a:t>Studies at the University</a:t>
            </a:r>
            <a:r>
              <a:rPr lang="sr-Latn-ME" sz="2800" dirty="0" smtClean="0"/>
              <a:t> of Montenegro</a:t>
            </a:r>
            <a:r>
              <a:rPr lang="en-US" sz="2800" dirty="0" smtClean="0"/>
              <a:t> </a:t>
            </a:r>
            <a:r>
              <a:rPr lang="en-US" sz="2800" b="1" dirty="0" smtClean="0">
                <a:solidFill>
                  <a:srgbClr val="00B050"/>
                </a:solidFill>
              </a:rPr>
              <a:t>are realized according to the accredited study </a:t>
            </a:r>
            <a:r>
              <a:rPr lang="en-US" sz="2800" b="1" dirty="0" err="1" smtClean="0">
                <a:solidFill>
                  <a:srgbClr val="00B050"/>
                </a:solidFill>
              </a:rPr>
              <a:t>programme</a:t>
            </a:r>
            <a:r>
              <a:rPr lang="sr-Latn-ME" sz="2800" b="1" dirty="0" smtClean="0">
                <a:solidFill>
                  <a:srgbClr val="00B050"/>
                </a:solidFill>
              </a:rPr>
              <a:t>s</a:t>
            </a:r>
            <a:r>
              <a:rPr lang="en-US" sz="2800" b="1" dirty="0" smtClean="0">
                <a:solidFill>
                  <a:srgbClr val="00B050"/>
                </a:solidFill>
              </a:rPr>
              <a:t> </a:t>
            </a:r>
            <a:r>
              <a:rPr lang="en-US" sz="2800" dirty="0" smtClean="0">
                <a:solidFill>
                  <a:srgbClr val="00B050"/>
                </a:solidFill>
              </a:rPr>
              <a:t> in </a:t>
            </a:r>
            <a:r>
              <a:rPr lang="en-US" sz="2800" b="1" dirty="0" smtClean="0">
                <a:solidFill>
                  <a:srgbClr val="00B050"/>
                </a:solidFill>
              </a:rPr>
              <a:t>accordance with study regulations based on the European Credit Transfer System (ECTS).</a:t>
            </a:r>
            <a:endParaRPr lang="sr-Latn-ME" sz="2800" b="1" dirty="0" smtClean="0">
              <a:solidFill>
                <a:srgbClr val="00B050"/>
              </a:solidFill>
            </a:endParaRPr>
          </a:p>
          <a:p>
            <a:pPr marL="0" indent="0">
              <a:buNone/>
            </a:pPr>
            <a:endParaRPr lang="en-US" sz="2800" b="1" dirty="0" smtClean="0"/>
          </a:p>
          <a:p>
            <a:r>
              <a:rPr lang="en-US" sz="2800" dirty="0" smtClean="0"/>
              <a:t>University determines study programmes, study regulations, process of evaluation and grading according to the </a:t>
            </a:r>
            <a:r>
              <a:rPr lang="en-US" sz="2800" b="1" dirty="0" smtClean="0">
                <a:solidFill>
                  <a:srgbClr val="00B050"/>
                </a:solidFill>
              </a:rPr>
              <a:t>regulations which are transparent and available to students</a:t>
            </a:r>
            <a:r>
              <a:rPr lang="en-US" b="1" dirty="0" smtClean="0">
                <a:solidFill>
                  <a:srgbClr val="00B050"/>
                </a:solidFill>
              </a:rPr>
              <a:t>.</a:t>
            </a:r>
          </a:p>
          <a:p>
            <a:endParaRPr lang="sr-Latn-ME" dirty="0"/>
          </a:p>
        </p:txBody>
      </p:sp>
    </p:spTree>
    <p:extLst>
      <p:ext uri="{BB962C8B-B14F-4D97-AF65-F5344CB8AC3E}">
        <p14:creationId xmlns:p14="http://schemas.microsoft.com/office/powerpoint/2010/main" val="25153011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55576"/>
          </a:xfrm>
        </p:spPr>
        <p:txBody>
          <a:bodyPr/>
          <a:lstStyle/>
          <a:p>
            <a:r>
              <a:rPr lang="en-US" sz="3200" b="1" dirty="0">
                <a:solidFill>
                  <a:srgbClr val="00B0F0"/>
                </a:solidFill>
              </a:rPr>
              <a:t>Oncologic</a:t>
            </a:r>
            <a:r>
              <a:rPr lang="sk-SK" sz="3200" b="1" dirty="0">
                <a:solidFill>
                  <a:srgbClr val="00B0F0"/>
                </a:solidFill>
              </a:rPr>
              <a:t>al nursing</a:t>
            </a:r>
            <a:endParaRPr lang="sr-Latn-ME" sz="3200" dirty="0">
              <a:solidFill>
                <a:srgbClr val="00B0F0"/>
              </a:solidFill>
            </a:endParaRPr>
          </a:p>
        </p:txBody>
      </p:sp>
      <p:sp>
        <p:nvSpPr>
          <p:cNvPr id="3" name="Content Placeholder 2"/>
          <p:cNvSpPr>
            <a:spLocks noGrp="1"/>
          </p:cNvSpPr>
          <p:nvPr>
            <p:ph idx="1"/>
          </p:nvPr>
        </p:nvSpPr>
        <p:spPr>
          <a:xfrm>
            <a:off x="457200" y="1556792"/>
            <a:ext cx="8229600" cy="4310608"/>
          </a:xfrm>
        </p:spPr>
        <p:txBody>
          <a:bodyPr/>
          <a:lstStyle/>
          <a:p>
            <a:pPr marL="0" indent="0">
              <a:buNone/>
            </a:pPr>
            <a:r>
              <a:rPr lang="en-US" sz="1600" dirty="0"/>
              <a:t>• </a:t>
            </a:r>
            <a:r>
              <a:rPr lang="en-US" sz="2400" b="1" dirty="0"/>
              <a:t>A</a:t>
            </a:r>
            <a:r>
              <a:rPr lang="sk-SK" sz="2400" b="1" dirty="0"/>
              <a:t>dministration</a:t>
            </a:r>
            <a:r>
              <a:rPr lang="en-US" sz="2400" b="1" dirty="0"/>
              <a:t> of opiates </a:t>
            </a:r>
            <a:br>
              <a:rPr lang="en-US" sz="2400" b="1" dirty="0"/>
            </a:br>
            <a:r>
              <a:rPr lang="en-US" sz="2400" b="1" dirty="0"/>
              <a:t>• </a:t>
            </a:r>
            <a:r>
              <a:rPr lang="sk-SK" sz="2400" b="1" dirty="0"/>
              <a:t>Introduction to p</a:t>
            </a:r>
            <a:r>
              <a:rPr lang="en-US" sz="2400" b="1" dirty="0"/>
              <a:t>reparation and administration of cytotoxic agents for intravenous administration </a:t>
            </a:r>
            <a:br>
              <a:rPr lang="en-US" sz="2400" b="1" dirty="0"/>
            </a:br>
            <a:r>
              <a:rPr lang="en-US" sz="2400" b="1" dirty="0"/>
              <a:t>• </a:t>
            </a:r>
            <a:r>
              <a:rPr lang="sk-SK" sz="2400" b="1" dirty="0"/>
              <a:t>Nursing care</a:t>
            </a:r>
            <a:r>
              <a:rPr lang="en-US" sz="2400" b="1" dirty="0"/>
              <a:t> of patients treated with </a:t>
            </a:r>
            <a:r>
              <a:rPr lang="en-US" sz="2400" b="1" dirty="0" err="1"/>
              <a:t>cytostatics</a:t>
            </a:r>
            <a:r>
              <a:rPr lang="en-US" sz="2400" b="1" dirty="0"/>
              <a:t> </a:t>
            </a:r>
            <a:br>
              <a:rPr lang="en-US" sz="2400" b="1" dirty="0"/>
            </a:br>
            <a:r>
              <a:rPr lang="en-US" sz="2400" b="1" dirty="0"/>
              <a:t>• </a:t>
            </a:r>
            <a:r>
              <a:rPr lang="sk-SK" sz="2400" b="1" dirty="0"/>
              <a:t>Nursing care </a:t>
            </a:r>
            <a:r>
              <a:rPr lang="en-US" sz="2400" b="1" dirty="0"/>
              <a:t>of patients with neutropenia </a:t>
            </a:r>
            <a:br>
              <a:rPr lang="en-US" sz="2400" b="1" dirty="0"/>
            </a:br>
            <a:r>
              <a:rPr lang="en-US" sz="2400" b="1" dirty="0"/>
              <a:t>• Oral care </a:t>
            </a:r>
            <a:r>
              <a:rPr lang="sk-SK" sz="2400" b="1" dirty="0"/>
              <a:t>of </a:t>
            </a:r>
            <a:r>
              <a:rPr lang="en-US" sz="2400" b="1" dirty="0"/>
              <a:t>patients receiving chemotherapy</a:t>
            </a:r>
            <a:r>
              <a:rPr lang="sk-SK" sz="2400" b="1" dirty="0"/>
              <a:t> </a:t>
            </a:r>
            <a:r>
              <a:rPr lang="en-US" sz="2400" b="1" dirty="0"/>
              <a:t>/</a:t>
            </a:r>
            <a:r>
              <a:rPr lang="sk-SK" sz="2400" b="1" dirty="0"/>
              <a:t> </a:t>
            </a:r>
            <a:r>
              <a:rPr lang="en-US" sz="2400" b="1" dirty="0"/>
              <a:t>radiotherapy </a:t>
            </a:r>
            <a:br>
              <a:rPr lang="en-US" sz="2400" b="1" dirty="0"/>
            </a:br>
            <a:r>
              <a:rPr lang="en-US" sz="2400" b="1" dirty="0"/>
              <a:t>• Skin </a:t>
            </a:r>
            <a:r>
              <a:rPr lang="sk-SK" sz="2400" b="1" dirty="0"/>
              <a:t>c</a:t>
            </a:r>
            <a:r>
              <a:rPr lang="en-US" sz="2400" b="1" dirty="0"/>
              <a:t>are </a:t>
            </a:r>
            <a:r>
              <a:rPr lang="sk-SK" sz="2400" b="1" dirty="0"/>
              <a:t>of </a:t>
            </a:r>
            <a:r>
              <a:rPr lang="en-US" sz="2400" b="1" dirty="0"/>
              <a:t>patients receiving radiation therapy </a:t>
            </a:r>
            <a:br>
              <a:rPr lang="en-US" sz="2400" b="1" dirty="0"/>
            </a:br>
            <a:r>
              <a:rPr lang="en-US" sz="2400" b="1" dirty="0"/>
              <a:t>• A</a:t>
            </a:r>
            <a:r>
              <a:rPr lang="sk-SK" sz="2400" b="1" dirty="0"/>
              <a:t>dministering</a:t>
            </a:r>
            <a:r>
              <a:rPr lang="en-US" sz="2400" b="1" dirty="0"/>
              <a:t> </a:t>
            </a:r>
            <a:r>
              <a:rPr lang="en-US" sz="2400" b="1" dirty="0" err="1"/>
              <a:t>analge</a:t>
            </a:r>
            <a:r>
              <a:rPr lang="sk-SK" sz="2400" b="1" dirty="0"/>
              <a:t>tics plaster</a:t>
            </a:r>
            <a:endParaRPr lang="sr-Latn-ME" sz="2400" b="1" dirty="0"/>
          </a:p>
        </p:txBody>
      </p:sp>
    </p:spTree>
    <p:extLst>
      <p:ext uri="{BB962C8B-B14F-4D97-AF65-F5344CB8AC3E}">
        <p14:creationId xmlns:p14="http://schemas.microsoft.com/office/powerpoint/2010/main" val="82334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z="3200" b="1" dirty="0" smtClean="0">
                <a:solidFill>
                  <a:srgbClr val="00B0F0"/>
                </a:solidFill>
              </a:rPr>
              <a:t>P</a:t>
            </a:r>
            <a:r>
              <a:rPr lang="en-US" sz="3200" b="1" dirty="0" err="1" smtClean="0">
                <a:solidFill>
                  <a:srgbClr val="00B0F0"/>
                </a:solidFill>
              </a:rPr>
              <a:t>sychiatric</a:t>
            </a:r>
            <a:r>
              <a:rPr lang="en-US" sz="3200" b="1" dirty="0" smtClean="0">
                <a:solidFill>
                  <a:srgbClr val="00B0F0"/>
                </a:solidFill>
              </a:rPr>
              <a:t> </a:t>
            </a:r>
            <a:r>
              <a:rPr lang="en-US" sz="3200" b="1" dirty="0">
                <a:solidFill>
                  <a:srgbClr val="00B0F0"/>
                </a:solidFill>
              </a:rPr>
              <a:t>nursing</a:t>
            </a:r>
            <a:endParaRPr lang="sr-Latn-ME" sz="3200" dirty="0">
              <a:solidFill>
                <a:srgbClr val="00B0F0"/>
              </a:solidFill>
            </a:endParaRPr>
          </a:p>
        </p:txBody>
      </p:sp>
      <p:sp>
        <p:nvSpPr>
          <p:cNvPr id="3" name="Content Placeholder 2"/>
          <p:cNvSpPr>
            <a:spLocks noGrp="1"/>
          </p:cNvSpPr>
          <p:nvPr>
            <p:ph idx="1"/>
          </p:nvPr>
        </p:nvSpPr>
        <p:spPr>
          <a:xfrm>
            <a:off x="457200" y="1700808"/>
            <a:ext cx="8229600" cy="4166592"/>
          </a:xfrm>
        </p:spPr>
        <p:txBody>
          <a:bodyPr/>
          <a:lstStyle/>
          <a:p>
            <a:pPr marL="0" indent="0">
              <a:buNone/>
            </a:pPr>
            <a:r>
              <a:rPr lang="en-US" sz="2800" kern="1200" dirty="0">
                <a:solidFill>
                  <a:prstClr val="black"/>
                </a:solidFill>
                <a:latin typeface="Calibri"/>
              </a:rPr>
              <a:t>• </a:t>
            </a:r>
            <a:r>
              <a:rPr lang="sk-SK" sz="2800" b="1" kern="1200" dirty="0">
                <a:solidFill>
                  <a:prstClr val="black"/>
                </a:solidFill>
                <a:latin typeface="Calibri"/>
              </a:rPr>
              <a:t>C</a:t>
            </a:r>
            <a:r>
              <a:rPr lang="en-US" sz="2800" b="1" kern="1200" dirty="0" err="1">
                <a:solidFill>
                  <a:prstClr val="black"/>
                </a:solidFill>
                <a:latin typeface="Calibri"/>
              </a:rPr>
              <a:t>ooperation</a:t>
            </a:r>
            <a:r>
              <a:rPr lang="en-US" sz="2800" b="1" kern="1200" dirty="0">
                <a:solidFill>
                  <a:prstClr val="black"/>
                </a:solidFill>
                <a:latin typeface="Calibri"/>
              </a:rPr>
              <a:t> in electroconvulsive therapy </a:t>
            </a:r>
            <a:br>
              <a:rPr lang="en-US" sz="2800" b="1" kern="1200" dirty="0">
                <a:solidFill>
                  <a:prstClr val="black"/>
                </a:solidFill>
                <a:latin typeface="Calibri"/>
              </a:rPr>
            </a:br>
            <a:r>
              <a:rPr lang="en-US" sz="2800" b="1" kern="1200" dirty="0">
                <a:solidFill>
                  <a:prstClr val="black"/>
                </a:solidFill>
                <a:latin typeface="Calibri"/>
              </a:rPr>
              <a:t>• </a:t>
            </a:r>
            <a:r>
              <a:rPr lang="sk-SK" sz="2800" b="1" kern="1200" dirty="0">
                <a:solidFill>
                  <a:prstClr val="black"/>
                </a:solidFill>
                <a:latin typeface="Calibri"/>
              </a:rPr>
              <a:t>C</a:t>
            </a:r>
            <a:r>
              <a:rPr lang="en-US" sz="2800" b="1" kern="1200" dirty="0">
                <a:solidFill>
                  <a:prstClr val="black"/>
                </a:solidFill>
                <a:latin typeface="Calibri"/>
              </a:rPr>
              <a:t>are </a:t>
            </a:r>
            <a:r>
              <a:rPr lang="sk-SK" sz="2800" b="1" kern="1200" dirty="0">
                <a:solidFill>
                  <a:prstClr val="black"/>
                </a:solidFill>
                <a:latin typeface="Calibri"/>
              </a:rPr>
              <a:t>of patient </a:t>
            </a:r>
            <a:r>
              <a:rPr lang="en-US" sz="2800" b="1" kern="1200" dirty="0">
                <a:solidFill>
                  <a:prstClr val="black"/>
                </a:solidFill>
                <a:latin typeface="Calibri"/>
              </a:rPr>
              <a:t>in delirium </a:t>
            </a:r>
            <a:br>
              <a:rPr lang="en-US" sz="2800" b="1" kern="1200" dirty="0">
                <a:solidFill>
                  <a:prstClr val="black"/>
                </a:solidFill>
                <a:latin typeface="Calibri"/>
              </a:rPr>
            </a:br>
            <a:r>
              <a:rPr lang="en-US" sz="2800" b="1" kern="1200" dirty="0">
                <a:solidFill>
                  <a:prstClr val="black"/>
                </a:solidFill>
                <a:latin typeface="Calibri"/>
              </a:rPr>
              <a:t>• </a:t>
            </a:r>
            <a:r>
              <a:rPr lang="sk-SK" sz="2800" b="1" kern="1200" dirty="0">
                <a:solidFill>
                  <a:prstClr val="black"/>
                </a:solidFill>
                <a:latin typeface="Calibri"/>
              </a:rPr>
              <a:t>A</a:t>
            </a:r>
            <a:r>
              <a:rPr lang="en-US" sz="2800" b="1" kern="1200" dirty="0" err="1">
                <a:solidFill>
                  <a:prstClr val="black"/>
                </a:solidFill>
                <a:latin typeface="Calibri"/>
              </a:rPr>
              <a:t>dministration</a:t>
            </a:r>
            <a:r>
              <a:rPr lang="en-US" sz="2800" b="1" kern="1200" dirty="0">
                <a:solidFill>
                  <a:prstClr val="black"/>
                </a:solidFill>
                <a:latin typeface="Calibri"/>
              </a:rPr>
              <a:t> of drugs orally to a patient with mental illness </a:t>
            </a:r>
            <a:br>
              <a:rPr lang="en-US" sz="2800" b="1" kern="1200" dirty="0">
                <a:solidFill>
                  <a:prstClr val="black"/>
                </a:solidFill>
                <a:latin typeface="Calibri"/>
              </a:rPr>
            </a:br>
            <a:r>
              <a:rPr lang="en-US" sz="2800" b="1" kern="1200" dirty="0">
                <a:solidFill>
                  <a:prstClr val="black"/>
                </a:solidFill>
                <a:latin typeface="Calibri"/>
              </a:rPr>
              <a:t>• Application </a:t>
            </a:r>
            <a:r>
              <a:rPr lang="sk-SK" sz="2800" b="1" kern="1200" dirty="0">
                <a:solidFill>
                  <a:prstClr val="black"/>
                </a:solidFill>
                <a:latin typeface="Calibri"/>
              </a:rPr>
              <a:t>of </a:t>
            </a:r>
            <a:r>
              <a:rPr lang="en-US" sz="2800" b="1" kern="1200" dirty="0">
                <a:solidFill>
                  <a:prstClr val="black"/>
                </a:solidFill>
                <a:latin typeface="Calibri"/>
              </a:rPr>
              <a:t>depot </a:t>
            </a:r>
            <a:r>
              <a:rPr lang="en-US" sz="2800" b="1" kern="1200" dirty="0" err="1">
                <a:solidFill>
                  <a:prstClr val="black"/>
                </a:solidFill>
                <a:latin typeface="Calibri"/>
              </a:rPr>
              <a:t>psychopharma</a:t>
            </a:r>
            <a:r>
              <a:rPr lang="sk-SK" sz="2800" b="1" kern="1200" dirty="0">
                <a:solidFill>
                  <a:prstClr val="black"/>
                </a:solidFill>
                <a:latin typeface="Calibri"/>
              </a:rPr>
              <a:t>cs</a:t>
            </a:r>
            <a:r>
              <a:rPr lang="en-US" sz="2800" b="1" kern="1200" dirty="0">
                <a:solidFill>
                  <a:prstClr val="black"/>
                </a:solidFill>
                <a:latin typeface="Calibri"/>
              </a:rPr>
              <a:t/>
            </a:r>
            <a:br>
              <a:rPr lang="en-US" sz="2800" b="1" kern="1200" dirty="0">
                <a:solidFill>
                  <a:prstClr val="black"/>
                </a:solidFill>
                <a:latin typeface="Calibri"/>
              </a:rPr>
            </a:br>
            <a:r>
              <a:rPr lang="en-US" sz="2800" b="1" kern="1200" dirty="0">
                <a:solidFill>
                  <a:prstClr val="black"/>
                </a:solidFill>
                <a:latin typeface="Calibri"/>
              </a:rPr>
              <a:t>• Occupational </a:t>
            </a:r>
            <a:r>
              <a:rPr lang="sk-SK" sz="2800" b="1" kern="1200" dirty="0">
                <a:solidFill>
                  <a:prstClr val="black"/>
                </a:solidFill>
                <a:latin typeface="Calibri"/>
              </a:rPr>
              <a:t> t</a:t>
            </a:r>
            <a:r>
              <a:rPr lang="en-US" sz="2800" b="1" kern="1200" dirty="0" err="1">
                <a:solidFill>
                  <a:prstClr val="black"/>
                </a:solidFill>
                <a:latin typeface="Calibri"/>
              </a:rPr>
              <a:t>herapy</a:t>
            </a:r>
            <a:r>
              <a:rPr lang="en-US" sz="2800" b="1" kern="1200" dirty="0">
                <a:solidFill>
                  <a:prstClr val="black"/>
                </a:solidFill>
                <a:latin typeface="Calibri"/>
              </a:rPr>
              <a:t> </a:t>
            </a:r>
            <a:br>
              <a:rPr lang="en-US" sz="2800" b="1" kern="1200" dirty="0">
                <a:solidFill>
                  <a:prstClr val="black"/>
                </a:solidFill>
                <a:latin typeface="Calibri"/>
              </a:rPr>
            </a:br>
            <a:r>
              <a:rPr lang="en-US" sz="2800" b="1" kern="1200" dirty="0">
                <a:solidFill>
                  <a:prstClr val="black"/>
                </a:solidFill>
                <a:latin typeface="Calibri"/>
              </a:rPr>
              <a:t>• </a:t>
            </a:r>
            <a:r>
              <a:rPr lang="sk-SK" sz="2800" b="1" kern="1200" dirty="0">
                <a:solidFill>
                  <a:prstClr val="black"/>
                </a:solidFill>
                <a:latin typeface="Calibri"/>
              </a:rPr>
              <a:t>A</a:t>
            </a:r>
            <a:r>
              <a:rPr lang="en-US" sz="2800" b="1" kern="1200" dirty="0" err="1">
                <a:solidFill>
                  <a:prstClr val="black"/>
                </a:solidFill>
                <a:latin typeface="Calibri"/>
              </a:rPr>
              <a:t>ssessment</a:t>
            </a:r>
            <a:r>
              <a:rPr lang="en-US" sz="2800" b="1" kern="1200" dirty="0">
                <a:solidFill>
                  <a:prstClr val="black"/>
                </a:solidFill>
                <a:latin typeface="Calibri"/>
              </a:rPr>
              <a:t> of the patient according </a:t>
            </a:r>
            <a:r>
              <a:rPr lang="en-US" sz="2800" b="1" kern="1200" dirty="0" err="1">
                <a:solidFill>
                  <a:prstClr val="black"/>
                </a:solidFill>
                <a:latin typeface="Calibri"/>
              </a:rPr>
              <a:t>Folstein</a:t>
            </a:r>
            <a:r>
              <a:rPr lang="en-US" sz="2800" b="1" kern="1200" dirty="0">
                <a:solidFill>
                  <a:prstClr val="black"/>
                </a:solidFill>
                <a:latin typeface="Calibri"/>
              </a:rPr>
              <a:t> test of cognitive function (MMSE</a:t>
            </a:r>
            <a:r>
              <a:rPr lang="en-US" sz="2700" b="1" kern="1200" dirty="0">
                <a:solidFill>
                  <a:prstClr val="black"/>
                </a:solidFill>
                <a:latin typeface="Calibri"/>
              </a:rPr>
              <a:t>) </a:t>
            </a:r>
            <a:br>
              <a:rPr lang="en-US" sz="2700" b="1" kern="1200" dirty="0">
                <a:solidFill>
                  <a:prstClr val="black"/>
                </a:solidFill>
                <a:latin typeface="Calibri"/>
              </a:rPr>
            </a:br>
            <a:endParaRPr lang="sr-Latn-ME" b="1" dirty="0"/>
          </a:p>
        </p:txBody>
      </p:sp>
    </p:spTree>
    <p:extLst>
      <p:ext uri="{BB962C8B-B14F-4D97-AF65-F5344CB8AC3E}">
        <p14:creationId xmlns:p14="http://schemas.microsoft.com/office/powerpoint/2010/main" val="14653920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z="3200" b="1" kern="1200" dirty="0" smtClean="0">
                <a:solidFill>
                  <a:srgbClr val="00B0F0"/>
                </a:solidFill>
                <a:latin typeface="Calibri"/>
                <a:ea typeface="+mn-ea"/>
                <a:cs typeface="+mn-cs"/>
              </a:rPr>
              <a:t>G</a:t>
            </a:r>
            <a:r>
              <a:rPr lang="en-US" sz="3200" b="1" kern="1200" dirty="0" err="1" smtClean="0">
                <a:solidFill>
                  <a:srgbClr val="00B0F0"/>
                </a:solidFill>
                <a:latin typeface="Calibri"/>
                <a:ea typeface="+mn-ea"/>
                <a:cs typeface="+mn-cs"/>
              </a:rPr>
              <a:t>ynecological</a:t>
            </a:r>
            <a:r>
              <a:rPr lang="en-US" sz="3200" b="1" kern="1200" dirty="0" smtClean="0">
                <a:solidFill>
                  <a:srgbClr val="00B0F0"/>
                </a:solidFill>
                <a:latin typeface="Calibri"/>
                <a:ea typeface="+mn-ea"/>
                <a:cs typeface="+mn-cs"/>
              </a:rPr>
              <a:t> </a:t>
            </a:r>
            <a:r>
              <a:rPr lang="en-US" sz="3200" b="1" kern="1200" dirty="0">
                <a:solidFill>
                  <a:srgbClr val="00B0F0"/>
                </a:solidFill>
                <a:latin typeface="Calibri"/>
                <a:ea typeface="+mn-ea"/>
                <a:cs typeface="+mn-cs"/>
              </a:rPr>
              <a:t>and </a:t>
            </a:r>
            <a:r>
              <a:rPr lang="sk-SK" sz="3200" b="1" kern="1200" dirty="0">
                <a:solidFill>
                  <a:srgbClr val="00B0F0"/>
                </a:solidFill>
                <a:latin typeface="Calibri"/>
                <a:ea typeface="+mn-ea"/>
                <a:cs typeface="+mn-cs"/>
              </a:rPr>
              <a:t>obstetric</a:t>
            </a:r>
            <a:r>
              <a:rPr lang="en-US" sz="3200" b="1" kern="1200" dirty="0">
                <a:solidFill>
                  <a:srgbClr val="00B0F0"/>
                </a:solidFill>
                <a:latin typeface="Calibri"/>
                <a:ea typeface="+mn-ea"/>
                <a:cs typeface="+mn-cs"/>
              </a:rPr>
              <a:t> nursing</a:t>
            </a:r>
            <a:endParaRPr lang="sr-Latn-ME" b="1" dirty="0">
              <a:solidFill>
                <a:srgbClr val="00B0F0"/>
              </a:solidFill>
            </a:endParaRPr>
          </a:p>
        </p:txBody>
      </p:sp>
      <p:sp>
        <p:nvSpPr>
          <p:cNvPr id="3" name="Content Placeholder 2"/>
          <p:cNvSpPr>
            <a:spLocks noGrp="1"/>
          </p:cNvSpPr>
          <p:nvPr>
            <p:ph idx="1"/>
          </p:nvPr>
        </p:nvSpPr>
        <p:spPr>
          <a:xfrm>
            <a:off x="457200" y="1700808"/>
            <a:ext cx="8229600" cy="4166592"/>
          </a:xfrm>
        </p:spPr>
        <p:txBody>
          <a:bodyPr/>
          <a:lstStyle/>
          <a:p>
            <a:pPr marL="0" indent="0">
              <a:buNone/>
            </a:pPr>
            <a:r>
              <a:rPr lang="en-US" sz="2800" dirty="0" smtClean="0"/>
              <a:t>• </a:t>
            </a:r>
            <a:r>
              <a:rPr lang="sk-SK" sz="2800" dirty="0"/>
              <a:t>V</a:t>
            </a:r>
            <a:r>
              <a:rPr lang="en-US" sz="2800" dirty="0" err="1"/>
              <a:t>aginal</a:t>
            </a:r>
            <a:r>
              <a:rPr lang="en-US" sz="2800" dirty="0"/>
              <a:t> swab </a:t>
            </a:r>
            <a:br>
              <a:rPr lang="en-US" sz="2800" dirty="0"/>
            </a:br>
            <a:r>
              <a:rPr lang="en-US" sz="2800" dirty="0"/>
              <a:t>• </a:t>
            </a:r>
            <a:r>
              <a:rPr lang="sk-SK" sz="2800" dirty="0"/>
              <a:t>Administering</a:t>
            </a:r>
            <a:r>
              <a:rPr lang="en-US" sz="2800" dirty="0"/>
              <a:t> of the drug into the vagina </a:t>
            </a:r>
            <a:br>
              <a:rPr lang="en-US" sz="2800" dirty="0"/>
            </a:br>
            <a:r>
              <a:rPr lang="en-US" sz="2800" dirty="0"/>
              <a:t>• </a:t>
            </a:r>
            <a:r>
              <a:rPr lang="sk-SK" sz="2800" dirty="0" smtClean="0"/>
              <a:t>C</a:t>
            </a:r>
            <a:r>
              <a:rPr lang="en-US" sz="2800" dirty="0" err="1" smtClean="0"/>
              <a:t>ooperation</a:t>
            </a:r>
            <a:r>
              <a:rPr lang="en-US" sz="2800" dirty="0" smtClean="0"/>
              <a:t> </a:t>
            </a:r>
            <a:r>
              <a:rPr lang="en-US" sz="2800" dirty="0"/>
              <a:t>in gynecological examination </a:t>
            </a:r>
            <a:br>
              <a:rPr lang="en-US" sz="2800" dirty="0"/>
            </a:br>
            <a:r>
              <a:rPr lang="en-US" sz="2800" dirty="0"/>
              <a:t>• </a:t>
            </a:r>
            <a:r>
              <a:rPr lang="sk-SK" sz="2800" dirty="0"/>
              <a:t>T</a:t>
            </a:r>
            <a:r>
              <a:rPr lang="en-US" sz="2800" dirty="0" err="1"/>
              <a:t>reatment</a:t>
            </a:r>
            <a:r>
              <a:rPr lang="en-US" sz="2800" dirty="0"/>
              <a:t> of women in </a:t>
            </a:r>
            <a:r>
              <a:rPr lang="sk-SK" sz="2800" dirty="0"/>
              <a:t>antenatal period</a:t>
            </a:r>
            <a:r>
              <a:rPr lang="en-US" sz="2800" dirty="0"/>
              <a:t> </a:t>
            </a:r>
            <a:br>
              <a:rPr lang="en-US" sz="2800" dirty="0"/>
            </a:br>
            <a:r>
              <a:rPr lang="en-US" sz="2800" dirty="0"/>
              <a:t>• </a:t>
            </a:r>
            <a:r>
              <a:rPr lang="sk-SK" sz="2800" dirty="0"/>
              <a:t>O</a:t>
            </a:r>
            <a:r>
              <a:rPr lang="en-US" sz="2800" dirty="0" err="1"/>
              <a:t>bservation</a:t>
            </a:r>
            <a:r>
              <a:rPr lang="en-US" sz="2800" dirty="0"/>
              <a:t> of physiological childbirth </a:t>
            </a:r>
            <a:br>
              <a:rPr lang="en-US" sz="2800" dirty="0"/>
            </a:br>
            <a:r>
              <a:rPr lang="en-US" sz="2800" dirty="0"/>
              <a:t>• </a:t>
            </a:r>
            <a:r>
              <a:rPr lang="sk-SK" sz="2800" dirty="0"/>
              <a:t>T</a:t>
            </a:r>
            <a:r>
              <a:rPr lang="en-US" sz="2800" dirty="0" err="1"/>
              <a:t>reatment</a:t>
            </a:r>
            <a:r>
              <a:rPr lang="en-US" sz="2800" dirty="0"/>
              <a:t> of women </a:t>
            </a:r>
            <a:r>
              <a:rPr lang="sk-SK" sz="2800" dirty="0"/>
              <a:t>in postnatal period</a:t>
            </a:r>
            <a:r>
              <a:rPr lang="en-US" sz="2800" dirty="0"/>
              <a:t/>
            </a:r>
            <a:br>
              <a:rPr lang="en-US" sz="2800" dirty="0"/>
            </a:br>
            <a:r>
              <a:rPr lang="en-US" sz="2800" dirty="0"/>
              <a:t>• Placing the newborn to the breast</a:t>
            </a:r>
            <a:endParaRPr lang="sr-Latn-ME" sz="2800" dirty="0"/>
          </a:p>
        </p:txBody>
      </p:sp>
    </p:spTree>
    <p:extLst>
      <p:ext uri="{BB962C8B-B14F-4D97-AF65-F5344CB8AC3E}">
        <p14:creationId xmlns:p14="http://schemas.microsoft.com/office/powerpoint/2010/main" val="26904578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95536"/>
          </a:xfrm>
        </p:spPr>
        <p:txBody>
          <a:bodyPr/>
          <a:lstStyle/>
          <a:p>
            <a:r>
              <a:rPr lang="sr-Latn-ME" dirty="0" smtClean="0"/>
              <a:t>                 </a:t>
            </a:r>
            <a:r>
              <a:rPr lang="sr-Latn-ME" sz="2800" b="1" dirty="0" smtClean="0">
                <a:solidFill>
                  <a:srgbClr val="FF0000"/>
                </a:solidFill>
              </a:rPr>
              <a:t>EVALUATION</a:t>
            </a:r>
            <a:endParaRPr lang="sr-Latn-ME" sz="2800" b="1" dirty="0">
              <a:solidFill>
                <a:srgbClr val="FF0000"/>
              </a:solidFill>
            </a:endParaRPr>
          </a:p>
        </p:txBody>
      </p:sp>
      <p:sp>
        <p:nvSpPr>
          <p:cNvPr id="3" name="Content Placeholder 2"/>
          <p:cNvSpPr>
            <a:spLocks noGrp="1"/>
          </p:cNvSpPr>
          <p:nvPr>
            <p:ph idx="1"/>
          </p:nvPr>
        </p:nvSpPr>
        <p:spPr>
          <a:xfrm>
            <a:off x="457200" y="1124744"/>
            <a:ext cx="8229600" cy="4742656"/>
          </a:xfrm>
        </p:spPr>
        <p:txBody>
          <a:bodyPr/>
          <a:lstStyle/>
          <a:p>
            <a:pPr lvl="0" eaLnBrk="1" fontAlgn="auto" hangingPunct="1">
              <a:spcAft>
                <a:spcPts val="0"/>
              </a:spcAft>
              <a:buClrTx/>
              <a:buSzTx/>
              <a:buFont typeface="Arial" pitchFamily="34" charset="0"/>
              <a:buChar char="•"/>
            </a:pPr>
            <a:r>
              <a:rPr lang="sk-SK" sz="2400" b="1" kern="1200" dirty="0">
                <a:solidFill>
                  <a:prstClr val="black"/>
                </a:solidFill>
                <a:latin typeface="Calibri"/>
              </a:rPr>
              <a:t>Teoretical knowledges: </a:t>
            </a:r>
          </a:p>
          <a:p>
            <a:pPr lvl="1" eaLnBrk="1" fontAlgn="auto" hangingPunct="1">
              <a:spcAft>
                <a:spcPts val="0"/>
              </a:spcAft>
              <a:buClrTx/>
              <a:buSzTx/>
              <a:buFont typeface="Arial" pitchFamily="34" charset="0"/>
              <a:buChar char="–"/>
            </a:pPr>
            <a:r>
              <a:rPr lang="sk-SK" sz="2400" b="1" kern="1200" dirty="0">
                <a:solidFill>
                  <a:prstClr val="black"/>
                </a:solidFill>
                <a:latin typeface="Calibri"/>
                <a:ea typeface="+mn-ea"/>
                <a:cs typeface="+mn-cs"/>
              </a:rPr>
              <a:t>nursing </a:t>
            </a:r>
          </a:p>
          <a:p>
            <a:pPr lvl="1" eaLnBrk="1" fontAlgn="auto" hangingPunct="1">
              <a:spcAft>
                <a:spcPts val="0"/>
              </a:spcAft>
              <a:buClrTx/>
              <a:buSzTx/>
              <a:buFont typeface="Arial" pitchFamily="34" charset="0"/>
              <a:buChar char="–"/>
            </a:pPr>
            <a:r>
              <a:rPr lang="sk-SK" sz="2400" b="1" kern="1200" dirty="0">
                <a:solidFill>
                  <a:prstClr val="black"/>
                </a:solidFill>
                <a:latin typeface="Calibri"/>
                <a:ea typeface="+mn-ea"/>
                <a:cs typeface="+mn-cs"/>
              </a:rPr>
              <a:t>nursing in medical sciences </a:t>
            </a:r>
          </a:p>
          <a:p>
            <a:pPr lvl="1" eaLnBrk="1" fontAlgn="auto" hangingPunct="1">
              <a:spcAft>
                <a:spcPts val="0"/>
              </a:spcAft>
              <a:buClrTx/>
              <a:buSzTx/>
              <a:buFont typeface="Arial" pitchFamily="34" charset="0"/>
              <a:buChar char="–"/>
            </a:pPr>
            <a:r>
              <a:rPr lang="sk-SK" sz="2400" b="1" kern="1200" dirty="0">
                <a:solidFill>
                  <a:prstClr val="black"/>
                </a:solidFill>
                <a:latin typeface="Calibri"/>
                <a:ea typeface="+mn-ea"/>
                <a:cs typeface="+mn-cs"/>
              </a:rPr>
              <a:t>social sciences in nursing</a:t>
            </a:r>
          </a:p>
          <a:p>
            <a:pPr lvl="0" eaLnBrk="1" fontAlgn="auto" hangingPunct="1">
              <a:spcAft>
                <a:spcPts val="0"/>
              </a:spcAft>
              <a:buClrTx/>
              <a:buSzTx/>
              <a:buFont typeface="Arial" pitchFamily="34" charset="0"/>
              <a:buChar char="•"/>
            </a:pPr>
            <a:r>
              <a:rPr lang="sk-SK" sz="2400" b="1" kern="1200" dirty="0">
                <a:solidFill>
                  <a:prstClr val="black"/>
                </a:solidFill>
                <a:latin typeface="Calibri"/>
              </a:rPr>
              <a:t>Practical skills:</a:t>
            </a:r>
          </a:p>
          <a:p>
            <a:pPr lvl="1" eaLnBrk="1" fontAlgn="auto" hangingPunct="1">
              <a:spcAft>
                <a:spcPts val="0"/>
              </a:spcAft>
              <a:buClrTx/>
              <a:buSzTx/>
              <a:buFont typeface="Arial" pitchFamily="34" charset="0"/>
              <a:buChar char="–"/>
            </a:pPr>
            <a:r>
              <a:rPr lang="en-US" sz="2400" b="1" kern="1200" dirty="0">
                <a:solidFill>
                  <a:prstClr val="black"/>
                </a:solidFill>
                <a:latin typeface="Calibri"/>
                <a:ea typeface="+mn-ea"/>
                <a:cs typeface="+mn-cs"/>
              </a:rPr>
              <a:t>Check of</a:t>
            </a:r>
            <a:r>
              <a:rPr lang="sk-SK" sz="2400" b="1" kern="1200" dirty="0">
                <a:solidFill>
                  <a:prstClr val="black"/>
                </a:solidFill>
                <a:latin typeface="Calibri"/>
                <a:ea typeface="+mn-ea"/>
                <a:cs typeface="+mn-cs"/>
              </a:rPr>
              <a:t> the students</a:t>
            </a:r>
            <a:r>
              <a:rPr lang="en-US" sz="2400" b="1" kern="1200" dirty="0">
                <a:solidFill>
                  <a:prstClr val="black"/>
                </a:solidFill>
                <a:latin typeface="Calibri"/>
                <a:ea typeface="+mn-ea"/>
                <a:cs typeface="+mn-cs"/>
              </a:rPr>
              <a:t> logbook</a:t>
            </a:r>
            <a:endParaRPr lang="sk-SK" sz="2400" b="1" kern="1200" dirty="0">
              <a:solidFill>
                <a:prstClr val="black"/>
              </a:solidFill>
              <a:latin typeface="Calibri"/>
              <a:ea typeface="+mn-ea"/>
              <a:cs typeface="+mn-cs"/>
            </a:endParaRPr>
          </a:p>
          <a:p>
            <a:pPr lvl="1" eaLnBrk="1" fontAlgn="auto" hangingPunct="1">
              <a:spcAft>
                <a:spcPts val="0"/>
              </a:spcAft>
              <a:buClrTx/>
              <a:buSzTx/>
              <a:buFont typeface="Arial" pitchFamily="34" charset="0"/>
              <a:buChar char="–"/>
            </a:pPr>
            <a:r>
              <a:rPr lang="sk-SK" sz="2400" b="1" kern="1200" dirty="0">
                <a:solidFill>
                  <a:prstClr val="black"/>
                </a:solidFill>
                <a:latin typeface="Calibri"/>
                <a:ea typeface="+mn-ea"/>
                <a:cs typeface="+mn-cs"/>
              </a:rPr>
              <a:t>Assesment of students´ skills (procedures)</a:t>
            </a:r>
          </a:p>
          <a:p>
            <a:pPr lvl="1" eaLnBrk="1" fontAlgn="auto" hangingPunct="1">
              <a:spcAft>
                <a:spcPts val="0"/>
              </a:spcAft>
              <a:buClrTx/>
              <a:buSzTx/>
              <a:buFont typeface="Arial" pitchFamily="34" charset="0"/>
              <a:buChar char="–"/>
            </a:pPr>
            <a:r>
              <a:rPr lang="sk-SK" sz="2400" b="1" kern="1200" dirty="0">
                <a:solidFill>
                  <a:prstClr val="black"/>
                </a:solidFill>
                <a:latin typeface="Calibri"/>
                <a:ea typeface="+mn-ea"/>
                <a:cs typeface="+mn-cs"/>
              </a:rPr>
              <a:t>Defence of </a:t>
            </a:r>
            <a:r>
              <a:rPr lang="en-US" sz="2400" b="1" kern="1200" dirty="0">
                <a:solidFill>
                  <a:prstClr val="black"/>
                </a:solidFill>
                <a:latin typeface="Calibri"/>
                <a:ea typeface="+mn-ea"/>
                <a:cs typeface="+mn-cs"/>
              </a:rPr>
              <a:t>nursing plan</a:t>
            </a:r>
            <a:r>
              <a:rPr lang="sk-SK" sz="2400" b="1" kern="1200" dirty="0">
                <a:solidFill>
                  <a:prstClr val="black"/>
                </a:solidFill>
                <a:latin typeface="Calibri"/>
                <a:ea typeface="+mn-ea"/>
                <a:cs typeface="+mn-cs"/>
              </a:rPr>
              <a:t> (patient care)</a:t>
            </a:r>
          </a:p>
          <a:p>
            <a:pPr lvl="0" eaLnBrk="1" fontAlgn="auto" hangingPunct="1">
              <a:spcAft>
                <a:spcPts val="0"/>
              </a:spcAft>
              <a:buClrTx/>
              <a:buSzTx/>
              <a:buFont typeface="Arial" pitchFamily="34" charset="0"/>
              <a:buChar char="•"/>
            </a:pPr>
            <a:r>
              <a:rPr lang="sk-SK" sz="2400" b="1" kern="1200" dirty="0">
                <a:solidFill>
                  <a:prstClr val="black"/>
                </a:solidFill>
                <a:latin typeface="Calibri"/>
              </a:rPr>
              <a:t>Defence of bachelor thesis (graduation)</a:t>
            </a:r>
          </a:p>
          <a:p>
            <a:endParaRPr lang="sr-Latn-ME" sz="1600" dirty="0"/>
          </a:p>
        </p:txBody>
      </p:sp>
    </p:spTree>
    <p:extLst>
      <p:ext uri="{BB962C8B-B14F-4D97-AF65-F5344CB8AC3E}">
        <p14:creationId xmlns:p14="http://schemas.microsoft.com/office/powerpoint/2010/main" val="41219853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ME" sz="2800" b="1" dirty="0"/>
              <a:t>A</a:t>
            </a:r>
            <a:r>
              <a:rPr lang="sr-Latn-ME" sz="2800" b="1" dirty="0" smtClean="0"/>
              <a:t>ssessment of clinical competence</a:t>
            </a:r>
            <a:br>
              <a:rPr lang="sr-Latn-ME" sz="2800" b="1" dirty="0" smtClean="0"/>
            </a:br>
            <a:r>
              <a:rPr lang="sr-Latn-ME" sz="2800" b="1" dirty="0" smtClean="0"/>
              <a:t> </a:t>
            </a:r>
            <a:endParaRPr lang="sr-Latn-ME" sz="2800" b="1" dirty="0"/>
          </a:p>
        </p:txBody>
      </p:sp>
      <p:sp>
        <p:nvSpPr>
          <p:cNvPr id="3" name="Content Placeholder 2"/>
          <p:cNvSpPr>
            <a:spLocks noGrp="1"/>
          </p:cNvSpPr>
          <p:nvPr>
            <p:ph idx="1"/>
          </p:nvPr>
        </p:nvSpPr>
        <p:spPr>
          <a:xfrm>
            <a:off x="457200" y="1052736"/>
            <a:ext cx="8229600" cy="5328592"/>
          </a:xfrm>
        </p:spPr>
        <p:txBody>
          <a:bodyPr>
            <a:normAutofit lnSpcReduction="10000"/>
          </a:bodyPr>
          <a:lstStyle/>
          <a:p>
            <a:r>
              <a:rPr lang="en-US" sz="2400" b="1" dirty="0" smtClean="0"/>
              <a:t>Competency-based education </a:t>
            </a:r>
            <a:r>
              <a:rPr lang="sr-Latn-ME" sz="2400" b="1" dirty="0" smtClean="0"/>
              <a:t> </a:t>
            </a:r>
            <a:r>
              <a:rPr lang="en-US" sz="2400" b="1" dirty="0" smtClean="0"/>
              <a:t> </a:t>
            </a:r>
            <a:r>
              <a:rPr lang="en-US" sz="2400" b="1" dirty="0" smtClean="0">
                <a:solidFill>
                  <a:srgbClr val="00B0F0"/>
                </a:solidFill>
              </a:rPr>
              <a:t>can be generic to clinical practice in any setting, specific to a clinical specialty, basic or advanced </a:t>
            </a:r>
            <a:endParaRPr lang="sr-Latn-ME" sz="2400" b="1" dirty="0" smtClean="0">
              <a:solidFill>
                <a:srgbClr val="00B0F0"/>
              </a:solidFill>
            </a:endParaRPr>
          </a:p>
          <a:p>
            <a:r>
              <a:rPr lang="en-US" sz="2400" b="1" dirty="0" smtClean="0"/>
              <a:t>Stressing the importance of assessing </a:t>
            </a:r>
            <a:r>
              <a:rPr lang="en-US" sz="3000" b="1" dirty="0" smtClean="0">
                <a:solidFill>
                  <a:srgbClr val="C00000"/>
                </a:solidFill>
              </a:rPr>
              <a:t>what employees can do</a:t>
            </a:r>
            <a:r>
              <a:rPr lang="en-US" sz="2400" dirty="0" smtClean="0"/>
              <a:t>, </a:t>
            </a:r>
            <a:r>
              <a:rPr lang="en-US" sz="3000" b="1" dirty="0" smtClean="0">
                <a:solidFill>
                  <a:srgbClr val="0070C0"/>
                </a:solidFill>
              </a:rPr>
              <a:t>not what they know</a:t>
            </a:r>
            <a:r>
              <a:rPr lang="en-US" sz="3000" dirty="0" smtClean="0"/>
              <a:t>,</a:t>
            </a:r>
            <a:endParaRPr lang="sr-Latn-ME" sz="3000" dirty="0" smtClean="0"/>
          </a:p>
          <a:p>
            <a:r>
              <a:rPr lang="en-US" sz="2400" dirty="0" smtClean="0"/>
              <a:t> </a:t>
            </a:r>
            <a:r>
              <a:rPr lang="sr-Latn-ME" sz="2400" b="1" dirty="0"/>
              <a:t>M</a:t>
            </a:r>
            <a:r>
              <a:rPr lang="sr-Latn-ME" sz="2400" b="1" dirty="0" smtClean="0"/>
              <a:t>any</a:t>
            </a:r>
            <a:r>
              <a:rPr lang="en-US" sz="2400" b="1" dirty="0" smtClean="0"/>
              <a:t> describes </a:t>
            </a:r>
            <a:r>
              <a:rPr lang="en-US" sz="2400" dirty="0" smtClean="0"/>
              <a:t>the </a:t>
            </a:r>
            <a:r>
              <a:rPr lang="en-US" sz="2600" b="1" dirty="0" smtClean="0">
                <a:solidFill>
                  <a:srgbClr val="00B050"/>
                </a:solidFill>
              </a:rPr>
              <a:t>commonly known gap between excellent test takers </a:t>
            </a:r>
            <a:r>
              <a:rPr lang="sr-Latn-ME" sz="2400" b="1" dirty="0" smtClean="0">
                <a:solidFill>
                  <a:srgbClr val="C00000"/>
                </a:solidFill>
              </a:rPr>
              <a:t>and</a:t>
            </a:r>
            <a:r>
              <a:rPr lang="en-US" sz="2400" b="1" dirty="0" smtClean="0">
                <a:solidFill>
                  <a:srgbClr val="C00000"/>
                </a:solidFill>
              </a:rPr>
              <a:t> difficult</a:t>
            </a:r>
            <a:r>
              <a:rPr lang="sr-Latn-ME" sz="2400" b="1" dirty="0" smtClean="0">
                <a:solidFill>
                  <a:srgbClr val="C00000"/>
                </a:solidFill>
              </a:rPr>
              <a:t>ies</a:t>
            </a:r>
            <a:r>
              <a:rPr lang="en-US" sz="2400" b="1" dirty="0" smtClean="0">
                <a:solidFill>
                  <a:srgbClr val="C00000"/>
                </a:solidFill>
              </a:rPr>
              <a:t> performing a procedure or recognizing warning signs in a patient</a:t>
            </a:r>
            <a:r>
              <a:rPr lang="sr-Latn-ME" sz="2400" b="1" dirty="0" smtClean="0">
                <a:solidFill>
                  <a:srgbClr val="C00000"/>
                </a:solidFill>
              </a:rPr>
              <a:t>s</a:t>
            </a:r>
          </a:p>
          <a:p>
            <a:pPr marL="0" indent="0">
              <a:buNone/>
            </a:pPr>
            <a:endParaRPr lang="sr-Latn-ME" sz="2400" b="1" dirty="0" smtClean="0">
              <a:solidFill>
                <a:srgbClr val="C00000"/>
              </a:solidFill>
            </a:endParaRPr>
          </a:p>
          <a:p>
            <a:r>
              <a:rPr lang="en-US" sz="2400" dirty="0" smtClean="0"/>
              <a:t>The </a:t>
            </a:r>
            <a:r>
              <a:rPr lang="en-US" sz="2400" b="1" dirty="0" smtClean="0"/>
              <a:t>use of criterion-based performance measures determines practice competencies in employees as well as identifies where need exists to correct skill or knowledge deficiencies </a:t>
            </a:r>
            <a:endParaRPr lang="sr-Latn-ME" sz="2400" b="1" dirty="0"/>
          </a:p>
        </p:txBody>
      </p:sp>
    </p:spTree>
    <p:extLst>
      <p:ext uri="{BB962C8B-B14F-4D97-AF65-F5344CB8AC3E}">
        <p14:creationId xmlns:p14="http://schemas.microsoft.com/office/powerpoint/2010/main" val="3890403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r>
              <a:rPr lang="sr-Latn-ME" sz="3200" b="1" dirty="0" smtClean="0"/>
              <a:t>Why Assess?</a:t>
            </a:r>
            <a:r>
              <a:rPr lang="sr-Latn-ME" sz="2800" dirty="0" smtClean="0"/>
              <a:t/>
            </a:r>
            <a:br>
              <a:rPr lang="sr-Latn-ME" sz="2800" dirty="0" smtClean="0"/>
            </a:br>
            <a:endParaRPr lang="sr-Latn-ME" sz="2800" dirty="0"/>
          </a:p>
        </p:txBody>
      </p:sp>
      <p:sp>
        <p:nvSpPr>
          <p:cNvPr id="3" name="Content Placeholder 2"/>
          <p:cNvSpPr>
            <a:spLocks noGrp="1"/>
          </p:cNvSpPr>
          <p:nvPr>
            <p:ph idx="1"/>
          </p:nvPr>
        </p:nvSpPr>
        <p:spPr>
          <a:xfrm>
            <a:off x="457200" y="476672"/>
            <a:ext cx="8229600" cy="5649491"/>
          </a:xfrm>
        </p:spPr>
        <p:txBody>
          <a:bodyPr>
            <a:noAutofit/>
          </a:bodyPr>
          <a:lstStyle/>
          <a:p>
            <a:r>
              <a:rPr lang="en-US" sz="2400" dirty="0" smtClean="0"/>
              <a:t>The </a:t>
            </a:r>
            <a:r>
              <a:rPr lang="en-US" sz="2400" b="1" dirty="0" smtClean="0"/>
              <a:t>assessment of clinical competence </a:t>
            </a:r>
            <a:r>
              <a:rPr lang="en-US" sz="2400" dirty="0" smtClean="0"/>
              <a:t>has returned </a:t>
            </a:r>
            <a:r>
              <a:rPr lang="en-US" sz="2400" b="1" dirty="0" smtClean="0"/>
              <a:t>to center stage of nurse education. </a:t>
            </a:r>
            <a:endParaRPr lang="sr-Latn-ME" sz="2400" b="1" dirty="0" smtClean="0"/>
          </a:p>
          <a:p>
            <a:pPr marL="0" indent="0">
              <a:buNone/>
            </a:pPr>
            <a:r>
              <a:rPr lang="en-US" sz="2400" dirty="0" smtClean="0"/>
              <a:t>•</a:t>
            </a:r>
            <a:r>
              <a:rPr lang="sr-Latn-ME" sz="2400" dirty="0" smtClean="0"/>
              <a:t>    </a:t>
            </a:r>
            <a:r>
              <a:rPr lang="en-US" sz="2400" b="1" dirty="0" smtClean="0">
                <a:solidFill>
                  <a:srgbClr val="0070C0"/>
                </a:solidFill>
              </a:rPr>
              <a:t>Calibrate performance </a:t>
            </a:r>
            <a:r>
              <a:rPr lang="sr-Latn-ME" sz="2400" dirty="0" smtClean="0"/>
              <a:t>in accordance with </a:t>
            </a:r>
            <a:r>
              <a:rPr lang="en-US" sz="2400" dirty="0" smtClean="0"/>
              <a:t> professional standards </a:t>
            </a:r>
          </a:p>
          <a:p>
            <a:r>
              <a:rPr lang="en-US" sz="2400" b="1" dirty="0" smtClean="0">
                <a:solidFill>
                  <a:srgbClr val="0070C0"/>
                </a:solidFill>
              </a:rPr>
              <a:t>Identify specifically where improvement efforts should be focused to improve</a:t>
            </a:r>
            <a:r>
              <a:rPr lang="en-US" sz="2400" dirty="0" smtClean="0"/>
              <a:t> overall quality and performance</a:t>
            </a:r>
          </a:p>
          <a:p>
            <a:r>
              <a:rPr lang="en-US" sz="2400" b="1" dirty="0" smtClean="0">
                <a:solidFill>
                  <a:srgbClr val="0070C0"/>
                </a:solidFill>
              </a:rPr>
              <a:t>Benchmark your institution’s performance</a:t>
            </a:r>
            <a:r>
              <a:rPr lang="en-US" sz="2400" dirty="0" smtClean="0"/>
              <a:t> with our existing community of hundreds of institutions</a:t>
            </a:r>
          </a:p>
          <a:p>
            <a:r>
              <a:rPr lang="en-US" sz="2400" b="1" dirty="0" smtClean="0">
                <a:solidFill>
                  <a:srgbClr val="0070C0"/>
                </a:solidFill>
              </a:rPr>
              <a:t>Evaluate performance over time to monitor the impact of improvement efforts </a:t>
            </a:r>
            <a:r>
              <a:rPr lang="en-US" sz="2400" dirty="0" smtClean="0"/>
              <a:t>and inform future improvement initiatives</a:t>
            </a:r>
          </a:p>
          <a:p>
            <a:r>
              <a:rPr lang="en-US" sz="2400" b="1" dirty="0" smtClean="0">
                <a:solidFill>
                  <a:srgbClr val="0070C0"/>
                </a:solidFill>
              </a:rPr>
              <a:t>Provide evidence </a:t>
            </a:r>
            <a:r>
              <a:rPr lang="en-US" sz="2400" dirty="0" smtClean="0"/>
              <a:t>of how your department contributes to the fulfillment of the institutional mission</a:t>
            </a:r>
          </a:p>
          <a:p>
            <a:r>
              <a:rPr lang="en-US" sz="2400" b="1" dirty="0" smtClean="0">
                <a:solidFill>
                  <a:srgbClr val="0070C0"/>
                </a:solidFill>
              </a:rPr>
              <a:t>Create/Enhance continuous improvement methodology</a:t>
            </a:r>
            <a:r>
              <a:rPr lang="en-US" sz="2400" dirty="0" smtClean="0"/>
              <a:t> for Academic Affairs on your campus</a:t>
            </a:r>
          </a:p>
          <a:p>
            <a:endParaRPr lang="sr-Latn-ME" sz="2400" dirty="0"/>
          </a:p>
        </p:txBody>
      </p:sp>
    </p:spTree>
    <p:extLst>
      <p:ext uri="{BB962C8B-B14F-4D97-AF65-F5344CB8AC3E}">
        <p14:creationId xmlns:p14="http://schemas.microsoft.com/office/powerpoint/2010/main" val="6947344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ME" sz="2800" b="1" dirty="0" smtClean="0"/>
              <a:t>Why Assess Every Year?</a:t>
            </a:r>
            <a:r>
              <a:rPr lang="sr-Latn-ME" sz="2800" dirty="0" smtClean="0"/>
              <a:t/>
            </a:r>
            <a:br>
              <a:rPr lang="sr-Latn-ME" sz="2800" dirty="0" smtClean="0"/>
            </a:br>
            <a:endParaRPr lang="sr-Latn-ME" sz="2800" dirty="0"/>
          </a:p>
        </p:txBody>
      </p:sp>
      <p:sp>
        <p:nvSpPr>
          <p:cNvPr id="3" name="Content Placeholder 2"/>
          <p:cNvSpPr>
            <a:spLocks noGrp="1"/>
          </p:cNvSpPr>
          <p:nvPr>
            <p:ph idx="1"/>
          </p:nvPr>
        </p:nvSpPr>
        <p:spPr>
          <a:xfrm>
            <a:off x="457200" y="980728"/>
            <a:ext cx="8229600" cy="5145435"/>
          </a:xfrm>
        </p:spPr>
        <p:txBody>
          <a:bodyPr>
            <a:normAutofit/>
          </a:bodyPr>
          <a:lstStyle/>
          <a:p>
            <a:r>
              <a:rPr lang="en-US" dirty="0" smtClean="0"/>
              <a:t>Assessment drives </a:t>
            </a:r>
            <a:r>
              <a:rPr lang="en-US" b="1" dirty="0" smtClean="0"/>
              <a:t>the continuous improvement cycle</a:t>
            </a:r>
            <a:r>
              <a:rPr lang="en-US" dirty="0" smtClean="0"/>
              <a:t>, and the </a:t>
            </a:r>
            <a:r>
              <a:rPr lang="en-US" b="1" dirty="0" smtClean="0">
                <a:solidFill>
                  <a:srgbClr val="C00000"/>
                </a:solidFill>
              </a:rPr>
              <a:t>shorter the cycle, the faster the improvement. </a:t>
            </a:r>
            <a:endParaRPr lang="sr-Latn-ME" b="1" dirty="0" smtClean="0">
              <a:solidFill>
                <a:srgbClr val="C00000"/>
              </a:solidFill>
            </a:endParaRPr>
          </a:p>
          <a:p>
            <a:pPr marL="0" indent="0">
              <a:buNone/>
            </a:pPr>
            <a:endParaRPr lang="sr-Latn-ME" sz="2800" b="1" dirty="0" smtClean="0">
              <a:solidFill>
                <a:srgbClr val="C00000"/>
              </a:solidFill>
            </a:endParaRPr>
          </a:p>
          <a:p>
            <a:r>
              <a:rPr lang="en-US" dirty="0" smtClean="0"/>
              <a:t>The </a:t>
            </a:r>
            <a:r>
              <a:rPr lang="en-US" b="1" dirty="0" smtClean="0"/>
              <a:t>shortest cycle for higher education is an academic year.</a:t>
            </a:r>
            <a:endParaRPr lang="sr-Latn-ME" b="1" dirty="0" smtClean="0"/>
          </a:p>
          <a:p>
            <a:pPr marL="0" indent="0">
              <a:buNone/>
            </a:pPr>
            <a:endParaRPr lang="sr-Latn-ME" sz="2000" dirty="0"/>
          </a:p>
        </p:txBody>
      </p:sp>
    </p:spTree>
    <p:extLst>
      <p:ext uri="{BB962C8B-B14F-4D97-AF65-F5344CB8AC3E}">
        <p14:creationId xmlns:p14="http://schemas.microsoft.com/office/powerpoint/2010/main" val="29023990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a:bodyPr>
          <a:lstStyle/>
          <a:p>
            <a:r>
              <a:rPr lang="sr-Latn-ME" sz="2800" b="1" dirty="0" smtClean="0"/>
              <a:t>The </a:t>
            </a:r>
            <a:r>
              <a:rPr lang="en-US" sz="2800" b="1" dirty="0" smtClean="0"/>
              <a:t>methods </a:t>
            </a:r>
            <a:r>
              <a:rPr lang="sr-Latn-ME" sz="2800" b="1" dirty="0" smtClean="0"/>
              <a:t>of </a:t>
            </a:r>
            <a:r>
              <a:rPr lang="en-US" sz="2800" b="1" dirty="0" smtClean="0"/>
              <a:t> assess competence </a:t>
            </a:r>
            <a:endParaRPr lang="sr-Latn-ME" sz="2800" b="1" dirty="0"/>
          </a:p>
        </p:txBody>
      </p:sp>
      <p:sp>
        <p:nvSpPr>
          <p:cNvPr id="3" name="Content Placeholder 2"/>
          <p:cNvSpPr>
            <a:spLocks noGrp="1"/>
          </p:cNvSpPr>
          <p:nvPr>
            <p:ph idx="1"/>
          </p:nvPr>
        </p:nvSpPr>
        <p:spPr>
          <a:xfrm>
            <a:off x="457200" y="836712"/>
            <a:ext cx="8229600" cy="5289451"/>
          </a:xfrm>
        </p:spPr>
        <p:txBody>
          <a:bodyPr>
            <a:normAutofit lnSpcReduction="10000"/>
          </a:bodyPr>
          <a:lstStyle/>
          <a:p>
            <a:endParaRPr lang="sr-Latn-ME" sz="2400" b="1" dirty="0" smtClean="0"/>
          </a:p>
          <a:p>
            <a:r>
              <a:rPr lang="en-US" sz="2400" b="1" dirty="0" smtClean="0"/>
              <a:t>Two methods </a:t>
            </a:r>
            <a:r>
              <a:rPr lang="en-US" sz="2400" dirty="0" smtClean="0"/>
              <a:t>are used </a:t>
            </a:r>
            <a:r>
              <a:rPr lang="en-US" sz="2400" b="1" dirty="0" smtClean="0"/>
              <a:t>to assess competence in learners</a:t>
            </a:r>
            <a:r>
              <a:rPr lang="en-US" sz="2400" dirty="0" smtClean="0"/>
              <a:t>.</a:t>
            </a:r>
            <a:endParaRPr lang="sr-Latn-ME" sz="2400" dirty="0" smtClean="0"/>
          </a:p>
          <a:p>
            <a:r>
              <a:rPr lang="en-US" sz="2400" b="1" dirty="0" smtClean="0">
                <a:solidFill>
                  <a:srgbClr val="C00000"/>
                </a:solidFill>
              </a:rPr>
              <a:t> Competency Performance Assessments (CPAs) </a:t>
            </a:r>
            <a:r>
              <a:rPr lang="en-US" sz="2400" dirty="0" smtClean="0"/>
              <a:t>are used to assess all class assignments that have consequences for the course grade, such as papers, projects, participation and presentations. </a:t>
            </a:r>
            <a:endParaRPr lang="sr-Latn-ME" sz="2400" dirty="0" smtClean="0"/>
          </a:p>
          <a:p>
            <a:r>
              <a:rPr lang="en-US" sz="2400" b="1" dirty="0" smtClean="0">
                <a:solidFill>
                  <a:srgbClr val="C00000"/>
                </a:solidFill>
              </a:rPr>
              <a:t>Competency Performance Examinations (CPEs) </a:t>
            </a:r>
            <a:r>
              <a:rPr lang="en-US" sz="2400" dirty="0" smtClean="0"/>
              <a:t>are used in clinical situations to evaluate clinical outcomes. </a:t>
            </a:r>
            <a:endParaRPr lang="sr-Latn-ME" sz="2400" dirty="0" smtClean="0"/>
          </a:p>
          <a:p>
            <a:r>
              <a:rPr lang="en-US" sz="2400" b="1" dirty="0" smtClean="0"/>
              <a:t>Both CPAs and CPEs are comprised </a:t>
            </a:r>
            <a:r>
              <a:rPr lang="en-US" sz="2400" dirty="0" smtClean="0"/>
              <a:t>of critical elements that </a:t>
            </a:r>
            <a:r>
              <a:rPr lang="en-US" sz="2400" b="1" dirty="0" smtClean="0"/>
              <a:t>collectively define competence for particular skills or abilities</a:t>
            </a:r>
            <a:r>
              <a:rPr lang="en-US" sz="2400" dirty="0" smtClean="0"/>
              <a:t>.</a:t>
            </a:r>
            <a:endParaRPr lang="sr-Latn-ME" sz="2400" dirty="0" smtClean="0"/>
          </a:p>
          <a:p>
            <a:r>
              <a:rPr lang="en-US" sz="2400" dirty="0" smtClean="0"/>
              <a:t> </a:t>
            </a:r>
            <a:r>
              <a:rPr lang="en-US" sz="2400" b="1" dirty="0" smtClean="0">
                <a:solidFill>
                  <a:srgbClr val="C00000"/>
                </a:solidFill>
              </a:rPr>
              <a:t>They specify exactly what is required for acceptable performance in clinical and non-clinical courses</a:t>
            </a:r>
            <a:r>
              <a:rPr lang="en-US" sz="2400" dirty="0" smtClean="0"/>
              <a:t>; the course grade is based on this pre-determined foundation. </a:t>
            </a:r>
            <a:endParaRPr lang="sr-Latn-ME" sz="2400" dirty="0"/>
          </a:p>
        </p:txBody>
      </p:sp>
    </p:spTree>
    <p:extLst>
      <p:ext uri="{BB962C8B-B14F-4D97-AF65-F5344CB8AC3E}">
        <p14:creationId xmlns:p14="http://schemas.microsoft.com/office/powerpoint/2010/main" val="33874235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What we </a:t>
            </a:r>
            <a:r>
              <a:rPr lang="sr-Latn-ME" sz="2800" b="1" dirty="0" smtClean="0"/>
              <a:t>have done at UoM</a:t>
            </a:r>
            <a:r>
              <a:rPr lang="en-US" sz="2800" b="1" dirty="0" smtClean="0"/>
              <a:t>?</a:t>
            </a:r>
            <a:r>
              <a:rPr lang="sr-Latn-ME" sz="2800" b="1" dirty="0" smtClean="0"/>
              <a:t/>
            </a:r>
            <a:br>
              <a:rPr lang="sr-Latn-ME" sz="2800" b="1" dirty="0" smtClean="0"/>
            </a:br>
            <a:endParaRPr lang="sr-Latn-ME" sz="2800" b="1" dirty="0"/>
          </a:p>
        </p:txBody>
      </p:sp>
      <p:sp>
        <p:nvSpPr>
          <p:cNvPr id="3" name="Content Placeholder 2"/>
          <p:cNvSpPr>
            <a:spLocks noGrp="1"/>
          </p:cNvSpPr>
          <p:nvPr>
            <p:ph idx="1"/>
          </p:nvPr>
        </p:nvSpPr>
        <p:spPr>
          <a:xfrm>
            <a:off x="467544" y="980728"/>
            <a:ext cx="8229600" cy="5544616"/>
          </a:xfrm>
        </p:spPr>
        <p:txBody>
          <a:bodyPr>
            <a:normAutofit/>
          </a:bodyPr>
          <a:lstStyle/>
          <a:p>
            <a:pPr marL="457200" lvl="0" indent="-457200">
              <a:buFont typeface="+mj-lt"/>
              <a:buAutoNum type="arabicPeriod"/>
            </a:pPr>
            <a:r>
              <a:rPr lang="sr-Latn-ME" sz="2400" dirty="0" smtClean="0">
                <a:solidFill>
                  <a:prstClr val="black"/>
                </a:solidFill>
              </a:rPr>
              <a:t>We </a:t>
            </a:r>
            <a:r>
              <a:rPr lang="sr-Latn-ME" sz="2400" dirty="0">
                <a:solidFill>
                  <a:prstClr val="black"/>
                </a:solidFill>
              </a:rPr>
              <a:t>have </a:t>
            </a:r>
            <a:r>
              <a:rPr lang="sr-Latn-ME" sz="2400" b="1" dirty="0">
                <a:solidFill>
                  <a:srgbClr val="0070C0"/>
                </a:solidFill>
              </a:rPr>
              <a:t>adjusted our new curriculum</a:t>
            </a:r>
            <a:r>
              <a:rPr lang="sr-Latn-ME" sz="2400" dirty="0">
                <a:solidFill>
                  <a:prstClr val="black"/>
                </a:solidFill>
              </a:rPr>
              <a:t> with </a:t>
            </a:r>
            <a:r>
              <a:rPr lang="sr-Latn-ME" sz="2400" b="1" dirty="0">
                <a:solidFill>
                  <a:srgbClr val="0070C0"/>
                </a:solidFill>
              </a:rPr>
              <a:t>Directive 2005/36/EC</a:t>
            </a:r>
            <a:r>
              <a:rPr lang="sr-Latn-ME" sz="2400" dirty="0">
                <a:solidFill>
                  <a:prstClr val="black"/>
                </a:solidFill>
              </a:rPr>
              <a:t> in regard of: </a:t>
            </a:r>
            <a:r>
              <a:rPr lang="sr-Latn-ME" sz="2400" b="1" dirty="0">
                <a:solidFill>
                  <a:srgbClr val="C00000"/>
                </a:solidFill>
              </a:rPr>
              <a:t>subjects</a:t>
            </a:r>
            <a:r>
              <a:rPr lang="sr-Latn-ME" sz="2400" dirty="0">
                <a:solidFill>
                  <a:prstClr val="black"/>
                </a:solidFill>
              </a:rPr>
              <a:t>, </a:t>
            </a:r>
            <a:r>
              <a:rPr lang="sr-Latn-ME" sz="2400" b="1" dirty="0">
                <a:solidFill>
                  <a:srgbClr val="0070C0"/>
                </a:solidFill>
              </a:rPr>
              <a:t>number of contact hours </a:t>
            </a:r>
            <a:r>
              <a:rPr lang="sr-Latn-ME" sz="2400" dirty="0">
                <a:solidFill>
                  <a:prstClr val="black"/>
                </a:solidFill>
              </a:rPr>
              <a:t>(</a:t>
            </a:r>
            <a:r>
              <a:rPr lang="sr-Latn-ME" sz="2400" b="1" dirty="0">
                <a:solidFill>
                  <a:prstClr val="black"/>
                </a:solidFill>
              </a:rPr>
              <a:t>4600h</a:t>
            </a:r>
            <a:r>
              <a:rPr lang="sr-Latn-ME" sz="2400" dirty="0">
                <a:solidFill>
                  <a:prstClr val="black"/>
                </a:solidFill>
              </a:rPr>
              <a:t>), and </a:t>
            </a:r>
            <a:r>
              <a:rPr lang="sr-Latn-ME" sz="2400" b="1" dirty="0">
                <a:solidFill>
                  <a:srgbClr val="C00000"/>
                </a:solidFill>
              </a:rPr>
              <a:t>teoretical/practical ratio </a:t>
            </a:r>
            <a:r>
              <a:rPr lang="sr-Latn-ME" sz="2400" dirty="0">
                <a:solidFill>
                  <a:prstClr val="black"/>
                </a:solidFill>
              </a:rPr>
              <a:t>(at least 1/3 teoretical hours, at least 50% clinical training hours</a:t>
            </a:r>
            <a:r>
              <a:rPr lang="sr-Latn-ME" sz="2400" dirty="0" smtClean="0">
                <a:solidFill>
                  <a:prstClr val="black"/>
                </a:solidFill>
              </a:rPr>
              <a:t>)</a:t>
            </a:r>
            <a:endParaRPr lang="sr-Latn-ME" sz="2400" b="1" dirty="0" smtClean="0"/>
          </a:p>
          <a:p>
            <a:pPr marL="457200" indent="-457200">
              <a:buFont typeface="+mj-lt"/>
              <a:buAutoNum type="arabicPeriod"/>
            </a:pPr>
            <a:r>
              <a:rPr lang="sr-Latn-ME" sz="2400" b="1" dirty="0" smtClean="0">
                <a:solidFill>
                  <a:srgbClr val="C00000"/>
                </a:solidFill>
              </a:rPr>
              <a:t>R</a:t>
            </a:r>
            <a:r>
              <a:rPr lang="en-US" sz="2400" b="1" dirty="0" err="1" smtClean="0">
                <a:solidFill>
                  <a:srgbClr val="C00000"/>
                </a:solidFill>
              </a:rPr>
              <a:t>ede</a:t>
            </a:r>
            <a:r>
              <a:rPr lang="sr-Latn-ME" sz="2400" b="1" dirty="0" smtClean="0">
                <a:solidFill>
                  <a:srgbClr val="C00000"/>
                </a:solidFill>
              </a:rPr>
              <a:t>signed</a:t>
            </a:r>
            <a:r>
              <a:rPr lang="en-US" sz="2400" b="1" dirty="0" smtClean="0">
                <a:solidFill>
                  <a:srgbClr val="C00000"/>
                </a:solidFill>
              </a:rPr>
              <a:t> the entire curriculum</a:t>
            </a:r>
            <a:r>
              <a:rPr lang="sr-Latn-ME" sz="2400" b="1" dirty="0" smtClean="0">
                <a:solidFill>
                  <a:srgbClr val="C00000"/>
                </a:solidFill>
              </a:rPr>
              <a:t> of nursing education </a:t>
            </a:r>
            <a:r>
              <a:rPr lang="en-US" sz="2400" b="1" dirty="0" smtClean="0">
                <a:solidFill>
                  <a:srgbClr val="C00000"/>
                </a:solidFill>
              </a:rPr>
              <a:t> </a:t>
            </a:r>
            <a:r>
              <a:rPr lang="sr-Latn-ME" sz="2400" b="1" dirty="0" smtClean="0">
                <a:solidFill>
                  <a:srgbClr val="C00000"/>
                </a:solidFill>
              </a:rPr>
              <a:t>and </a:t>
            </a:r>
            <a:r>
              <a:rPr lang="en-US" sz="2400" b="1" dirty="0" smtClean="0">
                <a:solidFill>
                  <a:srgbClr val="C00000"/>
                </a:solidFill>
              </a:rPr>
              <a:t>implement</a:t>
            </a:r>
            <a:r>
              <a:rPr lang="sr-Latn-ME" sz="2400" b="1" dirty="0" smtClean="0">
                <a:solidFill>
                  <a:srgbClr val="C00000"/>
                </a:solidFill>
              </a:rPr>
              <a:t>ed</a:t>
            </a:r>
            <a:r>
              <a:rPr lang="en-US" sz="2400" b="1" dirty="0" smtClean="0">
                <a:solidFill>
                  <a:srgbClr val="C00000"/>
                </a:solidFill>
              </a:rPr>
              <a:t> the competency-based outcome focused curriculum</a:t>
            </a:r>
            <a:r>
              <a:rPr lang="en-US" sz="2400" dirty="0" smtClean="0"/>
              <a:t>. </a:t>
            </a:r>
            <a:endParaRPr lang="sr-Latn-ME" sz="2400" dirty="0" smtClean="0"/>
          </a:p>
          <a:p>
            <a:pPr marL="457200" indent="-457200">
              <a:buFont typeface="+mj-lt"/>
              <a:buAutoNum type="arabicPeriod"/>
            </a:pPr>
            <a:r>
              <a:rPr lang="en-US" sz="2400" b="1" dirty="0" smtClean="0">
                <a:solidFill>
                  <a:srgbClr val="0070C0"/>
                </a:solidFill>
              </a:rPr>
              <a:t>Each course </a:t>
            </a:r>
            <a:r>
              <a:rPr lang="sr-Latn-ME" sz="2400" b="1" dirty="0" smtClean="0">
                <a:solidFill>
                  <a:srgbClr val="0070C0"/>
                </a:solidFill>
              </a:rPr>
              <a:t>is </a:t>
            </a:r>
            <a:r>
              <a:rPr lang="en-US" sz="2400" b="1" dirty="0" smtClean="0">
                <a:solidFill>
                  <a:srgbClr val="0070C0"/>
                </a:solidFill>
              </a:rPr>
              <a:t>reviewed for conversion to the competency-based model.</a:t>
            </a:r>
            <a:endParaRPr lang="sr-Latn-ME" sz="2400" b="1" dirty="0" smtClean="0">
              <a:solidFill>
                <a:srgbClr val="0070C0"/>
              </a:solidFill>
            </a:endParaRPr>
          </a:p>
          <a:p>
            <a:pPr marL="457200" indent="-457200">
              <a:buFont typeface="+mj-lt"/>
              <a:buAutoNum type="arabicPeriod"/>
            </a:pPr>
            <a:r>
              <a:rPr lang="en-US" sz="2400" b="1" dirty="0" smtClean="0"/>
              <a:t>In some cases an entirely new course </a:t>
            </a:r>
            <a:r>
              <a:rPr lang="sr-Latn-ME" sz="2400" b="1" dirty="0" smtClean="0"/>
              <a:t>is </a:t>
            </a:r>
            <a:r>
              <a:rPr lang="en-US" sz="2400" b="1" dirty="0" smtClean="0"/>
              <a:t>developed </a:t>
            </a:r>
            <a:r>
              <a:rPr lang="en-US" sz="2400" dirty="0" smtClean="0"/>
              <a:t>rather than conversion of an existing one</a:t>
            </a:r>
            <a:endParaRPr lang="sr-Latn-ME" sz="2400" dirty="0" smtClean="0"/>
          </a:p>
          <a:p>
            <a:pPr marL="457200" indent="-457200">
              <a:buFont typeface="+mj-lt"/>
              <a:buAutoNum type="arabicPeriod"/>
            </a:pPr>
            <a:r>
              <a:rPr lang="en-US" sz="2400" b="1" dirty="0" smtClean="0">
                <a:solidFill>
                  <a:srgbClr val="C00000"/>
                </a:solidFill>
              </a:rPr>
              <a:t>Learners </a:t>
            </a:r>
            <a:r>
              <a:rPr lang="sr-Latn-ME" sz="2400" b="1" dirty="0" smtClean="0">
                <a:solidFill>
                  <a:srgbClr val="C00000"/>
                </a:solidFill>
              </a:rPr>
              <a:t>will be </a:t>
            </a:r>
            <a:r>
              <a:rPr lang="en-US" sz="2400" b="1" dirty="0" smtClean="0">
                <a:solidFill>
                  <a:srgbClr val="C00000"/>
                </a:solidFill>
              </a:rPr>
              <a:t>oriented at the beginning of the course to the specific outcome competencies and requirements they are expected to acquire, and how they will be evaluated</a:t>
            </a:r>
            <a:r>
              <a:rPr lang="en-US" sz="2400" dirty="0" smtClean="0"/>
              <a:t>.</a:t>
            </a:r>
            <a:endParaRPr lang="sr-Latn-ME" sz="2400" dirty="0"/>
          </a:p>
        </p:txBody>
      </p:sp>
    </p:spTree>
    <p:extLst>
      <p:ext uri="{BB962C8B-B14F-4D97-AF65-F5344CB8AC3E}">
        <p14:creationId xmlns:p14="http://schemas.microsoft.com/office/powerpoint/2010/main" val="126455991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a:solidFill>
                  <a:prstClr val="black"/>
                </a:solidFill>
              </a:rPr>
              <a:t>What we </a:t>
            </a:r>
            <a:r>
              <a:rPr lang="sr-Latn-ME" sz="2800" b="1" dirty="0">
                <a:solidFill>
                  <a:prstClr val="black"/>
                </a:solidFill>
              </a:rPr>
              <a:t>have done at UoM</a:t>
            </a:r>
            <a:r>
              <a:rPr lang="en-US" sz="2800" b="1" dirty="0">
                <a:solidFill>
                  <a:prstClr val="black"/>
                </a:solidFill>
              </a:rPr>
              <a:t>?</a:t>
            </a:r>
            <a:r>
              <a:rPr lang="sr-Latn-ME" sz="2800" b="1" dirty="0">
                <a:solidFill>
                  <a:prstClr val="black"/>
                </a:solidFill>
              </a:rPr>
              <a:t/>
            </a:r>
            <a:br>
              <a:rPr lang="sr-Latn-ME" sz="2800" b="1" dirty="0">
                <a:solidFill>
                  <a:prstClr val="black"/>
                </a:solidFill>
              </a:rPr>
            </a:br>
            <a:endParaRPr lang="sr-Latn-ME" dirty="0"/>
          </a:p>
        </p:txBody>
      </p:sp>
      <p:sp>
        <p:nvSpPr>
          <p:cNvPr id="3" name="Content Placeholder 2"/>
          <p:cNvSpPr>
            <a:spLocks noGrp="1"/>
          </p:cNvSpPr>
          <p:nvPr>
            <p:ph idx="1"/>
          </p:nvPr>
        </p:nvSpPr>
        <p:spPr>
          <a:xfrm>
            <a:off x="457200" y="1268760"/>
            <a:ext cx="8229600" cy="4857403"/>
          </a:xfrm>
        </p:spPr>
        <p:txBody>
          <a:bodyPr>
            <a:normAutofit lnSpcReduction="10000"/>
          </a:bodyPr>
          <a:lstStyle/>
          <a:p>
            <a:pPr marL="514350" indent="-514350">
              <a:buFont typeface="+mj-lt"/>
              <a:buAutoNum type="arabicPeriod" startAt="6"/>
            </a:pPr>
            <a:r>
              <a:rPr lang="sr-Latn-ME" sz="3000" b="1" dirty="0" smtClean="0"/>
              <a:t>Catalogues for all subjects</a:t>
            </a:r>
            <a:r>
              <a:rPr lang="sr-Latn-ME" sz="3000" dirty="0" smtClean="0"/>
              <a:t>, with </a:t>
            </a:r>
            <a:r>
              <a:rPr lang="sr-Latn-ME" sz="3000" b="1" dirty="0" smtClean="0">
                <a:solidFill>
                  <a:srgbClr val="0070C0"/>
                </a:solidFill>
              </a:rPr>
              <a:t>implementation of learning outcome and compentences</a:t>
            </a:r>
            <a:endParaRPr lang="en-US" sz="3000" b="1" dirty="0" smtClean="0">
              <a:solidFill>
                <a:srgbClr val="0070C0"/>
              </a:solidFill>
            </a:endParaRPr>
          </a:p>
          <a:p>
            <a:pPr marL="514350" indent="-514350">
              <a:buFont typeface="+mj-lt"/>
              <a:buAutoNum type="arabicPeriod" startAt="6"/>
            </a:pPr>
            <a:r>
              <a:rPr lang="en-US" sz="3000" b="1" dirty="0" smtClean="0"/>
              <a:t>Implemented</a:t>
            </a:r>
            <a:r>
              <a:rPr lang="en-US" sz="3000" dirty="0" smtClean="0"/>
              <a:t> </a:t>
            </a:r>
            <a:r>
              <a:rPr lang="en-US" sz="3000" dirty="0" smtClean="0">
                <a:solidFill>
                  <a:srgbClr val="FF0000"/>
                </a:solidFill>
              </a:rPr>
              <a:t>clinical internship in winter and summer holiday</a:t>
            </a:r>
          </a:p>
          <a:p>
            <a:pPr marL="514350" indent="-514350">
              <a:buFont typeface="+mj-lt"/>
              <a:buAutoNum type="arabicPeriod" startAt="6"/>
            </a:pPr>
            <a:r>
              <a:rPr lang="en-US" sz="3000" b="1" dirty="0" smtClean="0">
                <a:solidFill>
                  <a:srgbClr val="00B050"/>
                </a:solidFill>
              </a:rPr>
              <a:t>Implemented elective subjects</a:t>
            </a:r>
          </a:p>
          <a:p>
            <a:pPr marL="514350" indent="-514350">
              <a:buFont typeface="+mj-lt"/>
              <a:buAutoNum type="arabicPeriod" startAt="6"/>
            </a:pPr>
            <a:r>
              <a:rPr lang="en-US" sz="3000" b="1" dirty="0" smtClean="0"/>
              <a:t>Learning outcome matrix </a:t>
            </a:r>
            <a:r>
              <a:rPr lang="en-US" sz="3000" dirty="0" smtClean="0"/>
              <a:t>in frame of </a:t>
            </a:r>
            <a:r>
              <a:rPr lang="en-US" sz="3000" b="1" dirty="0" smtClean="0">
                <a:solidFill>
                  <a:srgbClr val="00B050"/>
                </a:solidFill>
              </a:rPr>
              <a:t>NQF Montenegro level 6</a:t>
            </a:r>
          </a:p>
          <a:p>
            <a:pPr marL="514350" indent="-514350">
              <a:buFont typeface="+mj-lt"/>
              <a:buAutoNum type="arabicPeriod" startAt="6"/>
            </a:pPr>
            <a:r>
              <a:rPr lang="en-US" sz="3000" b="1" dirty="0" smtClean="0"/>
              <a:t>Matrix of learning outcome and competences in frame of learning level</a:t>
            </a:r>
          </a:p>
          <a:p>
            <a:pPr marL="0" indent="0">
              <a:buNone/>
            </a:pPr>
            <a:endParaRPr lang="en-US" dirty="0"/>
          </a:p>
        </p:txBody>
      </p:sp>
    </p:spTree>
    <p:extLst>
      <p:ext uri="{BB962C8B-B14F-4D97-AF65-F5344CB8AC3E}">
        <p14:creationId xmlns:p14="http://schemas.microsoft.com/office/powerpoint/2010/main" val="294473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STUDY REGULATIONS, PROCESS OF EVALUATION,ASSESSMENT AND GRADING  at University of Montenegro</a:t>
            </a:r>
            <a:br>
              <a:rPr lang="en-US" sz="2400" b="1" dirty="0" smtClean="0"/>
            </a:br>
            <a:endParaRPr lang="sr-Latn-ME" sz="2400" b="1" dirty="0"/>
          </a:p>
        </p:txBody>
      </p:sp>
      <p:sp>
        <p:nvSpPr>
          <p:cNvPr id="3" name="Content Placeholder 2"/>
          <p:cNvSpPr>
            <a:spLocks noGrp="1"/>
          </p:cNvSpPr>
          <p:nvPr>
            <p:ph idx="1"/>
          </p:nvPr>
        </p:nvSpPr>
        <p:spPr>
          <a:xfrm>
            <a:off x="395536" y="1052736"/>
            <a:ext cx="8229600" cy="5544616"/>
          </a:xfrm>
        </p:spPr>
        <p:txBody>
          <a:bodyPr>
            <a:noAutofit/>
          </a:bodyPr>
          <a:lstStyle/>
          <a:p>
            <a:r>
              <a:rPr lang="en-US" sz="2800" dirty="0" smtClean="0"/>
              <a:t>Study year is organized in </a:t>
            </a:r>
            <a:r>
              <a:rPr lang="en-US" sz="2800" b="1" dirty="0" smtClean="0">
                <a:solidFill>
                  <a:srgbClr val="FF0000"/>
                </a:solidFill>
              </a:rPr>
              <a:t>two semesters</a:t>
            </a:r>
            <a:r>
              <a:rPr lang="en-US" sz="2800" dirty="0" smtClean="0"/>
              <a:t>: </a:t>
            </a:r>
            <a:r>
              <a:rPr lang="en-US" sz="2800" b="1" dirty="0" smtClean="0">
                <a:solidFill>
                  <a:srgbClr val="00B0F0"/>
                </a:solidFill>
              </a:rPr>
              <a:t>winter</a:t>
            </a:r>
            <a:r>
              <a:rPr lang="en-US" sz="2800" dirty="0" smtClean="0"/>
              <a:t> and </a:t>
            </a:r>
            <a:r>
              <a:rPr lang="en-US" sz="2800" b="1" dirty="0" smtClean="0">
                <a:solidFill>
                  <a:srgbClr val="00B0F0"/>
                </a:solidFill>
              </a:rPr>
              <a:t>summer</a:t>
            </a:r>
            <a:r>
              <a:rPr lang="en-US" sz="2800" dirty="0" smtClean="0"/>
              <a:t>.</a:t>
            </a:r>
          </a:p>
          <a:p>
            <a:r>
              <a:rPr lang="en-US" sz="2800" b="1" dirty="0" smtClean="0"/>
              <a:t>Beginning of a semester </a:t>
            </a:r>
            <a:r>
              <a:rPr lang="en-US" sz="2800" dirty="0" smtClean="0"/>
              <a:t>is determined by special </a:t>
            </a:r>
            <a:r>
              <a:rPr lang="en-US" sz="2800" b="1" dirty="0" smtClean="0"/>
              <a:t>decision made by Senate</a:t>
            </a:r>
            <a:r>
              <a:rPr lang="en-US" sz="2800" dirty="0" smtClean="0"/>
              <a:t>. </a:t>
            </a:r>
            <a:r>
              <a:rPr lang="sr-Latn-ME" sz="2800" dirty="0" smtClean="0"/>
              <a:t>(1-8 September)</a:t>
            </a:r>
            <a:endParaRPr lang="en-US" sz="2800" dirty="0" smtClean="0"/>
          </a:p>
          <a:p>
            <a:r>
              <a:rPr lang="en-US" sz="2800" b="1" dirty="0" smtClean="0"/>
              <a:t>Realization </a:t>
            </a:r>
            <a:r>
              <a:rPr lang="en-US" sz="2800" dirty="0" smtClean="0"/>
              <a:t>of a </a:t>
            </a:r>
            <a:r>
              <a:rPr lang="en-US" sz="2800" b="1" dirty="0" smtClean="0">
                <a:solidFill>
                  <a:srgbClr val="FF0000"/>
                </a:solidFill>
              </a:rPr>
              <a:t>study programmes within one semester lasts 1</a:t>
            </a:r>
            <a:r>
              <a:rPr lang="sr-Latn-ME" sz="2800" b="1" dirty="0">
                <a:solidFill>
                  <a:srgbClr val="FF0000"/>
                </a:solidFill>
              </a:rPr>
              <a:t>5</a:t>
            </a:r>
            <a:r>
              <a:rPr lang="en-US" sz="2800" b="1" dirty="0" smtClean="0">
                <a:solidFill>
                  <a:srgbClr val="FF0000"/>
                </a:solidFill>
              </a:rPr>
              <a:t> weeks.</a:t>
            </a:r>
          </a:p>
          <a:p>
            <a:r>
              <a:rPr lang="en-US" sz="2800" b="1" dirty="0" smtClean="0"/>
              <a:t>Final exam is performed </a:t>
            </a:r>
            <a:r>
              <a:rPr lang="en-US" sz="2800" dirty="0" smtClean="0"/>
              <a:t>in </a:t>
            </a:r>
            <a:r>
              <a:rPr lang="en-US" sz="2800" b="1" dirty="0" smtClean="0"/>
              <a:t>the </a:t>
            </a:r>
            <a:r>
              <a:rPr lang="sr-Latn-ME" sz="2800" b="1" dirty="0" smtClean="0"/>
              <a:t>16</a:t>
            </a:r>
            <a:r>
              <a:rPr lang="en-US" sz="2800" b="1" dirty="0" smtClean="0"/>
              <a:t> </a:t>
            </a:r>
            <a:r>
              <a:rPr lang="sr-Latn-ME" sz="2800" b="1" dirty="0" smtClean="0"/>
              <a:t>week</a:t>
            </a:r>
            <a:r>
              <a:rPr lang="en-US" sz="2800" b="1" dirty="0" smtClean="0"/>
              <a:t>.</a:t>
            </a:r>
          </a:p>
          <a:p>
            <a:r>
              <a:rPr lang="sr-Latn-ME" sz="2800" dirty="0" smtClean="0"/>
              <a:t>For sudents who fall exam</a:t>
            </a:r>
            <a:r>
              <a:rPr lang="en-US" sz="2800" dirty="0" smtClean="0"/>
              <a:t> </a:t>
            </a:r>
            <a:r>
              <a:rPr lang="en-US" sz="2800" b="1" dirty="0" smtClean="0"/>
              <a:t>another exam term (make-up exam) is organized</a:t>
            </a:r>
            <a:endParaRPr lang="en-US" sz="2800" b="1" dirty="0"/>
          </a:p>
        </p:txBody>
      </p:sp>
    </p:spTree>
    <p:extLst>
      <p:ext uri="{BB962C8B-B14F-4D97-AF65-F5344CB8AC3E}">
        <p14:creationId xmlns:p14="http://schemas.microsoft.com/office/powerpoint/2010/main" val="2208905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307504"/>
          </a:xfrm>
        </p:spPr>
        <p:txBody>
          <a:bodyPr/>
          <a:lstStyle/>
          <a:p>
            <a:r>
              <a:rPr lang="sr-Latn-ME" dirty="0" smtClean="0"/>
              <a:t>                     </a:t>
            </a:r>
            <a:r>
              <a:rPr lang="sr-Latn-ME" b="1" dirty="0" smtClean="0">
                <a:solidFill>
                  <a:srgbClr val="00B0F0"/>
                </a:solidFill>
              </a:rPr>
              <a:t>BUDVA</a:t>
            </a:r>
            <a:endParaRPr lang="sr-Latn-ME" b="1" dirty="0">
              <a:solidFill>
                <a:srgbClr val="00B0F0"/>
              </a:solidFill>
            </a:endParaRPr>
          </a:p>
        </p:txBody>
      </p:sp>
      <p:pic>
        <p:nvPicPr>
          <p:cNvPr id="1027" name="Picture 3" descr="C:\Users\User\Pictures\Budva-6.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836712"/>
            <a:ext cx="8496944" cy="6021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7591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87424"/>
            <a:ext cx="8229600" cy="1512168"/>
          </a:xfrm>
        </p:spPr>
        <p:txBody>
          <a:bodyPr/>
          <a:lstStyle/>
          <a:p>
            <a:r>
              <a:rPr lang="sr-Latn-ME" dirty="0" smtClean="0"/>
              <a:t>                   </a:t>
            </a:r>
            <a:r>
              <a:rPr lang="sr-Latn-ME" b="1" dirty="0" smtClean="0">
                <a:solidFill>
                  <a:srgbClr val="FF0000"/>
                </a:solidFill>
              </a:rPr>
              <a:t>BUDVA</a:t>
            </a:r>
            <a:endParaRPr lang="sr-Latn-ME" b="1" dirty="0">
              <a:solidFill>
                <a:srgbClr val="FF0000"/>
              </a:solidFill>
            </a:endParaRPr>
          </a:p>
        </p:txBody>
      </p:sp>
      <p:pic>
        <p:nvPicPr>
          <p:cNvPr id="2050" name="Picture 2" descr="C:\Users\User\Pictures\Budva-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4" y="764704"/>
            <a:ext cx="8496944" cy="5760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32973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ME" dirty="0">
                <a:solidFill>
                  <a:srgbClr val="FF0000"/>
                </a:solidFill>
              </a:rPr>
              <a:t>Thank you  </a:t>
            </a:r>
            <a:r>
              <a:rPr lang="sr-Latn-ME" dirty="0" smtClean="0">
                <a:solidFill>
                  <a:srgbClr val="FF0000"/>
                </a:solidFill>
              </a:rPr>
              <a:t>for your Attention!</a:t>
            </a:r>
            <a:r>
              <a:rPr lang="sr-Latn-ME" dirty="0">
                <a:solidFill>
                  <a:srgbClr val="FF0000"/>
                </a:solidFill>
              </a:rPr>
              <a:t/>
            </a:r>
            <a:br>
              <a:rPr lang="sr-Latn-ME" dirty="0">
                <a:solidFill>
                  <a:srgbClr val="FF0000"/>
                </a:solidFill>
              </a:rPr>
            </a:br>
            <a:endParaRPr lang="sr-Latn-ME" dirty="0">
              <a:solidFill>
                <a:srgbClr val="FF0000"/>
              </a:solidFill>
            </a:endParaRPr>
          </a:p>
        </p:txBody>
      </p:sp>
      <p:sp>
        <p:nvSpPr>
          <p:cNvPr id="3" name="Content Placeholder 2"/>
          <p:cNvSpPr>
            <a:spLocks noGrp="1"/>
          </p:cNvSpPr>
          <p:nvPr>
            <p:ph idx="1"/>
          </p:nvPr>
        </p:nvSpPr>
        <p:spPr>
          <a:xfrm>
            <a:off x="467544" y="1412776"/>
            <a:ext cx="8229600" cy="4713387"/>
          </a:xfrm>
        </p:spPr>
        <p:txBody>
          <a:bodyPr>
            <a:normAutofit/>
          </a:bodyPr>
          <a:lstStyle/>
          <a:p>
            <a:endParaRPr lang="en-US" sz="5400" dirty="0" smtClean="0"/>
          </a:p>
          <a:p>
            <a:pPr marL="0" indent="0">
              <a:buNone/>
            </a:pPr>
            <a:r>
              <a:rPr lang="en-US" sz="5400" dirty="0"/>
              <a:t> </a:t>
            </a:r>
            <a:r>
              <a:rPr lang="en-US" sz="5400" dirty="0" smtClean="0"/>
              <a:t> </a:t>
            </a:r>
          </a:p>
          <a:p>
            <a:pPr marL="0" indent="0" algn="ctr">
              <a:buNone/>
            </a:pPr>
            <a:r>
              <a:rPr lang="sr-Latn-ME" sz="5400" dirty="0" smtClean="0"/>
              <a:t>Thank </a:t>
            </a:r>
            <a:r>
              <a:rPr lang="sr-Latn-ME" sz="5400" dirty="0"/>
              <a:t>you  </a:t>
            </a:r>
            <a:r>
              <a:rPr lang="sr-Latn-ME" sz="5400" dirty="0" smtClean="0"/>
              <a:t>for your Attention!</a:t>
            </a:r>
            <a:endParaRPr lang="sr-Latn-ME" sz="5400" dirty="0"/>
          </a:p>
          <a:p>
            <a:endParaRPr lang="sr-Latn-ME" sz="5400" dirty="0"/>
          </a:p>
        </p:txBody>
      </p:sp>
    </p:spTree>
    <p:extLst>
      <p:ext uri="{BB962C8B-B14F-4D97-AF65-F5344CB8AC3E}">
        <p14:creationId xmlns:p14="http://schemas.microsoft.com/office/powerpoint/2010/main" val="1340876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STUDY REGULATIONS, PROCESS OF EVALUATION,ASSESSMENT AND GRADING  at University of Montenegro</a:t>
            </a:r>
            <a:r>
              <a:rPr lang="sr-Latn-ME" sz="2400" b="1" dirty="0" smtClean="0"/>
              <a:t/>
            </a:r>
            <a:br>
              <a:rPr lang="sr-Latn-ME" sz="2400" b="1" dirty="0" smtClean="0"/>
            </a:br>
            <a:r>
              <a:rPr lang="en-US" sz="2400" b="1" dirty="0" smtClean="0"/>
              <a:t/>
            </a:r>
            <a:br>
              <a:rPr lang="en-US" sz="2400" b="1" dirty="0" smtClean="0"/>
            </a:br>
            <a:endParaRPr lang="sr-Latn-ME" sz="2400" b="1" dirty="0"/>
          </a:p>
        </p:txBody>
      </p:sp>
      <p:sp>
        <p:nvSpPr>
          <p:cNvPr id="3" name="Content Placeholder 2"/>
          <p:cNvSpPr>
            <a:spLocks noGrp="1"/>
          </p:cNvSpPr>
          <p:nvPr>
            <p:ph idx="1"/>
          </p:nvPr>
        </p:nvSpPr>
        <p:spPr>
          <a:xfrm>
            <a:off x="457200" y="980728"/>
            <a:ext cx="8229600" cy="5760640"/>
          </a:xfrm>
        </p:spPr>
        <p:txBody>
          <a:bodyPr>
            <a:normAutofit/>
          </a:bodyPr>
          <a:lstStyle/>
          <a:p>
            <a:r>
              <a:rPr lang="en-US" sz="2400" dirty="0" smtClean="0"/>
              <a:t>Study </a:t>
            </a:r>
            <a:r>
              <a:rPr lang="en-US" sz="2400" dirty="0" err="1" smtClean="0"/>
              <a:t>programme</a:t>
            </a:r>
            <a:r>
              <a:rPr lang="en-US" sz="2400" dirty="0" smtClean="0"/>
              <a:t> performed during </a:t>
            </a:r>
            <a:r>
              <a:rPr lang="en-US" sz="2400" b="1" dirty="0" smtClean="0"/>
              <a:t>one year comprises 60 ECTS credits</a:t>
            </a:r>
            <a:r>
              <a:rPr lang="en-US" sz="2400" dirty="0" smtClean="0"/>
              <a:t>.</a:t>
            </a:r>
          </a:p>
          <a:p>
            <a:r>
              <a:rPr lang="en-US" sz="2400" dirty="0" smtClean="0"/>
              <a:t>Study </a:t>
            </a:r>
            <a:r>
              <a:rPr lang="en-US" sz="2400" dirty="0" err="1" smtClean="0"/>
              <a:t>programme</a:t>
            </a:r>
            <a:r>
              <a:rPr lang="en-US" sz="2400" dirty="0" smtClean="0"/>
              <a:t> performed during </a:t>
            </a:r>
            <a:r>
              <a:rPr lang="en-US" sz="2400" b="1" dirty="0" smtClean="0"/>
              <a:t>one semester comprises 30 ECTS credits.</a:t>
            </a:r>
          </a:p>
          <a:p>
            <a:r>
              <a:rPr lang="en-US" sz="2400" b="1" dirty="0" smtClean="0">
                <a:solidFill>
                  <a:srgbClr val="C00000"/>
                </a:solidFill>
              </a:rPr>
              <a:t>Full time student is a student who applied for at least 2/3</a:t>
            </a:r>
            <a:r>
              <a:rPr lang="sr-Latn-ME" sz="2400" b="1" dirty="0" smtClean="0">
                <a:solidFill>
                  <a:srgbClr val="C00000"/>
                </a:solidFill>
              </a:rPr>
              <a:t>(40ECTS)</a:t>
            </a:r>
            <a:r>
              <a:rPr lang="en-US" sz="2400" b="1" dirty="0" smtClean="0">
                <a:solidFill>
                  <a:srgbClr val="C00000"/>
                </a:solidFill>
              </a:rPr>
              <a:t> of the total number of ECTS credits for the first time in one study year.</a:t>
            </a:r>
          </a:p>
          <a:p>
            <a:r>
              <a:rPr lang="en-US" sz="2400" dirty="0" smtClean="0"/>
              <a:t>Student has the </a:t>
            </a:r>
            <a:r>
              <a:rPr lang="en-US" sz="2400" b="1" dirty="0" smtClean="0"/>
              <a:t>right to apply for 60 ECTS credits per study year</a:t>
            </a:r>
            <a:r>
              <a:rPr lang="en-US" sz="2400" dirty="0" smtClean="0"/>
              <a:t>, within which are </a:t>
            </a:r>
            <a:r>
              <a:rPr lang="en-US" sz="2400" b="1" dirty="0" smtClean="0"/>
              <a:t>calculated also those credits unrealized from the previous year</a:t>
            </a:r>
            <a:r>
              <a:rPr lang="en-US" sz="2400" dirty="0" smtClean="0"/>
              <a:t>. </a:t>
            </a:r>
          </a:p>
          <a:p>
            <a:r>
              <a:rPr lang="en-US" sz="2400" dirty="0" smtClean="0"/>
              <a:t>Exceptionally, </a:t>
            </a:r>
            <a:r>
              <a:rPr lang="en-US" sz="2400" b="1" dirty="0" smtClean="0">
                <a:solidFill>
                  <a:srgbClr val="C00000"/>
                </a:solidFill>
              </a:rPr>
              <a:t>student who has performed all its duties from the previous study year may apply for 80 ECTS credits</a:t>
            </a:r>
            <a:r>
              <a:rPr lang="en-US" sz="2400" dirty="0" smtClean="0">
                <a:solidFill>
                  <a:srgbClr val="C00000"/>
                </a:solidFill>
              </a:rPr>
              <a:t>, </a:t>
            </a:r>
            <a:r>
              <a:rPr lang="en-US" sz="2400" dirty="0" smtClean="0"/>
              <a:t>upon the approval of Dean, i.e. director of the organizational unit of the University. </a:t>
            </a:r>
          </a:p>
          <a:p>
            <a:endParaRPr lang="en-US" sz="2000" dirty="0" smtClean="0"/>
          </a:p>
          <a:p>
            <a:endParaRPr lang="sr-Latn-ME" sz="2000" dirty="0"/>
          </a:p>
        </p:txBody>
      </p:sp>
    </p:spTree>
    <p:extLst>
      <p:ext uri="{BB962C8B-B14F-4D97-AF65-F5344CB8AC3E}">
        <p14:creationId xmlns:p14="http://schemas.microsoft.com/office/powerpoint/2010/main" val="922208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STUDY REGULATIONS, PROCESS OF EVALUATION,ASSESSMENT AND GRADING  at University of Montenegro</a:t>
            </a:r>
            <a:br>
              <a:rPr lang="en-US" sz="2400" b="1" dirty="0" smtClean="0"/>
            </a:br>
            <a:endParaRPr lang="sr-Latn-ME" sz="2400" b="1" dirty="0"/>
          </a:p>
        </p:txBody>
      </p:sp>
      <p:sp>
        <p:nvSpPr>
          <p:cNvPr id="3" name="Content Placeholder 2"/>
          <p:cNvSpPr>
            <a:spLocks noGrp="1"/>
          </p:cNvSpPr>
          <p:nvPr>
            <p:ph idx="1"/>
          </p:nvPr>
        </p:nvSpPr>
        <p:spPr/>
        <p:txBody>
          <a:bodyPr>
            <a:normAutofit/>
          </a:bodyPr>
          <a:lstStyle/>
          <a:p>
            <a:r>
              <a:rPr lang="en-US" sz="2400" dirty="0" smtClean="0"/>
              <a:t>Students </a:t>
            </a:r>
            <a:r>
              <a:rPr lang="en-US" sz="2400" b="1" dirty="0" smtClean="0"/>
              <a:t>have the right to complain </a:t>
            </a:r>
            <a:r>
              <a:rPr lang="en-US" sz="2400" b="1" dirty="0" smtClean="0">
                <a:solidFill>
                  <a:srgbClr val="C00000"/>
                </a:solidFill>
              </a:rPr>
              <a:t>about the quality of the teaching or grading or practicing other conveniences provided by the University</a:t>
            </a:r>
            <a:r>
              <a:rPr lang="en-US" sz="2400" dirty="0" smtClean="0">
                <a:solidFill>
                  <a:srgbClr val="C00000"/>
                </a:solidFill>
              </a:rPr>
              <a:t>. </a:t>
            </a:r>
            <a:endParaRPr lang="sr-Latn-ME" sz="2400" dirty="0" smtClean="0">
              <a:solidFill>
                <a:srgbClr val="C00000"/>
              </a:solidFill>
            </a:endParaRPr>
          </a:p>
          <a:p>
            <a:pPr marL="0" indent="0">
              <a:buNone/>
            </a:pPr>
            <a:endParaRPr lang="en-US" sz="2400" dirty="0" smtClean="0"/>
          </a:p>
          <a:p>
            <a:r>
              <a:rPr lang="en-US" sz="2400" dirty="0" smtClean="0"/>
              <a:t>Such </a:t>
            </a:r>
            <a:r>
              <a:rPr lang="en-US" sz="2400" b="1" dirty="0" smtClean="0"/>
              <a:t>complaints</a:t>
            </a:r>
            <a:r>
              <a:rPr lang="en-US" sz="2400" dirty="0" smtClean="0"/>
              <a:t> shall initially be made </a:t>
            </a:r>
            <a:r>
              <a:rPr lang="en-US" sz="2400" b="1" dirty="0" smtClean="0"/>
              <a:t>to the Dean</a:t>
            </a:r>
            <a:r>
              <a:rPr lang="en-US" sz="2400" dirty="0" smtClean="0"/>
              <a:t>, with </a:t>
            </a:r>
            <a:r>
              <a:rPr lang="en-US" sz="2400" b="1" dirty="0" smtClean="0"/>
              <a:t>further appeal to the Senate </a:t>
            </a:r>
            <a:r>
              <a:rPr lang="en-US" sz="2400" dirty="0" smtClean="0"/>
              <a:t>whose </a:t>
            </a:r>
            <a:r>
              <a:rPr lang="en-US" sz="2400" b="1" dirty="0" smtClean="0"/>
              <a:t>decision shall be final</a:t>
            </a:r>
            <a:r>
              <a:rPr lang="en-US" sz="2400" dirty="0" smtClean="0"/>
              <a:t>. </a:t>
            </a:r>
          </a:p>
          <a:p>
            <a:endParaRPr lang="en-US" sz="2000" dirty="0" smtClean="0"/>
          </a:p>
          <a:p>
            <a:r>
              <a:rPr lang="en-US" sz="2400" b="1" dirty="0" smtClean="0"/>
              <a:t>Regulations which determine procedures upon complaining</a:t>
            </a:r>
            <a:r>
              <a:rPr lang="en-US" sz="2400" dirty="0" smtClean="0"/>
              <a:t>, i.e. appeal, are </a:t>
            </a:r>
            <a:r>
              <a:rPr lang="en-US" sz="2400" b="1" dirty="0" smtClean="0"/>
              <a:t>determined by the Managing Board of the University</a:t>
            </a:r>
            <a:r>
              <a:rPr lang="en-US" sz="2400" dirty="0" smtClean="0"/>
              <a:t>, upon the </a:t>
            </a:r>
            <a:r>
              <a:rPr lang="en-US" sz="2400" b="1" dirty="0" smtClean="0"/>
              <a:t>proposal of the Senate</a:t>
            </a:r>
            <a:r>
              <a:rPr lang="en-US" sz="2400" dirty="0" smtClean="0"/>
              <a:t>.</a:t>
            </a:r>
          </a:p>
          <a:p>
            <a:endParaRPr lang="sr-Latn-ME" sz="2400" dirty="0"/>
          </a:p>
        </p:txBody>
      </p:sp>
    </p:spTree>
    <p:extLst>
      <p:ext uri="{BB962C8B-B14F-4D97-AF65-F5344CB8AC3E}">
        <p14:creationId xmlns:p14="http://schemas.microsoft.com/office/powerpoint/2010/main" val="32862097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STUDY REGULATIONS, PROCESS OF EVALUATION,ASSESSMENT AND GRADING  at University of Montenegro</a:t>
            </a:r>
            <a:br>
              <a:rPr lang="en-US" sz="2400" b="1" dirty="0" smtClean="0"/>
            </a:br>
            <a:endParaRPr lang="sr-Latn-ME" sz="2400" b="1" dirty="0"/>
          </a:p>
        </p:txBody>
      </p:sp>
      <p:sp>
        <p:nvSpPr>
          <p:cNvPr id="3" name="Content Placeholder 2"/>
          <p:cNvSpPr>
            <a:spLocks noGrp="1"/>
          </p:cNvSpPr>
          <p:nvPr>
            <p:ph idx="1"/>
          </p:nvPr>
        </p:nvSpPr>
        <p:spPr/>
        <p:txBody>
          <a:bodyPr>
            <a:normAutofit/>
          </a:bodyPr>
          <a:lstStyle/>
          <a:p>
            <a:r>
              <a:rPr lang="en-US" sz="2000" b="1" dirty="0" smtClean="0">
                <a:solidFill>
                  <a:srgbClr val="C00000"/>
                </a:solidFill>
              </a:rPr>
              <a:t>Grading and evaluation is performed according to the ECTS system of grading</a:t>
            </a:r>
            <a:r>
              <a:rPr lang="en-US" sz="2000" dirty="0" smtClean="0"/>
              <a:t>: </a:t>
            </a:r>
            <a:r>
              <a:rPr lang="en-US" sz="2000" b="1" dirty="0" smtClean="0"/>
              <a:t>A, B, C, D, E and F.</a:t>
            </a:r>
          </a:p>
          <a:p>
            <a:endParaRPr lang="en-US" sz="2000" dirty="0" smtClean="0"/>
          </a:p>
          <a:p>
            <a:r>
              <a:rPr lang="en-US" sz="2000" dirty="0" smtClean="0"/>
              <a:t>Passing grades are: A, B, C, D and E and according to the ECTS have the following meaning:</a:t>
            </a:r>
          </a:p>
          <a:p>
            <a:r>
              <a:rPr lang="en-US" sz="2000" b="1" dirty="0" smtClean="0"/>
              <a:t>A - Excellent </a:t>
            </a:r>
            <a:r>
              <a:rPr lang="en-US" sz="2000" dirty="0" smtClean="0"/>
              <a:t>(outstanding performance with only minor errors)</a:t>
            </a:r>
          </a:p>
          <a:p>
            <a:r>
              <a:rPr lang="en-US" sz="2000" b="1" dirty="0" smtClean="0"/>
              <a:t>B - Very good </a:t>
            </a:r>
            <a:r>
              <a:rPr lang="en-US" sz="2000" dirty="0" smtClean="0"/>
              <a:t>(above the average standard but with some errors)</a:t>
            </a:r>
          </a:p>
          <a:p>
            <a:r>
              <a:rPr lang="en-US" sz="2000" b="1" dirty="0" smtClean="0"/>
              <a:t>C - Good </a:t>
            </a:r>
            <a:r>
              <a:rPr lang="en-US" sz="2000" dirty="0" smtClean="0"/>
              <a:t>(generally good work with a number of notable errors)</a:t>
            </a:r>
          </a:p>
          <a:p>
            <a:r>
              <a:rPr lang="en-US" sz="2000" b="1" dirty="0" smtClean="0"/>
              <a:t>D - Satisfactory </a:t>
            </a:r>
            <a:r>
              <a:rPr lang="en-US" sz="2000" dirty="0" smtClean="0"/>
              <a:t>(fair but with significant shortcomings)</a:t>
            </a:r>
          </a:p>
          <a:p>
            <a:r>
              <a:rPr lang="en-US" sz="2000" b="1" dirty="0" smtClean="0"/>
              <a:t>E - Sufficient </a:t>
            </a:r>
            <a:r>
              <a:rPr lang="en-US" sz="2000" dirty="0" smtClean="0"/>
              <a:t>(passable performance, meeting the minimum criteria)</a:t>
            </a:r>
          </a:p>
          <a:p>
            <a:r>
              <a:rPr lang="en-US" sz="2000" b="1" dirty="0" smtClean="0"/>
              <a:t>F - Fail </a:t>
            </a:r>
            <a:r>
              <a:rPr lang="en-US" sz="2000" dirty="0" smtClean="0"/>
              <a:t>(considerable further work is required)</a:t>
            </a:r>
          </a:p>
          <a:p>
            <a:endParaRPr lang="sr-Latn-ME" sz="2000" dirty="0"/>
          </a:p>
        </p:txBody>
      </p:sp>
    </p:spTree>
    <p:extLst>
      <p:ext uri="{BB962C8B-B14F-4D97-AF65-F5344CB8AC3E}">
        <p14:creationId xmlns:p14="http://schemas.microsoft.com/office/powerpoint/2010/main" val="3288663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634082"/>
          </a:xfrm>
        </p:spPr>
        <p:txBody>
          <a:bodyPr>
            <a:noAutofit/>
          </a:bodyPr>
          <a:lstStyle/>
          <a:p>
            <a:r>
              <a:rPr lang="en-US" sz="2000" b="1" dirty="0" smtClean="0"/>
              <a:t>STUDY REGULATIONS, PROCESS OF EVALUATION,ASSESSMENT AND GRADING  at University of Montenegro</a:t>
            </a:r>
            <a:r>
              <a:rPr lang="en-US" sz="2000" dirty="0" smtClean="0"/>
              <a:t/>
            </a:r>
            <a:br>
              <a:rPr lang="en-US" sz="2000" dirty="0" smtClean="0"/>
            </a:br>
            <a:endParaRPr lang="sr-Latn-ME" sz="2000" dirty="0"/>
          </a:p>
        </p:txBody>
      </p:sp>
      <p:sp>
        <p:nvSpPr>
          <p:cNvPr id="3" name="Content Placeholder 2"/>
          <p:cNvSpPr>
            <a:spLocks noGrp="1"/>
          </p:cNvSpPr>
          <p:nvPr>
            <p:ph idx="1"/>
          </p:nvPr>
        </p:nvSpPr>
        <p:spPr>
          <a:xfrm>
            <a:off x="457200" y="764704"/>
            <a:ext cx="8229600" cy="5616624"/>
          </a:xfrm>
        </p:spPr>
        <p:txBody>
          <a:bodyPr>
            <a:normAutofit fontScale="92500" lnSpcReduction="10000"/>
          </a:bodyPr>
          <a:lstStyle/>
          <a:p>
            <a:r>
              <a:rPr lang="en-US" sz="2400" b="1" dirty="0" smtClean="0">
                <a:solidFill>
                  <a:srgbClr val="FF0000"/>
                </a:solidFill>
              </a:rPr>
              <a:t>Student’s work is monitored and evaluated continuously during one semester </a:t>
            </a:r>
            <a:r>
              <a:rPr lang="en-US" sz="2400" dirty="0" smtClean="0"/>
              <a:t>according to the study regulations and ECTS system. </a:t>
            </a:r>
          </a:p>
          <a:p>
            <a:r>
              <a:rPr lang="en-US" sz="2400" b="1" dirty="0" smtClean="0"/>
              <a:t>Grading is performed through awarding points </a:t>
            </a:r>
            <a:r>
              <a:rPr lang="en-US" sz="2400" b="1" dirty="0" smtClean="0">
                <a:solidFill>
                  <a:srgbClr val="FF0000"/>
                </a:solidFill>
              </a:rPr>
              <a:t>for each form of activity </a:t>
            </a:r>
            <a:r>
              <a:rPr lang="en-US" sz="2400" b="1" dirty="0" smtClean="0"/>
              <a:t>and </a:t>
            </a:r>
            <a:r>
              <a:rPr lang="en-US" sz="2400" b="1" dirty="0" smtClean="0">
                <a:solidFill>
                  <a:srgbClr val="FF0000"/>
                </a:solidFill>
              </a:rPr>
              <a:t>knowledge assessment during a semester and on the final exam</a:t>
            </a:r>
            <a:r>
              <a:rPr lang="en-US" sz="2400" dirty="0" smtClean="0">
                <a:solidFill>
                  <a:srgbClr val="FF0000"/>
                </a:solidFill>
              </a:rPr>
              <a:t>.</a:t>
            </a:r>
          </a:p>
          <a:p>
            <a:r>
              <a:rPr lang="en-US" sz="2400" b="1" dirty="0" smtClean="0"/>
              <a:t>Course lecturer is obliged</a:t>
            </a:r>
            <a:r>
              <a:rPr lang="en-US" sz="2400" dirty="0" smtClean="0"/>
              <a:t>, at the </a:t>
            </a:r>
            <a:r>
              <a:rPr lang="en-US" sz="2400" b="1" dirty="0" smtClean="0"/>
              <a:t>beginning of lectures</a:t>
            </a:r>
            <a:r>
              <a:rPr lang="en-US" sz="2400" dirty="0" smtClean="0"/>
              <a:t>, </a:t>
            </a:r>
            <a:r>
              <a:rPr lang="en-US" sz="2400" b="1" dirty="0" smtClean="0">
                <a:solidFill>
                  <a:srgbClr val="00B0F0"/>
                </a:solidFill>
              </a:rPr>
              <a:t>to inform students about the methodology of lectures, monitoring and grading, type and content of the final exam, structure of the total number of points to be awarded and about the manner of forming a grade. </a:t>
            </a:r>
          </a:p>
          <a:p>
            <a:r>
              <a:rPr lang="en-US" sz="2400" dirty="0" smtClean="0"/>
              <a:t>Within the structure of the total number of points, </a:t>
            </a:r>
            <a:r>
              <a:rPr lang="en-US" sz="2400" b="1" dirty="0" smtClean="0"/>
              <a:t>at least 50% must be awarded for activities and knowledge assessment during a semester</a:t>
            </a:r>
            <a:r>
              <a:rPr lang="en-US" sz="2400" dirty="0" smtClean="0"/>
              <a:t>.</a:t>
            </a:r>
          </a:p>
          <a:p>
            <a:r>
              <a:rPr lang="en-US" sz="2400" b="1" dirty="0" smtClean="0">
                <a:solidFill>
                  <a:srgbClr val="C00000"/>
                </a:solidFill>
              </a:rPr>
              <a:t>Type and content of the final exam is determined by the course lecturer.</a:t>
            </a:r>
          </a:p>
          <a:p>
            <a:r>
              <a:rPr lang="en-US" sz="2400" b="1" dirty="0" smtClean="0"/>
              <a:t>Final exam, in structure of points</a:t>
            </a:r>
            <a:r>
              <a:rPr lang="en-US" sz="2400" dirty="0" smtClean="0"/>
              <a:t>, could be awarded </a:t>
            </a:r>
            <a:r>
              <a:rPr lang="en-US" sz="2400" b="1" dirty="0" smtClean="0"/>
              <a:t>with maximum 50% of the total number of points. </a:t>
            </a:r>
          </a:p>
          <a:p>
            <a:endParaRPr lang="en-US" sz="2000" dirty="0"/>
          </a:p>
        </p:txBody>
      </p:sp>
    </p:spTree>
    <p:extLst>
      <p:ext uri="{BB962C8B-B14F-4D97-AF65-F5344CB8AC3E}">
        <p14:creationId xmlns:p14="http://schemas.microsoft.com/office/powerpoint/2010/main" val="13431764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Latn-ME" sz="2800" b="1" dirty="0" smtClean="0"/>
              <a:t>Assessment in </a:t>
            </a:r>
            <a:r>
              <a:rPr lang="sr-Latn-ME" sz="2800" b="1" dirty="0"/>
              <a:t>nursing </a:t>
            </a:r>
            <a:r>
              <a:rPr lang="sr-Latn-ME" sz="2800" b="1" dirty="0" smtClean="0"/>
              <a:t>education at UoM</a:t>
            </a:r>
            <a:br>
              <a:rPr lang="sr-Latn-ME" sz="2800" b="1" dirty="0" smtClean="0"/>
            </a:br>
            <a:endParaRPr lang="sr-Latn-ME" sz="2800" b="1" dirty="0"/>
          </a:p>
        </p:txBody>
      </p:sp>
      <p:sp>
        <p:nvSpPr>
          <p:cNvPr id="3" name="Content Placeholder 2"/>
          <p:cNvSpPr>
            <a:spLocks noGrp="1"/>
          </p:cNvSpPr>
          <p:nvPr>
            <p:ph idx="1"/>
          </p:nvPr>
        </p:nvSpPr>
        <p:spPr>
          <a:xfrm>
            <a:off x="457200" y="1052736"/>
            <a:ext cx="8229600" cy="5073427"/>
          </a:xfrm>
        </p:spPr>
        <p:txBody>
          <a:bodyPr>
            <a:normAutofit/>
          </a:bodyPr>
          <a:lstStyle/>
          <a:p>
            <a:r>
              <a:rPr lang="en-US" sz="2400" b="1" dirty="0">
                <a:solidFill>
                  <a:srgbClr val="C00000"/>
                </a:solidFill>
              </a:rPr>
              <a:t>Two methods </a:t>
            </a:r>
            <a:r>
              <a:rPr lang="en-US" sz="2400" dirty="0"/>
              <a:t>are </a:t>
            </a:r>
            <a:r>
              <a:rPr lang="en-US" sz="2400" b="1" dirty="0">
                <a:solidFill>
                  <a:srgbClr val="C00000"/>
                </a:solidFill>
              </a:rPr>
              <a:t>used to assess competence in learners</a:t>
            </a:r>
            <a:r>
              <a:rPr lang="en-US" sz="2400" dirty="0" smtClean="0"/>
              <a:t>.</a:t>
            </a:r>
            <a:endParaRPr lang="sr-Latn-ME" sz="2400" dirty="0" smtClean="0"/>
          </a:p>
          <a:p>
            <a:r>
              <a:rPr lang="en-US" sz="2400" b="1" dirty="0"/>
              <a:t>Theoretical part of subject  </a:t>
            </a:r>
            <a:r>
              <a:rPr lang="en-US" sz="2400" b="1" dirty="0">
                <a:solidFill>
                  <a:srgbClr val="C00000"/>
                </a:solidFill>
              </a:rPr>
              <a:t>assessing lecturer for that part </a:t>
            </a:r>
            <a:r>
              <a:rPr lang="en-US" sz="2400" dirty="0"/>
              <a:t>(usually professors,  which  are doctors of medicine)</a:t>
            </a:r>
          </a:p>
          <a:p>
            <a:r>
              <a:rPr lang="en-US" sz="2400" b="1" dirty="0"/>
              <a:t>Practical part of subject  </a:t>
            </a:r>
            <a:r>
              <a:rPr lang="en-US" sz="2400" b="1" dirty="0">
                <a:solidFill>
                  <a:srgbClr val="C00000"/>
                </a:solidFill>
              </a:rPr>
              <a:t>assessing assistants of professors </a:t>
            </a:r>
            <a:r>
              <a:rPr lang="en-US" sz="2400" dirty="0"/>
              <a:t>(doctor of medicine)  </a:t>
            </a:r>
            <a:r>
              <a:rPr lang="en-US" sz="2400" b="1" dirty="0">
                <a:solidFill>
                  <a:srgbClr val="C00000"/>
                </a:solidFill>
              </a:rPr>
              <a:t>and  nurses for medical care and nursing </a:t>
            </a:r>
            <a:r>
              <a:rPr lang="en-US" sz="2400" dirty="0"/>
              <a:t>( with bachelor  degree  or nurses with specialization</a:t>
            </a:r>
            <a:r>
              <a:rPr lang="en-US" sz="2400" dirty="0" smtClean="0"/>
              <a:t>).</a:t>
            </a:r>
            <a:endParaRPr lang="en-US" sz="2400" dirty="0"/>
          </a:p>
          <a:p>
            <a:r>
              <a:rPr lang="en-US" sz="2400" b="1" dirty="0" smtClean="0"/>
              <a:t>Both</a:t>
            </a:r>
            <a:r>
              <a:rPr lang="sr-Latn-ME" sz="2400" b="1" dirty="0" smtClean="0"/>
              <a:t> parts</a:t>
            </a:r>
            <a:r>
              <a:rPr lang="en-US" sz="2400" b="1" dirty="0" smtClean="0"/>
              <a:t> </a:t>
            </a:r>
            <a:r>
              <a:rPr lang="en-US" sz="2400" b="1" dirty="0"/>
              <a:t>are comprised of critical elements that collectively define competence for particular skills or </a:t>
            </a:r>
            <a:r>
              <a:rPr lang="en-US" sz="2400" b="1" dirty="0" smtClean="0"/>
              <a:t>abilities</a:t>
            </a:r>
            <a:r>
              <a:rPr lang="en-US" sz="2400" dirty="0" smtClean="0"/>
              <a:t>.</a:t>
            </a:r>
            <a:r>
              <a:rPr lang="sr-Latn-ME" sz="2400" dirty="0" smtClean="0"/>
              <a:t> </a:t>
            </a:r>
            <a:r>
              <a:rPr lang="sr-Latn-ME" sz="2400" dirty="0"/>
              <a:t>T</a:t>
            </a:r>
            <a:r>
              <a:rPr lang="en-US" sz="2400" dirty="0" smtClean="0"/>
              <a:t>he </a:t>
            </a:r>
            <a:r>
              <a:rPr lang="en-US" sz="2400" dirty="0"/>
              <a:t>course grade is based on this pre-determined </a:t>
            </a:r>
            <a:r>
              <a:rPr lang="sr-Latn-ME" sz="2400" dirty="0" smtClean="0"/>
              <a:t>rules</a:t>
            </a:r>
            <a:r>
              <a:rPr lang="en-US" sz="2400" dirty="0" smtClean="0"/>
              <a:t>. </a:t>
            </a:r>
            <a:endParaRPr lang="en-US" sz="2400" dirty="0"/>
          </a:p>
        </p:txBody>
      </p:sp>
    </p:spTree>
    <p:extLst>
      <p:ext uri="{BB962C8B-B14F-4D97-AF65-F5344CB8AC3E}">
        <p14:creationId xmlns:p14="http://schemas.microsoft.com/office/powerpoint/2010/main" val="3382120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894</TotalTime>
  <Words>1773</Words>
  <Application>Microsoft Office PowerPoint</Application>
  <PresentationFormat>On-screen Show (4:3)</PresentationFormat>
  <Paragraphs>231</Paragraphs>
  <Slides>42</Slides>
  <Notes>1</Notes>
  <HiddenSlides>0</HiddenSlides>
  <MMClips>0</MMClips>
  <ScaleCrop>false</ScaleCrop>
  <HeadingPairs>
    <vt:vector size="4" baseType="variant">
      <vt:variant>
        <vt:lpstr>Theme</vt:lpstr>
      </vt:variant>
      <vt:variant>
        <vt:i4>2</vt:i4>
      </vt:variant>
      <vt:variant>
        <vt:lpstr>Slide Titles</vt:lpstr>
      </vt:variant>
      <vt:variant>
        <vt:i4>42</vt:i4>
      </vt:variant>
    </vt:vector>
  </HeadingPairs>
  <TitlesOfParts>
    <vt:vector size="44" baseType="lpstr">
      <vt:lpstr>Office Theme</vt:lpstr>
      <vt:lpstr>Pixel</vt:lpstr>
      <vt:lpstr>Presentation of current status of curricula, learning outcomes and matrix of competences </vt:lpstr>
      <vt:lpstr>           MONTENEGRO</vt:lpstr>
      <vt:lpstr>  STUDY REGULATIONS, PROCESS OF EVALUATION,ASSESSMENT AND GRADING  at University of Montenegro </vt:lpstr>
      <vt:lpstr>STUDY REGULATIONS, PROCESS OF EVALUATION,ASSESSMENT AND GRADING  at University of Montenegro </vt:lpstr>
      <vt:lpstr>STUDY REGULATIONS, PROCESS OF EVALUATION,ASSESSMENT AND GRADING  at University of Montenegro  </vt:lpstr>
      <vt:lpstr>STUDY REGULATIONS, PROCESS OF EVALUATION,ASSESSMENT AND GRADING  at University of Montenegro </vt:lpstr>
      <vt:lpstr>STUDY REGULATIONS, PROCESS OF EVALUATION,ASSESSMENT AND GRADING  at University of Montenegro </vt:lpstr>
      <vt:lpstr>STUDY REGULATIONS, PROCESS OF EVALUATION,ASSESSMENT AND GRADING  at University of Montenegro </vt:lpstr>
      <vt:lpstr>Assessment in nursing education at UoM </vt:lpstr>
      <vt:lpstr> CURRICULUMS  </vt:lpstr>
      <vt:lpstr>1st YEAR WINTER SEMESTER</vt:lpstr>
      <vt:lpstr>1st YEAR SUMMER SEMESTER </vt:lpstr>
      <vt:lpstr>2nd YEAR WINTER SEMESTER</vt:lpstr>
      <vt:lpstr>2nd YEAR SUMMER SEMESTER</vt:lpstr>
      <vt:lpstr>  3rd YEAR WINTER SEMESTER </vt:lpstr>
      <vt:lpstr>3rdYEAR SUMMER SEMESTER </vt:lpstr>
      <vt:lpstr>ELECTIVE SUBJECTS 2nd YEAR WINTER SEMESTER  :</vt:lpstr>
      <vt:lpstr>PowerPoint Presentation</vt:lpstr>
      <vt:lpstr>CLINICAL INTERNSHIP- ELECTIVE SUBJECTS</vt:lpstr>
      <vt:lpstr>Workplace clinical training 1st year</vt:lpstr>
      <vt:lpstr>Workplace clinical training 2nd year</vt:lpstr>
      <vt:lpstr>  Workplace clinical training 3rd year  </vt:lpstr>
      <vt:lpstr>Nursing procedure  1 st year</vt:lpstr>
      <vt:lpstr>Nursing procedure  2nd year</vt:lpstr>
      <vt:lpstr>Internal nursing </vt:lpstr>
      <vt:lpstr>Neurological nursing </vt:lpstr>
      <vt:lpstr>Paediatric nursing</vt:lpstr>
      <vt:lpstr>Nursing in primary and community care</vt:lpstr>
      <vt:lpstr>Nursing procedure  3rd year</vt:lpstr>
      <vt:lpstr>Oncological nursing</vt:lpstr>
      <vt:lpstr>Psychiatric nursing</vt:lpstr>
      <vt:lpstr>Gynecological and obstetric nursing</vt:lpstr>
      <vt:lpstr>                 EVALUATION</vt:lpstr>
      <vt:lpstr>Assessment of clinical competence  </vt:lpstr>
      <vt:lpstr>Why Assess? </vt:lpstr>
      <vt:lpstr>Why Assess Every Year? </vt:lpstr>
      <vt:lpstr>The methods of  assess competence </vt:lpstr>
      <vt:lpstr>What we have done at UoM? </vt:lpstr>
      <vt:lpstr>What we have done at UoM? </vt:lpstr>
      <vt:lpstr>                     BUDVA</vt:lpstr>
      <vt:lpstr>                   BUDVA</vt:lpstr>
      <vt:lpstr>Thank you  for your Attention!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 STUDY PROGRAMMES, STUDY REGULATIONS, PROCESS OF EVALUATION AND GRADING</dc:title>
  <dc:creator>User</dc:creator>
  <cp:lastModifiedBy>User</cp:lastModifiedBy>
  <cp:revision>92</cp:revision>
  <dcterms:created xsi:type="dcterms:W3CDTF">2014-11-07T14:54:42Z</dcterms:created>
  <dcterms:modified xsi:type="dcterms:W3CDTF">2015-02-07T18:10:04Z</dcterms:modified>
</cp:coreProperties>
</file>