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660" r:id="rId2"/>
  </p:sldMasterIdLst>
  <p:notesMasterIdLst>
    <p:notesMasterId r:id="rId23"/>
  </p:notesMasterIdLst>
  <p:handoutMasterIdLst>
    <p:handoutMasterId r:id="rId24"/>
  </p:handoutMasterIdLst>
  <p:sldIdLst>
    <p:sldId id="256" r:id="rId3"/>
    <p:sldId id="293" r:id="rId4"/>
    <p:sldId id="292" r:id="rId5"/>
    <p:sldId id="277" r:id="rId6"/>
    <p:sldId id="276" r:id="rId7"/>
    <p:sldId id="304" r:id="rId8"/>
    <p:sldId id="303" r:id="rId9"/>
    <p:sldId id="305" r:id="rId10"/>
    <p:sldId id="306" r:id="rId11"/>
    <p:sldId id="301" r:id="rId12"/>
    <p:sldId id="302" r:id="rId13"/>
    <p:sldId id="307" r:id="rId14"/>
    <p:sldId id="308" r:id="rId15"/>
    <p:sldId id="309" r:id="rId16"/>
    <p:sldId id="310" r:id="rId17"/>
    <p:sldId id="311" r:id="rId18"/>
    <p:sldId id="312" r:id="rId19"/>
    <p:sldId id="313" r:id="rId20"/>
    <p:sldId id="314" r:id="rId21"/>
    <p:sldId id="266" r:id="rId22"/>
  </p:sldIdLst>
  <p:sldSz cx="9144000" cy="6858000" type="screen4x3"/>
  <p:notesSz cx="6858000" cy="9144000"/>
  <p:defaultTextStyle>
    <a:defPPr>
      <a:defRPr lang="en-US"/>
    </a:defPPr>
    <a:lvl1pPr algn="l" rtl="0" eaLnBrk="0" fontAlgn="base" hangingPunct="0">
      <a:spcBef>
        <a:spcPct val="0"/>
      </a:spcBef>
      <a:spcAft>
        <a:spcPct val="0"/>
      </a:spcAft>
      <a:defRPr sz="2400" kern="1200" baseline="-25000">
        <a:solidFill>
          <a:schemeClr val="tx1"/>
        </a:solidFill>
        <a:latin typeface="Arial" charset="0"/>
        <a:ea typeface="ＭＳ Ｐゴシック" pitchFamily="-96" charset="-128"/>
        <a:cs typeface="+mn-cs"/>
      </a:defRPr>
    </a:lvl1pPr>
    <a:lvl2pPr marL="457200" algn="l" rtl="0" eaLnBrk="0" fontAlgn="base" hangingPunct="0">
      <a:spcBef>
        <a:spcPct val="0"/>
      </a:spcBef>
      <a:spcAft>
        <a:spcPct val="0"/>
      </a:spcAft>
      <a:defRPr sz="2400" kern="1200" baseline="-25000">
        <a:solidFill>
          <a:schemeClr val="tx1"/>
        </a:solidFill>
        <a:latin typeface="Arial" charset="0"/>
        <a:ea typeface="ＭＳ Ｐゴシック" pitchFamily="-96" charset="-128"/>
        <a:cs typeface="+mn-cs"/>
      </a:defRPr>
    </a:lvl2pPr>
    <a:lvl3pPr marL="914400" algn="l" rtl="0" eaLnBrk="0" fontAlgn="base" hangingPunct="0">
      <a:spcBef>
        <a:spcPct val="0"/>
      </a:spcBef>
      <a:spcAft>
        <a:spcPct val="0"/>
      </a:spcAft>
      <a:defRPr sz="2400" kern="1200" baseline="-25000">
        <a:solidFill>
          <a:schemeClr val="tx1"/>
        </a:solidFill>
        <a:latin typeface="Arial" charset="0"/>
        <a:ea typeface="ＭＳ Ｐゴシック" pitchFamily="-96" charset="-128"/>
        <a:cs typeface="+mn-cs"/>
      </a:defRPr>
    </a:lvl3pPr>
    <a:lvl4pPr marL="1371600" algn="l" rtl="0" eaLnBrk="0" fontAlgn="base" hangingPunct="0">
      <a:spcBef>
        <a:spcPct val="0"/>
      </a:spcBef>
      <a:spcAft>
        <a:spcPct val="0"/>
      </a:spcAft>
      <a:defRPr sz="2400" kern="1200" baseline="-25000">
        <a:solidFill>
          <a:schemeClr val="tx1"/>
        </a:solidFill>
        <a:latin typeface="Arial" charset="0"/>
        <a:ea typeface="ＭＳ Ｐゴシック" pitchFamily="-96" charset="-128"/>
        <a:cs typeface="+mn-cs"/>
      </a:defRPr>
    </a:lvl4pPr>
    <a:lvl5pPr marL="1828800" algn="l" rtl="0" eaLnBrk="0" fontAlgn="base" hangingPunct="0">
      <a:spcBef>
        <a:spcPct val="0"/>
      </a:spcBef>
      <a:spcAft>
        <a:spcPct val="0"/>
      </a:spcAft>
      <a:defRPr sz="2400" kern="1200" baseline="-25000">
        <a:solidFill>
          <a:schemeClr val="tx1"/>
        </a:solidFill>
        <a:latin typeface="Arial" charset="0"/>
        <a:ea typeface="ＭＳ Ｐゴシック" pitchFamily="-96" charset="-128"/>
        <a:cs typeface="+mn-cs"/>
      </a:defRPr>
    </a:lvl5pPr>
    <a:lvl6pPr marL="2286000" algn="l" defTabSz="914400" rtl="0" eaLnBrk="1" latinLnBrk="0" hangingPunct="1">
      <a:defRPr sz="2400" kern="1200" baseline="-25000">
        <a:solidFill>
          <a:schemeClr val="tx1"/>
        </a:solidFill>
        <a:latin typeface="Arial" charset="0"/>
        <a:ea typeface="ＭＳ Ｐゴシック" pitchFamily="-96" charset="-128"/>
        <a:cs typeface="+mn-cs"/>
      </a:defRPr>
    </a:lvl6pPr>
    <a:lvl7pPr marL="2743200" algn="l" defTabSz="914400" rtl="0" eaLnBrk="1" latinLnBrk="0" hangingPunct="1">
      <a:defRPr sz="2400" kern="1200" baseline="-25000">
        <a:solidFill>
          <a:schemeClr val="tx1"/>
        </a:solidFill>
        <a:latin typeface="Arial" charset="0"/>
        <a:ea typeface="ＭＳ Ｐゴシック" pitchFamily="-96" charset="-128"/>
        <a:cs typeface="+mn-cs"/>
      </a:defRPr>
    </a:lvl7pPr>
    <a:lvl8pPr marL="3200400" algn="l" defTabSz="914400" rtl="0" eaLnBrk="1" latinLnBrk="0" hangingPunct="1">
      <a:defRPr sz="2400" kern="1200" baseline="-25000">
        <a:solidFill>
          <a:schemeClr val="tx1"/>
        </a:solidFill>
        <a:latin typeface="Arial" charset="0"/>
        <a:ea typeface="ＭＳ Ｐゴシック" pitchFamily="-96" charset="-128"/>
        <a:cs typeface="+mn-cs"/>
      </a:defRPr>
    </a:lvl8pPr>
    <a:lvl9pPr marL="3657600" algn="l" defTabSz="914400" rtl="0" eaLnBrk="1" latinLnBrk="0" hangingPunct="1">
      <a:defRPr sz="2400" kern="1200" baseline="-25000">
        <a:solidFill>
          <a:schemeClr val="tx1"/>
        </a:solidFill>
        <a:latin typeface="Arial" charset="0"/>
        <a:ea typeface="ＭＳ Ｐゴシック" pitchFamily="-9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7E00"/>
    <a:srgbClr val="49729D"/>
    <a:srgbClr val="FFFF00"/>
    <a:srgbClr val="B6B6B6"/>
    <a:srgbClr val="71C8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31" autoAdjust="0"/>
    <p:restoredTop sz="94624" autoAdjust="0"/>
  </p:normalViewPr>
  <p:slideViewPr>
    <p:cSldViewPr>
      <p:cViewPr>
        <p:scale>
          <a:sx n="60" d="100"/>
          <a:sy n="60" d="100"/>
        </p:scale>
        <p:origin x="-1478" y="-182"/>
      </p:cViewPr>
      <p:guideLst>
        <p:guide orient="horz" pos="1392"/>
        <p:guide pos="7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31" d="100"/>
          <a:sy n="131" d="100"/>
        </p:scale>
        <p:origin x="-3896"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29080C-DB50-432E-BF9A-66C533CF969F}" type="doc">
      <dgm:prSet loTypeId="urn:microsoft.com/office/officeart/2005/8/layout/hProcess9" loCatId="process" qsTypeId="urn:microsoft.com/office/officeart/2005/8/quickstyle/simple1" qsCatId="simple" csTypeId="urn:microsoft.com/office/officeart/2005/8/colors/accent6_3" csCatId="accent6" phldr="1"/>
      <dgm:spPr/>
    </dgm:pt>
    <dgm:pt modelId="{BF432095-C813-4CC4-9FFF-D9438AFEB459}">
      <dgm:prSet phldrT="[Tekst]" custT="1"/>
      <dgm:spPr/>
      <dgm:t>
        <a:bodyPr/>
        <a:lstStyle/>
        <a:p>
          <a:r>
            <a:rPr lang="nl-NL" sz="2000" dirty="0" smtClean="0"/>
            <a:t>START</a:t>
          </a:r>
        </a:p>
        <a:p>
          <a:r>
            <a:rPr lang="nl-NL" sz="2000" dirty="0" err="1" smtClean="0"/>
            <a:t>Orientation</a:t>
          </a:r>
          <a:r>
            <a:rPr lang="nl-NL" sz="2000" dirty="0" smtClean="0"/>
            <a:t>  </a:t>
          </a:r>
          <a:r>
            <a:rPr lang="nl-NL" sz="2000" dirty="0" err="1" smtClean="0"/>
            <a:t>and</a:t>
          </a:r>
          <a:r>
            <a:rPr lang="nl-NL" sz="2000" dirty="0" smtClean="0"/>
            <a:t> training </a:t>
          </a:r>
          <a:endParaRPr lang="nl-NL" sz="2000" dirty="0"/>
        </a:p>
      </dgm:t>
    </dgm:pt>
    <dgm:pt modelId="{F17174C8-9361-4EC8-90F2-3CA15E8F962F}" type="parTrans" cxnId="{829C16F3-1EC7-4B79-905E-C229E3C2E854}">
      <dgm:prSet/>
      <dgm:spPr/>
      <dgm:t>
        <a:bodyPr/>
        <a:lstStyle/>
        <a:p>
          <a:endParaRPr lang="nl-NL"/>
        </a:p>
      </dgm:t>
    </dgm:pt>
    <dgm:pt modelId="{69B1B942-F208-45A9-82EB-00D743F3CDAB}" type="sibTrans" cxnId="{829C16F3-1EC7-4B79-905E-C229E3C2E854}">
      <dgm:prSet/>
      <dgm:spPr/>
      <dgm:t>
        <a:bodyPr/>
        <a:lstStyle/>
        <a:p>
          <a:endParaRPr lang="nl-NL"/>
        </a:p>
      </dgm:t>
    </dgm:pt>
    <dgm:pt modelId="{7AF57C4C-7D0E-4954-9144-91068D63DF24}">
      <dgm:prSet phldrT="[Tekst]" custT="1"/>
      <dgm:spPr/>
      <dgm:t>
        <a:bodyPr/>
        <a:lstStyle/>
        <a:p>
          <a:r>
            <a:rPr lang="nl-NL" sz="2000" dirty="0" smtClean="0"/>
            <a:t>FOLLOW-UP</a:t>
          </a:r>
        </a:p>
        <a:p>
          <a:r>
            <a:rPr lang="nl-NL" sz="2000" dirty="0" err="1" smtClean="0"/>
            <a:t>Choices</a:t>
          </a:r>
          <a:r>
            <a:rPr lang="nl-NL" sz="2000" dirty="0" smtClean="0"/>
            <a:t> made </a:t>
          </a:r>
          <a:r>
            <a:rPr lang="nl-NL" sz="2000" dirty="0" err="1" smtClean="0"/>
            <a:t>for</a:t>
          </a:r>
          <a:r>
            <a:rPr lang="nl-NL" sz="2000" dirty="0" smtClean="0"/>
            <a:t> </a:t>
          </a:r>
          <a:r>
            <a:rPr lang="nl-NL" sz="2000" dirty="0" err="1" smtClean="0"/>
            <a:t>specific</a:t>
          </a:r>
          <a:r>
            <a:rPr lang="nl-NL" sz="2000" dirty="0" smtClean="0"/>
            <a:t> goals, plan is </a:t>
          </a:r>
          <a:r>
            <a:rPr lang="nl-NL" sz="2000" dirty="0" err="1" smtClean="0"/>
            <a:t>drawn</a:t>
          </a:r>
          <a:r>
            <a:rPr lang="nl-NL" sz="2000" dirty="0" smtClean="0"/>
            <a:t> </a:t>
          </a:r>
          <a:r>
            <a:rPr lang="nl-NL" sz="2000" dirty="0" err="1" smtClean="0"/>
            <a:t>and</a:t>
          </a:r>
          <a:r>
            <a:rPr lang="nl-NL" sz="2000" dirty="0" smtClean="0"/>
            <a:t> </a:t>
          </a:r>
          <a:r>
            <a:rPr lang="nl-NL" sz="2000" dirty="0" err="1" smtClean="0"/>
            <a:t>implementated</a:t>
          </a:r>
          <a:endParaRPr lang="nl-NL" sz="2000" dirty="0"/>
        </a:p>
      </dgm:t>
    </dgm:pt>
    <dgm:pt modelId="{E1D5751C-C4BF-447C-8377-2991D52D4263}" type="parTrans" cxnId="{1030BDC2-6B36-4369-B395-71B320D17883}">
      <dgm:prSet/>
      <dgm:spPr/>
      <dgm:t>
        <a:bodyPr/>
        <a:lstStyle/>
        <a:p>
          <a:endParaRPr lang="nl-NL"/>
        </a:p>
      </dgm:t>
    </dgm:pt>
    <dgm:pt modelId="{21788845-485B-4AD7-8909-535E17462B89}" type="sibTrans" cxnId="{1030BDC2-6B36-4369-B395-71B320D17883}">
      <dgm:prSet/>
      <dgm:spPr/>
      <dgm:t>
        <a:bodyPr/>
        <a:lstStyle/>
        <a:p>
          <a:endParaRPr lang="nl-NL"/>
        </a:p>
      </dgm:t>
    </dgm:pt>
    <dgm:pt modelId="{4F97A5AA-C220-41E8-B074-2925BB5D890F}">
      <dgm:prSet phldrT="[Tekst]" custT="1"/>
      <dgm:spPr/>
      <dgm:t>
        <a:bodyPr/>
        <a:lstStyle/>
        <a:p>
          <a:r>
            <a:rPr lang="nl-NL" sz="2000" dirty="0" smtClean="0"/>
            <a:t>ASSESSMENT</a:t>
          </a:r>
        </a:p>
        <a:p>
          <a:r>
            <a:rPr lang="nl-NL" sz="2000" dirty="0" err="1" smtClean="0"/>
            <a:t>Completion</a:t>
          </a:r>
          <a:r>
            <a:rPr lang="nl-NL" sz="2000" dirty="0" smtClean="0"/>
            <a:t> </a:t>
          </a:r>
          <a:r>
            <a:rPr lang="nl-NL" sz="2000" dirty="0" err="1" smtClean="0"/>
            <a:t>and</a:t>
          </a:r>
          <a:r>
            <a:rPr lang="nl-NL" sz="2000" dirty="0" smtClean="0"/>
            <a:t> review </a:t>
          </a:r>
        </a:p>
      </dgm:t>
    </dgm:pt>
    <dgm:pt modelId="{7DB432F2-4AFF-4017-A927-5BE872BFF722}" type="parTrans" cxnId="{1BC69A7C-0FEF-4C1C-817F-03BA1FB50EB9}">
      <dgm:prSet/>
      <dgm:spPr/>
      <dgm:t>
        <a:bodyPr/>
        <a:lstStyle/>
        <a:p>
          <a:endParaRPr lang="nl-NL"/>
        </a:p>
      </dgm:t>
    </dgm:pt>
    <dgm:pt modelId="{AA6D3827-F7D8-4632-A418-B7E12BE4FFDF}" type="sibTrans" cxnId="{1BC69A7C-0FEF-4C1C-817F-03BA1FB50EB9}">
      <dgm:prSet/>
      <dgm:spPr/>
      <dgm:t>
        <a:bodyPr/>
        <a:lstStyle/>
        <a:p>
          <a:endParaRPr lang="nl-NL"/>
        </a:p>
      </dgm:t>
    </dgm:pt>
    <dgm:pt modelId="{DA0CCB93-F96D-446C-9AF1-53C51965BAD9}" type="pres">
      <dgm:prSet presAssocID="{2429080C-DB50-432E-BF9A-66C533CF969F}" presName="CompostProcess" presStyleCnt="0">
        <dgm:presLayoutVars>
          <dgm:dir/>
          <dgm:resizeHandles val="exact"/>
        </dgm:presLayoutVars>
      </dgm:prSet>
      <dgm:spPr/>
    </dgm:pt>
    <dgm:pt modelId="{DF6AF17B-59C0-4AAB-8695-28BB29065F79}" type="pres">
      <dgm:prSet presAssocID="{2429080C-DB50-432E-BF9A-66C533CF969F}" presName="arrow" presStyleLbl="bgShp" presStyleIdx="0" presStyleCnt="1" custLinFactNeighborX="589" custLinFactNeighborY="-936"/>
      <dgm:spPr/>
    </dgm:pt>
    <dgm:pt modelId="{9E8EBD3D-7319-48FD-A6B7-089CA68C6DFE}" type="pres">
      <dgm:prSet presAssocID="{2429080C-DB50-432E-BF9A-66C533CF969F}" presName="linearProcess" presStyleCnt="0"/>
      <dgm:spPr/>
    </dgm:pt>
    <dgm:pt modelId="{4B278494-9376-4F70-B76B-A4A5A2CAE8BB}" type="pres">
      <dgm:prSet presAssocID="{BF432095-C813-4CC4-9FFF-D9438AFEB459}" presName="textNode" presStyleLbl="node1" presStyleIdx="0" presStyleCnt="3">
        <dgm:presLayoutVars>
          <dgm:bulletEnabled val="1"/>
        </dgm:presLayoutVars>
      </dgm:prSet>
      <dgm:spPr/>
      <dgm:t>
        <a:bodyPr/>
        <a:lstStyle/>
        <a:p>
          <a:endParaRPr lang="nl-NL"/>
        </a:p>
      </dgm:t>
    </dgm:pt>
    <dgm:pt modelId="{1BF64F82-43DD-4351-8CC3-E87B6E38C90E}" type="pres">
      <dgm:prSet presAssocID="{69B1B942-F208-45A9-82EB-00D743F3CDAB}" presName="sibTrans" presStyleCnt="0"/>
      <dgm:spPr/>
    </dgm:pt>
    <dgm:pt modelId="{80DDEDF5-9B2F-407C-B831-C83E36620D80}" type="pres">
      <dgm:prSet presAssocID="{7AF57C4C-7D0E-4954-9144-91068D63DF24}" presName="textNode" presStyleLbl="node1" presStyleIdx="1" presStyleCnt="3" custScaleX="122563" custScaleY="167067" custLinFactNeighborX="2504" custLinFactNeighborY="2152">
        <dgm:presLayoutVars>
          <dgm:bulletEnabled val="1"/>
        </dgm:presLayoutVars>
      </dgm:prSet>
      <dgm:spPr/>
      <dgm:t>
        <a:bodyPr/>
        <a:lstStyle/>
        <a:p>
          <a:endParaRPr lang="nl-NL"/>
        </a:p>
      </dgm:t>
    </dgm:pt>
    <dgm:pt modelId="{A4D526C9-3551-4663-9E51-04C5A54CE938}" type="pres">
      <dgm:prSet presAssocID="{21788845-485B-4AD7-8909-535E17462B89}" presName="sibTrans" presStyleCnt="0"/>
      <dgm:spPr/>
    </dgm:pt>
    <dgm:pt modelId="{34E0703D-BA52-4EA8-BCD5-F4F1010636BD}" type="pres">
      <dgm:prSet presAssocID="{4F97A5AA-C220-41E8-B074-2925BB5D890F}" presName="textNode" presStyleLbl="node1" presStyleIdx="2" presStyleCnt="3" custScaleX="86426">
        <dgm:presLayoutVars>
          <dgm:bulletEnabled val="1"/>
        </dgm:presLayoutVars>
      </dgm:prSet>
      <dgm:spPr/>
      <dgm:t>
        <a:bodyPr/>
        <a:lstStyle/>
        <a:p>
          <a:endParaRPr lang="nl-NL"/>
        </a:p>
      </dgm:t>
    </dgm:pt>
  </dgm:ptLst>
  <dgm:cxnLst>
    <dgm:cxn modelId="{1BC69A7C-0FEF-4C1C-817F-03BA1FB50EB9}" srcId="{2429080C-DB50-432E-BF9A-66C533CF969F}" destId="{4F97A5AA-C220-41E8-B074-2925BB5D890F}" srcOrd="2" destOrd="0" parTransId="{7DB432F2-4AFF-4017-A927-5BE872BFF722}" sibTransId="{AA6D3827-F7D8-4632-A418-B7E12BE4FFDF}"/>
    <dgm:cxn modelId="{1030BDC2-6B36-4369-B395-71B320D17883}" srcId="{2429080C-DB50-432E-BF9A-66C533CF969F}" destId="{7AF57C4C-7D0E-4954-9144-91068D63DF24}" srcOrd="1" destOrd="0" parTransId="{E1D5751C-C4BF-447C-8377-2991D52D4263}" sibTransId="{21788845-485B-4AD7-8909-535E17462B89}"/>
    <dgm:cxn modelId="{DB886B16-43D5-4212-9B9D-5DD2C4EC5390}" type="presOf" srcId="{4F97A5AA-C220-41E8-B074-2925BB5D890F}" destId="{34E0703D-BA52-4EA8-BCD5-F4F1010636BD}" srcOrd="0" destOrd="0" presId="urn:microsoft.com/office/officeart/2005/8/layout/hProcess9"/>
    <dgm:cxn modelId="{B1A178BC-36BB-44AC-BDCE-FB89EAC43F76}" type="presOf" srcId="{2429080C-DB50-432E-BF9A-66C533CF969F}" destId="{DA0CCB93-F96D-446C-9AF1-53C51965BAD9}" srcOrd="0" destOrd="0" presId="urn:microsoft.com/office/officeart/2005/8/layout/hProcess9"/>
    <dgm:cxn modelId="{829C16F3-1EC7-4B79-905E-C229E3C2E854}" srcId="{2429080C-DB50-432E-BF9A-66C533CF969F}" destId="{BF432095-C813-4CC4-9FFF-D9438AFEB459}" srcOrd="0" destOrd="0" parTransId="{F17174C8-9361-4EC8-90F2-3CA15E8F962F}" sibTransId="{69B1B942-F208-45A9-82EB-00D743F3CDAB}"/>
    <dgm:cxn modelId="{7A797F61-B65B-43B3-8026-0F2BE6A7829E}" type="presOf" srcId="{BF432095-C813-4CC4-9FFF-D9438AFEB459}" destId="{4B278494-9376-4F70-B76B-A4A5A2CAE8BB}" srcOrd="0" destOrd="0" presId="urn:microsoft.com/office/officeart/2005/8/layout/hProcess9"/>
    <dgm:cxn modelId="{F3EFB4B9-E0A3-4437-A83C-5BC67B2B0C32}" type="presOf" srcId="{7AF57C4C-7D0E-4954-9144-91068D63DF24}" destId="{80DDEDF5-9B2F-407C-B831-C83E36620D80}" srcOrd="0" destOrd="0" presId="urn:microsoft.com/office/officeart/2005/8/layout/hProcess9"/>
    <dgm:cxn modelId="{F3B2F255-087C-4CE0-AEC7-BFC6985CAB1A}" type="presParOf" srcId="{DA0CCB93-F96D-446C-9AF1-53C51965BAD9}" destId="{DF6AF17B-59C0-4AAB-8695-28BB29065F79}" srcOrd="0" destOrd="0" presId="urn:microsoft.com/office/officeart/2005/8/layout/hProcess9"/>
    <dgm:cxn modelId="{B9FF8C49-097C-49AF-A5F8-0D4801630165}" type="presParOf" srcId="{DA0CCB93-F96D-446C-9AF1-53C51965BAD9}" destId="{9E8EBD3D-7319-48FD-A6B7-089CA68C6DFE}" srcOrd="1" destOrd="0" presId="urn:microsoft.com/office/officeart/2005/8/layout/hProcess9"/>
    <dgm:cxn modelId="{08C98F34-70CB-4287-9B8C-39DA6AC0615F}" type="presParOf" srcId="{9E8EBD3D-7319-48FD-A6B7-089CA68C6DFE}" destId="{4B278494-9376-4F70-B76B-A4A5A2CAE8BB}" srcOrd="0" destOrd="0" presId="urn:microsoft.com/office/officeart/2005/8/layout/hProcess9"/>
    <dgm:cxn modelId="{B14CF552-25B9-4CCE-A8AB-866868F86183}" type="presParOf" srcId="{9E8EBD3D-7319-48FD-A6B7-089CA68C6DFE}" destId="{1BF64F82-43DD-4351-8CC3-E87B6E38C90E}" srcOrd="1" destOrd="0" presId="urn:microsoft.com/office/officeart/2005/8/layout/hProcess9"/>
    <dgm:cxn modelId="{FF494BBD-57CE-4D7D-BCE5-883271ADB209}" type="presParOf" srcId="{9E8EBD3D-7319-48FD-A6B7-089CA68C6DFE}" destId="{80DDEDF5-9B2F-407C-B831-C83E36620D80}" srcOrd="2" destOrd="0" presId="urn:microsoft.com/office/officeart/2005/8/layout/hProcess9"/>
    <dgm:cxn modelId="{F5841E3D-E9EC-4EF0-A36D-4955A52535CF}" type="presParOf" srcId="{9E8EBD3D-7319-48FD-A6B7-089CA68C6DFE}" destId="{A4D526C9-3551-4663-9E51-04C5A54CE938}" srcOrd="3" destOrd="0" presId="urn:microsoft.com/office/officeart/2005/8/layout/hProcess9"/>
    <dgm:cxn modelId="{6E6B6ACF-1FFB-4398-921A-A0095A2E5BE4}" type="presParOf" srcId="{9E8EBD3D-7319-48FD-A6B7-089CA68C6DFE}" destId="{34E0703D-BA52-4EA8-BCD5-F4F1010636BD}"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2FD24B-E056-4EBB-A159-4ABA255A9AA3}" type="doc">
      <dgm:prSet loTypeId="urn:microsoft.com/office/officeart/2005/8/layout/process1" loCatId="process" qsTypeId="urn:microsoft.com/office/officeart/2005/8/quickstyle/simple1" qsCatId="simple" csTypeId="urn:microsoft.com/office/officeart/2005/8/colors/accent1_2" csCatId="accent1" phldr="1"/>
      <dgm:spPr/>
    </dgm:pt>
    <dgm:pt modelId="{EBE363B7-AE38-4758-861D-B31DE72CF642}">
      <dgm:prSet phldrT="[Tekst]" custT="1"/>
      <dgm:spPr>
        <a:ln>
          <a:solidFill>
            <a:srgbClr val="F57E00"/>
          </a:solidFill>
        </a:ln>
      </dgm:spPr>
      <dgm:t>
        <a:bodyPr/>
        <a:lstStyle/>
        <a:p>
          <a:r>
            <a:rPr lang="nl-NL" sz="1800" dirty="0" err="1" smtClean="0">
              <a:solidFill>
                <a:schemeClr val="tx1"/>
              </a:solidFill>
            </a:rPr>
            <a:t>Orientationplan</a:t>
          </a:r>
          <a:r>
            <a:rPr lang="nl-NL" sz="1800" dirty="0" smtClean="0">
              <a:solidFill>
                <a:schemeClr val="tx1"/>
              </a:solidFill>
            </a:rPr>
            <a:t> </a:t>
          </a:r>
          <a:endParaRPr lang="nl-NL" sz="1800" dirty="0">
            <a:solidFill>
              <a:schemeClr val="tx1"/>
            </a:solidFill>
          </a:endParaRPr>
        </a:p>
      </dgm:t>
    </dgm:pt>
    <dgm:pt modelId="{F2906390-FAEB-437D-9894-57FB6E8D65F5}" type="parTrans" cxnId="{2AD135CC-BC2F-4BB5-8888-35854660AA8E}">
      <dgm:prSet/>
      <dgm:spPr/>
      <dgm:t>
        <a:bodyPr/>
        <a:lstStyle/>
        <a:p>
          <a:endParaRPr lang="nl-NL"/>
        </a:p>
      </dgm:t>
    </dgm:pt>
    <dgm:pt modelId="{10BB02AB-5885-4FA7-AAF6-4EDB92BAAB54}" type="sibTrans" cxnId="{2AD135CC-BC2F-4BB5-8888-35854660AA8E}">
      <dgm:prSet/>
      <dgm:spPr>
        <a:ln>
          <a:solidFill>
            <a:schemeClr val="accent2">
              <a:lumMod val="40000"/>
              <a:lumOff val="60000"/>
            </a:schemeClr>
          </a:solidFill>
        </a:ln>
      </dgm:spPr>
      <dgm:t>
        <a:bodyPr/>
        <a:lstStyle/>
        <a:p>
          <a:endParaRPr lang="nl-NL"/>
        </a:p>
      </dgm:t>
    </dgm:pt>
    <dgm:pt modelId="{3CFFDBA5-5299-4F31-97C7-F83E57B5F6B1}">
      <dgm:prSet phldrT="[Tekst]" custT="1"/>
      <dgm:spPr>
        <a:ln>
          <a:solidFill>
            <a:srgbClr val="00B050"/>
          </a:solidFill>
        </a:ln>
      </dgm:spPr>
      <dgm:t>
        <a:bodyPr/>
        <a:lstStyle/>
        <a:p>
          <a:r>
            <a:rPr lang="nl-NL" sz="1800" dirty="0" err="1" smtClean="0">
              <a:solidFill>
                <a:schemeClr val="tx1"/>
              </a:solidFill>
            </a:rPr>
            <a:t>Competence</a:t>
          </a:r>
          <a:r>
            <a:rPr lang="nl-NL" sz="1800" dirty="0" smtClean="0">
              <a:solidFill>
                <a:schemeClr val="tx1"/>
              </a:solidFill>
            </a:rPr>
            <a:t> Development Plan</a:t>
          </a:r>
        </a:p>
        <a:p>
          <a:r>
            <a:rPr lang="nl-NL" sz="1800" dirty="0" smtClean="0">
              <a:solidFill>
                <a:schemeClr val="tx1"/>
              </a:solidFill>
            </a:rPr>
            <a:t>&amp; timetable  </a:t>
          </a:r>
          <a:endParaRPr lang="nl-NL" sz="1800" dirty="0">
            <a:solidFill>
              <a:schemeClr val="tx1"/>
            </a:solidFill>
          </a:endParaRPr>
        </a:p>
      </dgm:t>
    </dgm:pt>
    <dgm:pt modelId="{7289F146-ACE1-4788-B258-40CF61892B05}" type="parTrans" cxnId="{7EA30320-59DB-4E29-A98C-0096543EA89D}">
      <dgm:prSet/>
      <dgm:spPr/>
      <dgm:t>
        <a:bodyPr/>
        <a:lstStyle/>
        <a:p>
          <a:endParaRPr lang="nl-NL"/>
        </a:p>
      </dgm:t>
    </dgm:pt>
    <dgm:pt modelId="{B3A19521-72EA-4AC7-ACBE-5AC89079AF00}" type="sibTrans" cxnId="{7EA30320-59DB-4E29-A98C-0096543EA89D}">
      <dgm:prSet/>
      <dgm:spPr>
        <a:ln>
          <a:solidFill>
            <a:schemeClr val="accent2">
              <a:lumMod val="40000"/>
              <a:lumOff val="60000"/>
            </a:schemeClr>
          </a:solidFill>
        </a:ln>
      </dgm:spPr>
      <dgm:t>
        <a:bodyPr/>
        <a:lstStyle/>
        <a:p>
          <a:endParaRPr lang="nl-NL"/>
        </a:p>
      </dgm:t>
    </dgm:pt>
    <dgm:pt modelId="{301286DA-825C-4CC9-840F-728D61C58AC1}">
      <dgm:prSet phldrT="[Tekst]" custT="1"/>
      <dgm:spPr>
        <a:ln>
          <a:solidFill>
            <a:srgbClr val="0070C0"/>
          </a:solidFill>
        </a:ln>
      </dgm:spPr>
      <dgm:t>
        <a:bodyPr/>
        <a:lstStyle/>
        <a:p>
          <a:r>
            <a:rPr lang="nl-NL" sz="1800" dirty="0" smtClean="0">
              <a:solidFill>
                <a:schemeClr val="tx1"/>
              </a:solidFill>
            </a:rPr>
            <a:t>Portfolio </a:t>
          </a:r>
          <a:r>
            <a:rPr lang="nl-NL" sz="1800" dirty="0" err="1" smtClean="0">
              <a:solidFill>
                <a:schemeClr val="tx1"/>
              </a:solidFill>
            </a:rPr>
            <a:t>and</a:t>
          </a:r>
          <a:r>
            <a:rPr lang="nl-NL" sz="1800" dirty="0" smtClean="0">
              <a:solidFill>
                <a:schemeClr val="tx1"/>
              </a:solidFill>
            </a:rPr>
            <a:t> </a:t>
          </a:r>
          <a:r>
            <a:rPr lang="nl-NL" sz="1800" dirty="0" err="1" smtClean="0">
              <a:solidFill>
                <a:schemeClr val="tx1"/>
              </a:solidFill>
            </a:rPr>
            <a:t>Criterion-based</a:t>
          </a:r>
          <a:r>
            <a:rPr lang="nl-NL" sz="1800" dirty="0" smtClean="0">
              <a:solidFill>
                <a:schemeClr val="tx1"/>
              </a:solidFill>
            </a:rPr>
            <a:t> Interview </a:t>
          </a:r>
          <a:endParaRPr lang="nl-NL" sz="1800" dirty="0">
            <a:solidFill>
              <a:schemeClr val="tx1"/>
            </a:solidFill>
          </a:endParaRPr>
        </a:p>
      </dgm:t>
    </dgm:pt>
    <dgm:pt modelId="{1F6D6A94-8FCF-4571-99D7-2234C9D1E694}" type="parTrans" cxnId="{056919E2-29F6-4A46-A173-DFB11A3F593E}">
      <dgm:prSet/>
      <dgm:spPr/>
      <dgm:t>
        <a:bodyPr/>
        <a:lstStyle/>
        <a:p>
          <a:endParaRPr lang="nl-NL"/>
        </a:p>
      </dgm:t>
    </dgm:pt>
    <dgm:pt modelId="{CEC29A8D-99A8-4E1E-9B89-57164F171824}" type="sibTrans" cxnId="{056919E2-29F6-4A46-A173-DFB11A3F593E}">
      <dgm:prSet/>
      <dgm:spPr/>
      <dgm:t>
        <a:bodyPr/>
        <a:lstStyle/>
        <a:p>
          <a:endParaRPr lang="nl-NL"/>
        </a:p>
      </dgm:t>
    </dgm:pt>
    <dgm:pt modelId="{C4FD354E-D0C2-4E2D-A324-5E209A8CAC57}" type="pres">
      <dgm:prSet presAssocID="{632FD24B-E056-4EBB-A159-4ABA255A9AA3}" presName="Name0" presStyleCnt="0">
        <dgm:presLayoutVars>
          <dgm:dir/>
          <dgm:resizeHandles val="exact"/>
        </dgm:presLayoutVars>
      </dgm:prSet>
      <dgm:spPr/>
    </dgm:pt>
    <dgm:pt modelId="{0BA6D22E-52D5-46E8-8CFA-0C2716F6E815}" type="pres">
      <dgm:prSet presAssocID="{EBE363B7-AE38-4758-861D-B31DE72CF642}" presName="node" presStyleLbl="node1" presStyleIdx="0" presStyleCnt="3">
        <dgm:presLayoutVars>
          <dgm:bulletEnabled val="1"/>
        </dgm:presLayoutVars>
      </dgm:prSet>
      <dgm:spPr/>
      <dgm:t>
        <a:bodyPr/>
        <a:lstStyle/>
        <a:p>
          <a:endParaRPr lang="nl-NL"/>
        </a:p>
      </dgm:t>
    </dgm:pt>
    <dgm:pt modelId="{A2E25B58-AC31-4F14-B683-D7D382935B61}" type="pres">
      <dgm:prSet presAssocID="{10BB02AB-5885-4FA7-AAF6-4EDB92BAAB54}" presName="sibTrans" presStyleLbl="sibTrans2D1" presStyleIdx="0" presStyleCnt="2"/>
      <dgm:spPr/>
      <dgm:t>
        <a:bodyPr/>
        <a:lstStyle/>
        <a:p>
          <a:endParaRPr lang="nl-NL"/>
        </a:p>
      </dgm:t>
    </dgm:pt>
    <dgm:pt modelId="{98706437-01F1-45C9-9E21-7673604FD4CB}" type="pres">
      <dgm:prSet presAssocID="{10BB02AB-5885-4FA7-AAF6-4EDB92BAAB54}" presName="connectorText" presStyleLbl="sibTrans2D1" presStyleIdx="0" presStyleCnt="2"/>
      <dgm:spPr/>
      <dgm:t>
        <a:bodyPr/>
        <a:lstStyle/>
        <a:p>
          <a:endParaRPr lang="nl-NL"/>
        </a:p>
      </dgm:t>
    </dgm:pt>
    <dgm:pt modelId="{B2E15893-509C-4A86-92D7-691F2EA33CC1}" type="pres">
      <dgm:prSet presAssocID="{3CFFDBA5-5299-4F31-97C7-F83E57B5F6B1}" presName="node" presStyleLbl="node1" presStyleIdx="1" presStyleCnt="3" custScaleX="148455">
        <dgm:presLayoutVars>
          <dgm:bulletEnabled val="1"/>
        </dgm:presLayoutVars>
      </dgm:prSet>
      <dgm:spPr/>
      <dgm:t>
        <a:bodyPr/>
        <a:lstStyle/>
        <a:p>
          <a:endParaRPr lang="nl-NL"/>
        </a:p>
      </dgm:t>
    </dgm:pt>
    <dgm:pt modelId="{2FEC8E39-BF6A-4762-B882-D3029E890314}" type="pres">
      <dgm:prSet presAssocID="{B3A19521-72EA-4AC7-ACBE-5AC89079AF00}" presName="sibTrans" presStyleLbl="sibTrans2D1" presStyleIdx="1" presStyleCnt="2"/>
      <dgm:spPr/>
      <dgm:t>
        <a:bodyPr/>
        <a:lstStyle/>
        <a:p>
          <a:endParaRPr lang="nl-NL"/>
        </a:p>
      </dgm:t>
    </dgm:pt>
    <dgm:pt modelId="{EE159AE4-E116-4A42-AF2C-7FD6E37E1384}" type="pres">
      <dgm:prSet presAssocID="{B3A19521-72EA-4AC7-ACBE-5AC89079AF00}" presName="connectorText" presStyleLbl="sibTrans2D1" presStyleIdx="1" presStyleCnt="2"/>
      <dgm:spPr/>
      <dgm:t>
        <a:bodyPr/>
        <a:lstStyle/>
        <a:p>
          <a:endParaRPr lang="nl-NL"/>
        </a:p>
      </dgm:t>
    </dgm:pt>
    <dgm:pt modelId="{3E166B7C-F048-419A-887A-4BE544233F2D}" type="pres">
      <dgm:prSet presAssocID="{301286DA-825C-4CC9-840F-728D61C58AC1}" presName="node" presStyleLbl="node1" presStyleIdx="2" presStyleCnt="3" custLinFactNeighborX="6293" custLinFactNeighborY="-3299">
        <dgm:presLayoutVars>
          <dgm:bulletEnabled val="1"/>
        </dgm:presLayoutVars>
      </dgm:prSet>
      <dgm:spPr/>
      <dgm:t>
        <a:bodyPr/>
        <a:lstStyle/>
        <a:p>
          <a:endParaRPr lang="nl-NL"/>
        </a:p>
      </dgm:t>
    </dgm:pt>
  </dgm:ptLst>
  <dgm:cxnLst>
    <dgm:cxn modelId="{CAD0D0DA-3767-495F-AFD4-E136F0FA94D3}" type="presOf" srcId="{632FD24B-E056-4EBB-A159-4ABA255A9AA3}" destId="{C4FD354E-D0C2-4E2D-A324-5E209A8CAC57}" srcOrd="0" destOrd="0" presId="urn:microsoft.com/office/officeart/2005/8/layout/process1"/>
    <dgm:cxn modelId="{A864BA25-C540-4EFE-A93B-286FA2889B1A}" type="presOf" srcId="{B3A19521-72EA-4AC7-ACBE-5AC89079AF00}" destId="{2FEC8E39-BF6A-4762-B882-D3029E890314}" srcOrd="0" destOrd="0" presId="urn:microsoft.com/office/officeart/2005/8/layout/process1"/>
    <dgm:cxn modelId="{7EA30320-59DB-4E29-A98C-0096543EA89D}" srcId="{632FD24B-E056-4EBB-A159-4ABA255A9AA3}" destId="{3CFFDBA5-5299-4F31-97C7-F83E57B5F6B1}" srcOrd="1" destOrd="0" parTransId="{7289F146-ACE1-4788-B258-40CF61892B05}" sibTransId="{B3A19521-72EA-4AC7-ACBE-5AC89079AF00}"/>
    <dgm:cxn modelId="{9C851A62-A3C5-4316-95ED-6AAA68DA038D}" type="presOf" srcId="{301286DA-825C-4CC9-840F-728D61C58AC1}" destId="{3E166B7C-F048-419A-887A-4BE544233F2D}" srcOrd="0" destOrd="0" presId="urn:microsoft.com/office/officeart/2005/8/layout/process1"/>
    <dgm:cxn modelId="{3D5FFAF0-77C5-4276-86DF-26581DC5CC5F}" type="presOf" srcId="{3CFFDBA5-5299-4F31-97C7-F83E57B5F6B1}" destId="{B2E15893-509C-4A86-92D7-691F2EA33CC1}" srcOrd="0" destOrd="0" presId="urn:microsoft.com/office/officeart/2005/8/layout/process1"/>
    <dgm:cxn modelId="{CB9DA207-E0B4-41FE-8584-17FEE82E20A6}" type="presOf" srcId="{B3A19521-72EA-4AC7-ACBE-5AC89079AF00}" destId="{EE159AE4-E116-4A42-AF2C-7FD6E37E1384}" srcOrd="1" destOrd="0" presId="urn:microsoft.com/office/officeart/2005/8/layout/process1"/>
    <dgm:cxn modelId="{E737F857-0212-4121-9B19-CF4E034043E4}" type="presOf" srcId="{EBE363B7-AE38-4758-861D-B31DE72CF642}" destId="{0BA6D22E-52D5-46E8-8CFA-0C2716F6E815}" srcOrd="0" destOrd="0" presId="urn:microsoft.com/office/officeart/2005/8/layout/process1"/>
    <dgm:cxn modelId="{8B610852-2C2E-482B-B356-0A1C2D26579E}" type="presOf" srcId="{10BB02AB-5885-4FA7-AAF6-4EDB92BAAB54}" destId="{A2E25B58-AC31-4F14-B683-D7D382935B61}" srcOrd="0" destOrd="0" presId="urn:microsoft.com/office/officeart/2005/8/layout/process1"/>
    <dgm:cxn modelId="{2AD135CC-BC2F-4BB5-8888-35854660AA8E}" srcId="{632FD24B-E056-4EBB-A159-4ABA255A9AA3}" destId="{EBE363B7-AE38-4758-861D-B31DE72CF642}" srcOrd="0" destOrd="0" parTransId="{F2906390-FAEB-437D-9894-57FB6E8D65F5}" sibTransId="{10BB02AB-5885-4FA7-AAF6-4EDB92BAAB54}"/>
    <dgm:cxn modelId="{9CDEFFB3-A669-44A9-8D7F-06FA77E9724E}" type="presOf" srcId="{10BB02AB-5885-4FA7-AAF6-4EDB92BAAB54}" destId="{98706437-01F1-45C9-9E21-7673604FD4CB}" srcOrd="1" destOrd="0" presId="urn:microsoft.com/office/officeart/2005/8/layout/process1"/>
    <dgm:cxn modelId="{056919E2-29F6-4A46-A173-DFB11A3F593E}" srcId="{632FD24B-E056-4EBB-A159-4ABA255A9AA3}" destId="{301286DA-825C-4CC9-840F-728D61C58AC1}" srcOrd="2" destOrd="0" parTransId="{1F6D6A94-8FCF-4571-99D7-2234C9D1E694}" sibTransId="{CEC29A8D-99A8-4E1E-9B89-57164F171824}"/>
    <dgm:cxn modelId="{24E27830-17B3-493D-BECE-F11B450FDDFA}" type="presParOf" srcId="{C4FD354E-D0C2-4E2D-A324-5E209A8CAC57}" destId="{0BA6D22E-52D5-46E8-8CFA-0C2716F6E815}" srcOrd="0" destOrd="0" presId="urn:microsoft.com/office/officeart/2005/8/layout/process1"/>
    <dgm:cxn modelId="{246F2FA6-3036-4AAB-805D-901991C6BEFB}" type="presParOf" srcId="{C4FD354E-D0C2-4E2D-A324-5E209A8CAC57}" destId="{A2E25B58-AC31-4F14-B683-D7D382935B61}" srcOrd="1" destOrd="0" presId="urn:microsoft.com/office/officeart/2005/8/layout/process1"/>
    <dgm:cxn modelId="{B48FE6EA-B11A-42F0-B05A-4AB69C6D7E98}" type="presParOf" srcId="{A2E25B58-AC31-4F14-B683-D7D382935B61}" destId="{98706437-01F1-45C9-9E21-7673604FD4CB}" srcOrd="0" destOrd="0" presId="urn:microsoft.com/office/officeart/2005/8/layout/process1"/>
    <dgm:cxn modelId="{D3EF16E3-E894-417D-B59B-F4178B9AE0F9}" type="presParOf" srcId="{C4FD354E-D0C2-4E2D-A324-5E209A8CAC57}" destId="{B2E15893-509C-4A86-92D7-691F2EA33CC1}" srcOrd="2" destOrd="0" presId="urn:microsoft.com/office/officeart/2005/8/layout/process1"/>
    <dgm:cxn modelId="{12851AF0-1157-4A34-A3A4-7EFE41F339AA}" type="presParOf" srcId="{C4FD354E-D0C2-4E2D-A324-5E209A8CAC57}" destId="{2FEC8E39-BF6A-4762-B882-D3029E890314}" srcOrd="3" destOrd="0" presId="urn:microsoft.com/office/officeart/2005/8/layout/process1"/>
    <dgm:cxn modelId="{D70C3C69-4EE5-4E6B-990F-513FB8A91DCB}" type="presParOf" srcId="{2FEC8E39-BF6A-4762-B882-D3029E890314}" destId="{EE159AE4-E116-4A42-AF2C-7FD6E37E1384}" srcOrd="0" destOrd="0" presId="urn:microsoft.com/office/officeart/2005/8/layout/process1"/>
    <dgm:cxn modelId="{F32D9A5B-ADEA-4686-AB58-1C00453C26DD}" type="presParOf" srcId="{C4FD354E-D0C2-4E2D-A324-5E209A8CAC57}" destId="{3E166B7C-F048-419A-887A-4BE544233F2D}"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29080C-DB50-432E-BF9A-66C533CF969F}" type="doc">
      <dgm:prSet loTypeId="urn:microsoft.com/office/officeart/2005/8/layout/hProcess9" loCatId="process" qsTypeId="urn:microsoft.com/office/officeart/2005/8/quickstyle/simple1" qsCatId="simple" csTypeId="urn:microsoft.com/office/officeart/2005/8/colors/accent6_3" csCatId="accent6" phldr="1"/>
      <dgm:spPr/>
    </dgm:pt>
    <dgm:pt modelId="{BF432095-C813-4CC4-9FFF-D9438AFEB459}">
      <dgm:prSet phldrT="[Tekst]" custT="1"/>
      <dgm:spPr/>
      <dgm:t>
        <a:bodyPr/>
        <a:lstStyle/>
        <a:p>
          <a:r>
            <a:rPr lang="nl-NL" sz="2000" dirty="0" smtClean="0"/>
            <a:t>START (4)</a:t>
          </a:r>
        </a:p>
        <a:p>
          <a:r>
            <a:rPr lang="nl-NL" sz="2000" dirty="0" err="1" smtClean="0"/>
            <a:t>Orientation</a:t>
          </a:r>
          <a:r>
            <a:rPr lang="nl-NL" sz="2000" dirty="0" smtClean="0"/>
            <a:t>  </a:t>
          </a:r>
          <a:r>
            <a:rPr lang="nl-NL" sz="2000" dirty="0" err="1" smtClean="0"/>
            <a:t>and</a:t>
          </a:r>
          <a:r>
            <a:rPr lang="nl-NL" sz="2000" dirty="0" smtClean="0"/>
            <a:t> training </a:t>
          </a:r>
          <a:endParaRPr lang="nl-NL" sz="2000" dirty="0"/>
        </a:p>
      </dgm:t>
    </dgm:pt>
    <dgm:pt modelId="{F17174C8-9361-4EC8-90F2-3CA15E8F962F}" type="parTrans" cxnId="{829C16F3-1EC7-4B79-905E-C229E3C2E854}">
      <dgm:prSet/>
      <dgm:spPr/>
      <dgm:t>
        <a:bodyPr/>
        <a:lstStyle/>
        <a:p>
          <a:endParaRPr lang="nl-NL"/>
        </a:p>
      </dgm:t>
    </dgm:pt>
    <dgm:pt modelId="{69B1B942-F208-45A9-82EB-00D743F3CDAB}" type="sibTrans" cxnId="{829C16F3-1EC7-4B79-905E-C229E3C2E854}">
      <dgm:prSet/>
      <dgm:spPr/>
      <dgm:t>
        <a:bodyPr/>
        <a:lstStyle/>
        <a:p>
          <a:endParaRPr lang="nl-NL"/>
        </a:p>
      </dgm:t>
    </dgm:pt>
    <dgm:pt modelId="{7AF57C4C-7D0E-4954-9144-91068D63DF24}">
      <dgm:prSet phldrT="[Tekst]" custT="1"/>
      <dgm:spPr/>
      <dgm:t>
        <a:bodyPr/>
        <a:lstStyle/>
        <a:p>
          <a:r>
            <a:rPr lang="nl-NL" sz="2000" dirty="0" smtClean="0"/>
            <a:t>FOLLOW-UP (14)</a:t>
          </a:r>
        </a:p>
        <a:p>
          <a:r>
            <a:rPr lang="nl-NL" sz="2000" dirty="0" err="1" smtClean="0"/>
            <a:t>Choices</a:t>
          </a:r>
          <a:r>
            <a:rPr lang="nl-NL" sz="2000" dirty="0" smtClean="0"/>
            <a:t> made </a:t>
          </a:r>
          <a:r>
            <a:rPr lang="nl-NL" sz="2000" dirty="0" err="1" smtClean="0"/>
            <a:t>for</a:t>
          </a:r>
          <a:r>
            <a:rPr lang="nl-NL" sz="2000" dirty="0" smtClean="0"/>
            <a:t> </a:t>
          </a:r>
          <a:r>
            <a:rPr lang="nl-NL" sz="2000" dirty="0" err="1" smtClean="0"/>
            <a:t>specific</a:t>
          </a:r>
          <a:r>
            <a:rPr lang="nl-NL" sz="2000" dirty="0" smtClean="0"/>
            <a:t> goals, plan is </a:t>
          </a:r>
          <a:r>
            <a:rPr lang="nl-NL" sz="2000" dirty="0" err="1" smtClean="0"/>
            <a:t>drawn</a:t>
          </a:r>
          <a:r>
            <a:rPr lang="nl-NL" sz="2000" dirty="0" smtClean="0"/>
            <a:t> </a:t>
          </a:r>
          <a:r>
            <a:rPr lang="nl-NL" sz="2000" dirty="0" err="1" smtClean="0"/>
            <a:t>and</a:t>
          </a:r>
          <a:r>
            <a:rPr lang="nl-NL" sz="2000" dirty="0" smtClean="0"/>
            <a:t> </a:t>
          </a:r>
          <a:r>
            <a:rPr lang="nl-NL" sz="2000" dirty="0" err="1" smtClean="0"/>
            <a:t>implementated</a:t>
          </a:r>
          <a:endParaRPr lang="nl-NL" sz="2000" dirty="0"/>
        </a:p>
      </dgm:t>
    </dgm:pt>
    <dgm:pt modelId="{E1D5751C-C4BF-447C-8377-2991D52D4263}" type="parTrans" cxnId="{1030BDC2-6B36-4369-B395-71B320D17883}">
      <dgm:prSet/>
      <dgm:spPr/>
      <dgm:t>
        <a:bodyPr/>
        <a:lstStyle/>
        <a:p>
          <a:endParaRPr lang="nl-NL"/>
        </a:p>
      </dgm:t>
    </dgm:pt>
    <dgm:pt modelId="{21788845-485B-4AD7-8909-535E17462B89}" type="sibTrans" cxnId="{1030BDC2-6B36-4369-B395-71B320D17883}">
      <dgm:prSet/>
      <dgm:spPr/>
      <dgm:t>
        <a:bodyPr/>
        <a:lstStyle/>
        <a:p>
          <a:endParaRPr lang="nl-NL"/>
        </a:p>
      </dgm:t>
    </dgm:pt>
    <dgm:pt modelId="{4F97A5AA-C220-41E8-B074-2925BB5D890F}">
      <dgm:prSet phldrT="[Tekst]" custT="1"/>
      <dgm:spPr/>
      <dgm:t>
        <a:bodyPr/>
        <a:lstStyle/>
        <a:p>
          <a:r>
            <a:rPr lang="nl-NL" sz="2000" dirty="0" smtClean="0"/>
            <a:t>ASSESSMENT (2)</a:t>
          </a:r>
        </a:p>
        <a:p>
          <a:r>
            <a:rPr lang="nl-NL" sz="2000" dirty="0" err="1" smtClean="0"/>
            <a:t>Completion</a:t>
          </a:r>
          <a:r>
            <a:rPr lang="nl-NL" sz="2000" dirty="0" smtClean="0"/>
            <a:t> </a:t>
          </a:r>
          <a:r>
            <a:rPr lang="nl-NL" sz="2000" dirty="0" err="1" smtClean="0"/>
            <a:t>and</a:t>
          </a:r>
          <a:r>
            <a:rPr lang="nl-NL" sz="2000" dirty="0" smtClean="0"/>
            <a:t> review </a:t>
          </a:r>
        </a:p>
      </dgm:t>
    </dgm:pt>
    <dgm:pt modelId="{7DB432F2-4AFF-4017-A927-5BE872BFF722}" type="parTrans" cxnId="{1BC69A7C-0FEF-4C1C-817F-03BA1FB50EB9}">
      <dgm:prSet/>
      <dgm:spPr/>
      <dgm:t>
        <a:bodyPr/>
        <a:lstStyle/>
        <a:p>
          <a:endParaRPr lang="nl-NL"/>
        </a:p>
      </dgm:t>
    </dgm:pt>
    <dgm:pt modelId="{AA6D3827-F7D8-4632-A418-B7E12BE4FFDF}" type="sibTrans" cxnId="{1BC69A7C-0FEF-4C1C-817F-03BA1FB50EB9}">
      <dgm:prSet/>
      <dgm:spPr/>
      <dgm:t>
        <a:bodyPr/>
        <a:lstStyle/>
        <a:p>
          <a:endParaRPr lang="nl-NL"/>
        </a:p>
      </dgm:t>
    </dgm:pt>
    <dgm:pt modelId="{DA0CCB93-F96D-446C-9AF1-53C51965BAD9}" type="pres">
      <dgm:prSet presAssocID="{2429080C-DB50-432E-BF9A-66C533CF969F}" presName="CompostProcess" presStyleCnt="0">
        <dgm:presLayoutVars>
          <dgm:dir/>
          <dgm:resizeHandles val="exact"/>
        </dgm:presLayoutVars>
      </dgm:prSet>
      <dgm:spPr/>
    </dgm:pt>
    <dgm:pt modelId="{DF6AF17B-59C0-4AAB-8695-28BB29065F79}" type="pres">
      <dgm:prSet presAssocID="{2429080C-DB50-432E-BF9A-66C533CF969F}" presName="arrow" presStyleLbl="bgShp" presStyleIdx="0" presStyleCnt="1" custLinFactNeighborX="589" custLinFactNeighborY="-936"/>
      <dgm:spPr/>
    </dgm:pt>
    <dgm:pt modelId="{9E8EBD3D-7319-48FD-A6B7-089CA68C6DFE}" type="pres">
      <dgm:prSet presAssocID="{2429080C-DB50-432E-BF9A-66C533CF969F}" presName="linearProcess" presStyleCnt="0"/>
      <dgm:spPr/>
    </dgm:pt>
    <dgm:pt modelId="{4B278494-9376-4F70-B76B-A4A5A2CAE8BB}" type="pres">
      <dgm:prSet presAssocID="{BF432095-C813-4CC4-9FFF-D9438AFEB459}" presName="textNode" presStyleLbl="node1" presStyleIdx="0" presStyleCnt="3">
        <dgm:presLayoutVars>
          <dgm:bulletEnabled val="1"/>
        </dgm:presLayoutVars>
      </dgm:prSet>
      <dgm:spPr/>
      <dgm:t>
        <a:bodyPr/>
        <a:lstStyle/>
        <a:p>
          <a:endParaRPr lang="nl-NL"/>
        </a:p>
      </dgm:t>
    </dgm:pt>
    <dgm:pt modelId="{1BF64F82-43DD-4351-8CC3-E87B6E38C90E}" type="pres">
      <dgm:prSet presAssocID="{69B1B942-F208-45A9-82EB-00D743F3CDAB}" presName="sibTrans" presStyleCnt="0"/>
      <dgm:spPr/>
    </dgm:pt>
    <dgm:pt modelId="{80DDEDF5-9B2F-407C-B831-C83E36620D80}" type="pres">
      <dgm:prSet presAssocID="{7AF57C4C-7D0E-4954-9144-91068D63DF24}" presName="textNode" presStyleLbl="node1" presStyleIdx="1" presStyleCnt="3" custScaleX="122563" custScaleY="167067" custLinFactNeighborX="2504" custLinFactNeighborY="2152">
        <dgm:presLayoutVars>
          <dgm:bulletEnabled val="1"/>
        </dgm:presLayoutVars>
      </dgm:prSet>
      <dgm:spPr/>
      <dgm:t>
        <a:bodyPr/>
        <a:lstStyle/>
        <a:p>
          <a:endParaRPr lang="nl-NL"/>
        </a:p>
      </dgm:t>
    </dgm:pt>
    <dgm:pt modelId="{A4D526C9-3551-4663-9E51-04C5A54CE938}" type="pres">
      <dgm:prSet presAssocID="{21788845-485B-4AD7-8909-535E17462B89}" presName="sibTrans" presStyleCnt="0"/>
      <dgm:spPr/>
    </dgm:pt>
    <dgm:pt modelId="{34E0703D-BA52-4EA8-BCD5-F4F1010636BD}" type="pres">
      <dgm:prSet presAssocID="{4F97A5AA-C220-41E8-B074-2925BB5D890F}" presName="textNode" presStyleLbl="node1" presStyleIdx="2" presStyleCnt="3" custScaleX="86426">
        <dgm:presLayoutVars>
          <dgm:bulletEnabled val="1"/>
        </dgm:presLayoutVars>
      </dgm:prSet>
      <dgm:spPr/>
      <dgm:t>
        <a:bodyPr/>
        <a:lstStyle/>
        <a:p>
          <a:endParaRPr lang="nl-NL"/>
        </a:p>
      </dgm:t>
    </dgm:pt>
  </dgm:ptLst>
  <dgm:cxnLst>
    <dgm:cxn modelId="{EAC69C3F-33FE-4CD9-80B2-08A505C5B9D9}" type="presOf" srcId="{2429080C-DB50-432E-BF9A-66C533CF969F}" destId="{DA0CCB93-F96D-446C-9AF1-53C51965BAD9}" srcOrd="0" destOrd="0" presId="urn:microsoft.com/office/officeart/2005/8/layout/hProcess9"/>
    <dgm:cxn modelId="{1BC69A7C-0FEF-4C1C-817F-03BA1FB50EB9}" srcId="{2429080C-DB50-432E-BF9A-66C533CF969F}" destId="{4F97A5AA-C220-41E8-B074-2925BB5D890F}" srcOrd="2" destOrd="0" parTransId="{7DB432F2-4AFF-4017-A927-5BE872BFF722}" sibTransId="{AA6D3827-F7D8-4632-A418-B7E12BE4FFDF}"/>
    <dgm:cxn modelId="{1030BDC2-6B36-4369-B395-71B320D17883}" srcId="{2429080C-DB50-432E-BF9A-66C533CF969F}" destId="{7AF57C4C-7D0E-4954-9144-91068D63DF24}" srcOrd="1" destOrd="0" parTransId="{E1D5751C-C4BF-447C-8377-2991D52D4263}" sibTransId="{21788845-485B-4AD7-8909-535E17462B89}"/>
    <dgm:cxn modelId="{8B1549EF-0C2A-48AC-B6A7-524A68C2B2D8}" type="presOf" srcId="{7AF57C4C-7D0E-4954-9144-91068D63DF24}" destId="{80DDEDF5-9B2F-407C-B831-C83E36620D80}" srcOrd="0" destOrd="0" presId="urn:microsoft.com/office/officeart/2005/8/layout/hProcess9"/>
    <dgm:cxn modelId="{035A8D44-671A-4CAE-9CC3-282CC5E277EE}" type="presOf" srcId="{BF432095-C813-4CC4-9FFF-D9438AFEB459}" destId="{4B278494-9376-4F70-B76B-A4A5A2CAE8BB}" srcOrd="0" destOrd="0" presId="urn:microsoft.com/office/officeart/2005/8/layout/hProcess9"/>
    <dgm:cxn modelId="{4DE81E55-CD08-4DC9-A440-24C28FC509CC}" type="presOf" srcId="{4F97A5AA-C220-41E8-B074-2925BB5D890F}" destId="{34E0703D-BA52-4EA8-BCD5-F4F1010636BD}" srcOrd="0" destOrd="0" presId="urn:microsoft.com/office/officeart/2005/8/layout/hProcess9"/>
    <dgm:cxn modelId="{829C16F3-1EC7-4B79-905E-C229E3C2E854}" srcId="{2429080C-DB50-432E-BF9A-66C533CF969F}" destId="{BF432095-C813-4CC4-9FFF-D9438AFEB459}" srcOrd="0" destOrd="0" parTransId="{F17174C8-9361-4EC8-90F2-3CA15E8F962F}" sibTransId="{69B1B942-F208-45A9-82EB-00D743F3CDAB}"/>
    <dgm:cxn modelId="{F742AC1E-CB7F-4F01-9A5E-ABA5B8F04E0F}" type="presParOf" srcId="{DA0CCB93-F96D-446C-9AF1-53C51965BAD9}" destId="{DF6AF17B-59C0-4AAB-8695-28BB29065F79}" srcOrd="0" destOrd="0" presId="urn:microsoft.com/office/officeart/2005/8/layout/hProcess9"/>
    <dgm:cxn modelId="{17129A01-F623-48DC-B7A5-1BC7E810A6A6}" type="presParOf" srcId="{DA0CCB93-F96D-446C-9AF1-53C51965BAD9}" destId="{9E8EBD3D-7319-48FD-A6B7-089CA68C6DFE}" srcOrd="1" destOrd="0" presId="urn:microsoft.com/office/officeart/2005/8/layout/hProcess9"/>
    <dgm:cxn modelId="{CB1906BF-287F-4C4D-9965-8364B55D62D8}" type="presParOf" srcId="{9E8EBD3D-7319-48FD-A6B7-089CA68C6DFE}" destId="{4B278494-9376-4F70-B76B-A4A5A2CAE8BB}" srcOrd="0" destOrd="0" presId="urn:microsoft.com/office/officeart/2005/8/layout/hProcess9"/>
    <dgm:cxn modelId="{69E104FA-4EF9-480F-9F39-46D63EF30A27}" type="presParOf" srcId="{9E8EBD3D-7319-48FD-A6B7-089CA68C6DFE}" destId="{1BF64F82-43DD-4351-8CC3-E87B6E38C90E}" srcOrd="1" destOrd="0" presId="urn:microsoft.com/office/officeart/2005/8/layout/hProcess9"/>
    <dgm:cxn modelId="{12847A1F-0A15-41AA-8134-C16CE6B243DB}" type="presParOf" srcId="{9E8EBD3D-7319-48FD-A6B7-089CA68C6DFE}" destId="{80DDEDF5-9B2F-407C-B831-C83E36620D80}" srcOrd="2" destOrd="0" presId="urn:microsoft.com/office/officeart/2005/8/layout/hProcess9"/>
    <dgm:cxn modelId="{28410C1C-A1AD-4ACA-9229-7C2A9965305D}" type="presParOf" srcId="{9E8EBD3D-7319-48FD-A6B7-089CA68C6DFE}" destId="{A4D526C9-3551-4663-9E51-04C5A54CE938}" srcOrd="3" destOrd="0" presId="urn:microsoft.com/office/officeart/2005/8/layout/hProcess9"/>
    <dgm:cxn modelId="{710D3CB0-9FAD-4F2C-89EA-DE1A0E8F3388}" type="presParOf" srcId="{9E8EBD3D-7319-48FD-A6B7-089CA68C6DFE}" destId="{34E0703D-BA52-4EA8-BCD5-F4F1010636BD}"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2FD24B-E056-4EBB-A159-4ABA255A9AA3}" type="doc">
      <dgm:prSet loTypeId="urn:microsoft.com/office/officeart/2005/8/layout/process1" loCatId="process" qsTypeId="urn:microsoft.com/office/officeart/2005/8/quickstyle/simple1" qsCatId="simple" csTypeId="urn:microsoft.com/office/officeart/2005/8/colors/accent1_2" csCatId="accent1" phldr="1"/>
      <dgm:spPr/>
    </dgm:pt>
    <dgm:pt modelId="{EBE363B7-AE38-4758-861D-B31DE72CF642}">
      <dgm:prSet phldrT="[Tekst]" custT="1"/>
      <dgm:spPr>
        <a:ln>
          <a:solidFill>
            <a:srgbClr val="F57E00"/>
          </a:solidFill>
        </a:ln>
      </dgm:spPr>
      <dgm:t>
        <a:bodyPr/>
        <a:lstStyle/>
        <a:p>
          <a:pPr algn="l"/>
          <a:r>
            <a:rPr lang="nl-NL" sz="1400" dirty="0" smtClean="0">
              <a:solidFill>
                <a:schemeClr val="tx1"/>
              </a:solidFill>
            </a:rPr>
            <a:t>Check matching </a:t>
          </a:r>
          <a:r>
            <a:rPr lang="nl-NL" sz="1400" dirty="0" err="1" smtClean="0">
              <a:solidFill>
                <a:schemeClr val="tx1"/>
              </a:solidFill>
            </a:rPr>
            <a:t>process</a:t>
          </a:r>
          <a:endParaRPr lang="nl-NL" sz="1400" dirty="0" smtClean="0">
            <a:solidFill>
              <a:schemeClr val="tx1"/>
            </a:solidFill>
          </a:endParaRPr>
        </a:p>
        <a:p>
          <a:pPr algn="l"/>
          <a:r>
            <a:rPr lang="nl-NL" sz="1400" dirty="0" err="1" smtClean="0">
              <a:solidFill>
                <a:schemeClr val="tx1"/>
              </a:solidFill>
            </a:rPr>
            <a:t>Attend</a:t>
          </a:r>
          <a:r>
            <a:rPr lang="nl-NL" sz="1400" dirty="0" smtClean="0">
              <a:solidFill>
                <a:schemeClr val="tx1"/>
              </a:solidFill>
            </a:rPr>
            <a:t> the start in </a:t>
          </a:r>
          <a:r>
            <a:rPr lang="nl-NL" sz="1400" dirty="0" err="1" smtClean="0">
              <a:solidFill>
                <a:schemeClr val="tx1"/>
              </a:solidFill>
            </a:rPr>
            <a:t>practice</a:t>
          </a:r>
          <a:endParaRPr lang="nl-NL" sz="1400" dirty="0" smtClean="0">
            <a:solidFill>
              <a:schemeClr val="tx1"/>
            </a:solidFill>
          </a:endParaRPr>
        </a:p>
        <a:p>
          <a:pPr algn="l"/>
          <a:r>
            <a:rPr lang="nl-NL" sz="1400" dirty="0" smtClean="0">
              <a:solidFill>
                <a:schemeClr val="tx1"/>
              </a:solidFill>
            </a:rPr>
            <a:t>Information </a:t>
          </a:r>
          <a:r>
            <a:rPr lang="nl-NL" sz="1400" dirty="0" err="1" smtClean="0">
              <a:solidFill>
                <a:schemeClr val="tx1"/>
              </a:solidFill>
            </a:rPr>
            <a:t>for</a:t>
          </a:r>
          <a:r>
            <a:rPr lang="nl-NL" sz="1400" dirty="0" smtClean="0">
              <a:solidFill>
                <a:schemeClr val="tx1"/>
              </a:solidFill>
            </a:rPr>
            <a:t> mentors</a:t>
          </a:r>
        </a:p>
        <a:p>
          <a:pPr algn="l"/>
          <a:r>
            <a:rPr lang="nl-NL" sz="1400" dirty="0" err="1" smtClean="0">
              <a:solidFill>
                <a:schemeClr val="tx1"/>
              </a:solidFill>
            </a:rPr>
            <a:t>Instructions</a:t>
          </a:r>
          <a:r>
            <a:rPr lang="nl-NL" sz="1400" dirty="0" smtClean="0">
              <a:solidFill>
                <a:schemeClr val="tx1"/>
              </a:solidFill>
            </a:rPr>
            <a:t> </a:t>
          </a:r>
          <a:r>
            <a:rPr lang="nl-NL" sz="1400" dirty="0" err="1" smtClean="0">
              <a:solidFill>
                <a:schemeClr val="tx1"/>
              </a:solidFill>
            </a:rPr>
            <a:t>for</a:t>
          </a:r>
          <a:r>
            <a:rPr lang="nl-NL" sz="1400" dirty="0" smtClean="0">
              <a:solidFill>
                <a:schemeClr val="tx1"/>
              </a:solidFill>
            </a:rPr>
            <a:t> </a:t>
          </a:r>
          <a:r>
            <a:rPr lang="nl-NL" sz="1400" dirty="0" err="1" smtClean="0">
              <a:solidFill>
                <a:schemeClr val="tx1"/>
              </a:solidFill>
            </a:rPr>
            <a:t>students</a:t>
          </a:r>
          <a:r>
            <a:rPr lang="nl-NL" sz="1400" dirty="0" smtClean="0">
              <a:solidFill>
                <a:schemeClr val="tx1"/>
              </a:solidFill>
            </a:rPr>
            <a:t>  </a:t>
          </a:r>
          <a:endParaRPr lang="nl-NL" sz="1400" dirty="0">
            <a:solidFill>
              <a:schemeClr val="tx1"/>
            </a:solidFill>
          </a:endParaRPr>
        </a:p>
      </dgm:t>
    </dgm:pt>
    <dgm:pt modelId="{F2906390-FAEB-437D-9894-57FB6E8D65F5}" type="parTrans" cxnId="{2AD135CC-BC2F-4BB5-8888-35854660AA8E}">
      <dgm:prSet/>
      <dgm:spPr/>
      <dgm:t>
        <a:bodyPr/>
        <a:lstStyle/>
        <a:p>
          <a:endParaRPr lang="nl-NL"/>
        </a:p>
      </dgm:t>
    </dgm:pt>
    <dgm:pt modelId="{10BB02AB-5885-4FA7-AAF6-4EDB92BAAB54}" type="sibTrans" cxnId="{2AD135CC-BC2F-4BB5-8888-35854660AA8E}">
      <dgm:prSet/>
      <dgm:spPr>
        <a:ln>
          <a:solidFill>
            <a:schemeClr val="accent2">
              <a:lumMod val="40000"/>
              <a:lumOff val="60000"/>
            </a:schemeClr>
          </a:solidFill>
        </a:ln>
      </dgm:spPr>
      <dgm:t>
        <a:bodyPr/>
        <a:lstStyle/>
        <a:p>
          <a:endParaRPr lang="nl-NL"/>
        </a:p>
      </dgm:t>
    </dgm:pt>
    <dgm:pt modelId="{3CFFDBA5-5299-4F31-97C7-F83E57B5F6B1}">
      <dgm:prSet phldrT="[Tekst]" custT="1"/>
      <dgm:spPr>
        <a:ln>
          <a:solidFill>
            <a:srgbClr val="00B050"/>
          </a:solidFill>
        </a:ln>
      </dgm:spPr>
      <dgm:t>
        <a:bodyPr/>
        <a:lstStyle/>
        <a:p>
          <a:pPr algn="l"/>
          <a:r>
            <a:rPr lang="nl-NL" sz="1400" dirty="0" err="1" smtClean="0">
              <a:solidFill>
                <a:schemeClr val="tx1"/>
              </a:solidFill>
            </a:rPr>
            <a:t>Education</a:t>
          </a:r>
          <a:r>
            <a:rPr lang="nl-NL" sz="1400" dirty="0" smtClean="0">
              <a:solidFill>
                <a:schemeClr val="tx1"/>
              </a:solidFill>
            </a:rPr>
            <a:t> </a:t>
          </a:r>
          <a:r>
            <a:rPr lang="nl-NL" sz="1400" dirty="0" err="1" smtClean="0">
              <a:solidFill>
                <a:schemeClr val="tx1"/>
              </a:solidFill>
            </a:rPr>
            <a:t>sessions</a:t>
          </a:r>
          <a:r>
            <a:rPr lang="nl-NL" sz="1400" dirty="0" smtClean="0">
              <a:solidFill>
                <a:schemeClr val="tx1"/>
              </a:solidFill>
            </a:rPr>
            <a:t> </a:t>
          </a:r>
          <a:r>
            <a:rPr lang="nl-NL" sz="1400" dirty="0" err="1" smtClean="0">
              <a:solidFill>
                <a:schemeClr val="tx1"/>
              </a:solidFill>
            </a:rPr>
            <a:t>every</a:t>
          </a:r>
          <a:r>
            <a:rPr lang="nl-NL" sz="1400" dirty="0" smtClean="0">
              <a:solidFill>
                <a:schemeClr val="tx1"/>
              </a:solidFill>
            </a:rPr>
            <a:t> 2 </a:t>
          </a:r>
          <a:r>
            <a:rPr lang="nl-NL" sz="1400" dirty="0" err="1" smtClean="0">
              <a:solidFill>
                <a:schemeClr val="tx1"/>
              </a:solidFill>
            </a:rPr>
            <a:t>wk</a:t>
          </a:r>
          <a:endParaRPr lang="nl-NL" sz="1400" dirty="0" smtClean="0">
            <a:solidFill>
              <a:schemeClr val="tx1"/>
            </a:solidFill>
          </a:endParaRPr>
        </a:p>
        <a:p>
          <a:pPr algn="l"/>
          <a:r>
            <a:rPr lang="nl-NL" sz="1400" dirty="0" err="1" smtClean="0">
              <a:solidFill>
                <a:schemeClr val="tx1"/>
              </a:solidFill>
            </a:rPr>
            <a:t>Plenary</a:t>
          </a:r>
          <a:r>
            <a:rPr lang="nl-NL" sz="1400" dirty="0" smtClean="0">
              <a:solidFill>
                <a:schemeClr val="tx1"/>
              </a:solidFill>
            </a:rPr>
            <a:t> </a:t>
          </a:r>
          <a:r>
            <a:rPr lang="nl-NL" sz="1400" dirty="0" err="1" smtClean="0">
              <a:solidFill>
                <a:schemeClr val="tx1"/>
              </a:solidFill>
            </a:rPr>
            <a:t>presentation</a:t>
          </a:r>
          <a:r>
            <a:rPr lang="nl-NL" sz="1400" dirty="0" smtClean="0">
              <a:solidFill>
                <a:schemeClr val="tx1"/>
              </a:solidFill>
            </a:rPr>
            <a:t> of </a:t>
          </a:r>
          <a:r>
            <a:rPr lang="nl-NL" sz="1400" dirty="0" err="1" smtClean="0">
              <a:solidFill>
                <a:schemeClr val="tx1"/>
              </a:solidFill>
            </a:rPr>
            <a:t>plans</a:t>
          </a:r>
          <a:endParaRPr lang="nl-NL" sz="1400" dirty="0" smtClean="0">
            <a:solidFill>
              <a:schemeClr val="tx1"/>
            </a:solidFill>
          </a:endParaRPr>
        </a:p>
        <a:p>
          <a:pPr algn="l"/>
          <a:r>
            <a:rPr lang="nl-NL" sz="1400" dirty="0" smtClean="0">
              <a:solidFill>
                <a:schemeClr val="tx1"/>
              </a:solidFill>
            </a:rPr>
            <a:t>Interim </a:t>
          </a:r>
          <a:r>
            <a:rPr lang="nl-NL" sz="1400" dirty="0" err="1" smtClean="0">
              <a:solidFill>
                <a:schemeClr val="tx1"/>
              </a:solidFill>
            </a:rPr>
            <a:t>evaluation</a:t>
          </a:r>
          <a:r>
            <a:rPr lang="nl-NL" sz="1400" dirty="0" smtClean="0">
              <a:solidFill>
                <a:schemeClr val="tx1"/>
              </a:solidFill>
            </a:rPr>
            <a:t> ( 8 weeks)</a:t>
          </a:r>
        </a:p>
        <a:p>
          <a:pPr algn="l"/>
          <a:r>
            <a:rPr lang="nl-NL" sz="1400" dirty="0" smtClean="0">
              <a:solidFill>
                <a:schemeClr val="tx1"/>
              </a:solidFill>
            </a:rPr>
            <a:t>Feedback </a:t>
          </a:r>
          <a:r>
            <a:rPr lang="nl-NL" sz="1400" dirty="0" err="1" smtClean="0">
              <a:solidFill>
                <a:schemeClr val="tx1"/>
              </a:solidFill>
            </a:rPr>
            <a:t>for</a:t>
          </a:r>
          <a:r>
            <a:rPr lang="nl-NL" sz="1400" dirty="0" smtClean="0">
              <a:solidFill>
                <a:schemeClr val="tx1"/>
              </a:solidFill>
            </a:rPr>
            <a:t> </a:t>
          </a:r>
          <a:r>
            <a:rPr lang="nl-NL" sz="1400" dirty="0" err="1" smtClean="0">
              <a:solidFill>
                <a:schemeClr val="tx1"/>
              </a:solidFill>
            </a:rPr>
            <a:t>students</a:t>
          </a:r>
          <a:r>
            <a:rPr lang="nl-NL" sz="1400" dirty="0" smtClean="0">
              <a:solidFill>
                <a:schemeClr val="tx1"/>
              </a:solidFill>
            </a:rPr>
            <a:t> </a:t>
          </a:r>
        </a:p>
        <a:p>
          <a:pPr algn="l"/>
          <a:r>
            <a:rPr lang="nl-NL" sz="1400" dirty="0" smtClean="0">
              <a:solidFill>
                <a:schemeClr val="tx1"/>
              </a:solidFill>
            </a:rPr>
            <a:t>Extra coaching </a:t>
          </a:r>
        </a:p>
        <a:p>
          <a:pPr algn="l"/>
          <a:r>
            <a:rPr lang="nl-NL" sz="1400" dirty="0" err="1" smtClean="0">
              <a:solidFill>
                <a:schemeClr val="tx1"/>
              </a:solidFill>
            </a:rPr>
            <a:t>Visit</a:t>
          </a:r>
          <a:r>
            <a:rPr lang="nl-NL" sz="1400" dirty="0" smtClean="0">
              <a:solidFill>
                <a:schemeClr val="tx1"/>
              </a:solidFill>
            </a:rPr>
            <a:t> the </a:t>
          </a:r>
          <a:r>
            <a:rPr lang="nl-NL" sz="1400" dirty="0" err="1" smtClean="0">
              <a:solidFill>
                <a:schemeClr val="tx1"/>
              </a:solidFill>
            </a:rPr>
            <a:t>ward</a:t>
          </a:r>
          <a:endParaRPr lang="nl-NL" sz="1400" dirty="0" smtClean="0">
            <a:solidFill>
              <a:schemeClr val="tx1"/>
            </a:solidFill>
          </a:endParaRPr>
        </a:p>
        <a:p>
          <a:pPr algn="ctr"/>
          <a:endParaRPr lang="nl-NL" sz="1600" dirty="0">
            <a:solidFill>
              <a:schemeClr val="tx1"/>
            </a:solidFill>
          </a:endParaRPr>
        </a:p>
      </dgm:t>
    </dgm:pt>
    <dgm:pt modelId="{7289F146-ACE1-4788-B258-40CF61892B05}" type="parTrans" cxnId="{7EA30320-59DB-4E29-A98C-0096543EA89D}">
      <dgm:prSet/>
      <dgm:spPr/>
      <dgm:t>
        <a:bodyPr/>
        <a:lstStyle/>
        <a:p>
          <a:endParaRPr lang="nl-NL"/>
        </a:p>
      </dgm:t>
    </dgm:pt>
    <dgm:pt modelId="{B3A19521-72EA-4AC7-ACBE-5AC89079AF00}" type="sibTrans" cxnId="{7EA30320-59DB-4E29-A98C-0096543EA89D}">
      <dgm:prSet/>
      <dgm:spPr>
        <a:ln>
          <a:solidFill>
            <a:schemeClr val="accent2">
              <a:lumMod val="40000"/>
              <a:lumOff val="60000"/>
            </a:schemeClr>
          </a:solidFill>
        </a:ln>
      </dgm:spPr>
      <dgm:t>
        <a:bodyPr/>
        <a:lstStyle/>
        <a:p>
          <a:endParaRPr lang="nl-NL"/>
        </a:p>
      </dgm:t>
    </dgm:pt>
    <dgm:pt modelId="{301286DA-825C-4CC9-840F-728D61C58AC1}">
      <dgm:prSet phldrT="[Tekst]" custT="1"/>
      <dgm:spPr>
        <a:ln>
          <a:solidFill>
            <a:srgbClr val="0070C0"/>
          </a:solidFill>
        </a:ln>
      </dgm:spPr>
      <dgm:t>
        <a:bodyPr/>
        <a:lstStyle/>
        <a:p>
          <a:pPr algn="l"/>
          <a:r>
            <a:rPr lang="nl-NL" sz="1400" dirty="0" smtClean="0">
              <a:solidFill>
                <a:schemeClr val="tx1"/>
              </a:solidFill>
            </a:rPr>
            <a:t>Check </a:t>
          </a:r>
          <a:r>
            <a:rPr lang="nl-NL" sz="1400" dirty="0" err="1" smtClean="0">
              <a:solidFill>
                <a:schemeClr val="tx1"/>
              </a:solidFill>
            </a:rPr>
            <a:t>portfolios</a:t>
          </a:r>
          <a:endParaRPr lang="nl-NL" sz="1400" dirty="0" smtClean="0">
            <a:solidFill>
              <a:schemeClr val="tx1"/>
            </a:solidFill>
          </a:endParaRPr>
        </a:p>
        <a:p>
          <a:pPr algn="l"/>
          <a:r>
            <a:rPr lang="nl-NL" sz="1400" dirty="0" err="1" smtClean="0">
              <a:solidFill>
                <a:schemeClr val="tx1"/>
              </a:solidFill>
            </a:rPr>
            <a:t>Criterion-based</a:t>
          </a:r>
          <a:r>
            <a:rPr lang="nl-NL" sz="1400" dirty="0" smtClean="0">
              <a:solidFill>
                <a:schemeClr val="tx1"/>
              </a:solidFill>
            </a:rPr>
            <a:t> Interview</a:t>
          </a:r>
        </a:p>
        <a:p>
          <a:pPr algn="l"/>
          <a:r>
            <a:rPr lang="nl-NL" sz="1400" dirty="0" smtClean="0">
              <a:solidFill>
                <a:schemeClr val="tx1"/>
              </a:solidFill>
            </a:rPr>
            <a:t>Evaluation </a:t>
          </a:r>
          <a:r>
            <a:rPr lang="nl-NL" sz="1400" dirty="0" err="1" smtClean="0">
              <a:solidFill>
                <a:schemeClr val="tx1"/>
              </a:solidFill>
            </a:rPr>
            <a:t>with</a:t>
          </a:r>
          <a:r>
            <a:rPr lang="nl-NL" sz="1400" dirty="0" smtClean="0">
              <a:solidFill>
                <a:schemeClr val="tx1"/>
              </a:solidFill>
            </a:rPr>
            <a:t> mentors </a:t>
          </a:r>
          <a:endParaRPr lang="nl-NL" sz="1400" dirty="0">
            <a:solidFill>
              <a:schemeClr val="tx1"/>
            </a:solidFill>
          </a:endParaRPr>
        </a:p>
      </dgm:t>
    </dgm:pt>
    <dgm:pt modelId="{1F6D6A94-8FCF-4571-99D7-2234C9D1E694}" type="parTrans" cxnId="{056919E2-29F6-4A46-A173-DFB11A3F593E}">
      <dgm:prSet/>
      <dgm:spPr/>
      <dgm:t>
        <a:bodyPr/>
        <a:lstStyle/>
        <a:p>
          <a:endParaRPr lang="nl-NL"/>
        </a:p>
      </dgm:t>
    </dgm:pt>
    <dgm:pt modelId="{CEC29A8D-99A8-4E1E-9B89-57164F171824}" type="sibTrans" cxnId="{056919E2-29F6-4A46-A173-DFB11A3F593E}">
      <dgm:prSet/>
      <dgm:spPr/>
      <dgm:t>
        <a:bodyPr/>
        <a:lstStyle/>
        <a:p>
          <a:endParaRPr lang="nl-NL"/>
        </a:p>
      </dgm:t>
    </dgm:pt>
    <dgm:pt modelId="{C4FD354E-D0C2-4E2D-A324-5E209A8CAC57}" type="pres">
      <dgm:prSet presAssocID="{632FD24B-E056-4EBB-A159-4ABA255A9AA3}" presName="Name0" presStyleCnt="0">
        <dgm:presLayoutVars>
          <dgm:dir/>
          <dgm:resizeHandles val="exact"/>
        </dgm:presLayoutVars>
      </dgm:prSet>
      <dgm:spPr/>
    </dgm:pt>
    <dgm:pt modelId="{0BA6D22E-52D5-46E8-8CFA-0C2716F6E815}" type="pres">
      <dgm:prSet presAssocID="{EBE363B7-AE38-4758-861D-B31DE72CF642}" presName="node" presStyleLbl="node1" presStyleIdx="0" presStyleCnt="3" custScaleX="240771" custScaleY="174078">
        <dgm:presLayoutVars>
          <dgm:bulletEnabled val="1"/>
        </dgm:presLayoutVars>
      </dgm:prSet>
      <dgm:spPr/>
      <dgm:t>
        <a:bodyPr/>
        <a:lstStyle/>
        <a:p>
          <a:endParaRPr lang="nl-NL"/>
        </a:p>
      </dgm:t>
    </dgm:pt>
    <dgm:pt modelId="{A2E25B58-AC31-4F14-B683-D7D382935B61}" type="pres">
      <dgm:prSet presAssocID="{10BB02AB-5885-4FA7-AAF6-4EDB92BAAB54}" presName="sibTrans" presStyleLbl="sibTrans2D1" presStyleIdx="0" presStyleCnt="2" custFlipVert="1" custFlipHor="0" custScaleX="40919" custScaleY="85898"/>
      <dgm:spPr/>
      <dgm:t>
        <a:bodyPr/>
        <a:lstStyle/>
        <a:p>
          <a:endParaRPr lang="nl-NL"/>
        </a:p>
      </dgm:t>
    </dgm:pt>
    <dgm:pt modelId="{98706437-01F1-45C9-9E21-7673604FD4CB}" type="pres">
      <dgm:prSet presAssocID="{10BB02AB-5885-4FA7-AAF6-4EDB92BAAB54}" presName="connectorText" presStyleLbl="sibTrans2D1" presStyleIdx="0" presStyleCnt="2"/>
      <dgm:spPr/>
      <dgm:t>
        <a:bodyPr/>
        <a:lstStyle/>
        <a:p>
          <a:endParaRPr lang="nl-NL"/>
        </a:p>
      </dgm:t>
    </dgm:pt>
    <dgm:pt modelId="{B2E15893-509C-4A86-92D7-691F2EA33CC1}" type="pres">
      <dgm:prSet presAssocID="{3CFFDBA5-5299-4F31-97C7-F83E57B5F6B1}" presName="node" presStyleLbl="node1" presStyleIdx="1" presStyleCnt="3" custScaleX="285259" custScaleY="174078" custLinFactNeighborX="-5792" custLinFactNeighborY="0">
        <dgm:presLayoutVars>
          <dgm:bulletEnabled val="1"/>
        </dgm:presLayoutVars>
      </dgm:prSet>
      <dgm:spPr/>
      <dgm:t>
        <a:bodyPr/>
        <a:lstStyle/>
        <a:p>
          <a:endParaRPr lang="nl-NL"/>
        </a:p>
      </dgm:t>
    </dgm:pt>
    <dgm:pt modelId="{2FEC8E39-BF6A-4762-B882-D3029E890314}" type="pres">
      <dgm:prSet presAssocID="{B3A19521-72EA-4AC7-ACBE-5AC89079AF00}" presName="sibTrans" presStyleLbl="sibTrans2D1" presStyleIdx="1" presStyleCnt="2" custScaleX="16394"/>
      <dgm:spPr/>
      <dgm:t>
        <a:bodyPr/>
        <a:lstStyle/>
        <a:p>
          <a:endParaRPr lang="nl-NL"/>
        </a:p>
      </dgm:t>
    </dgm:pt>
    <dgm:pt modelId="{EE159AE4-E116-4A42-AF2C-7FD6E37E1384}" type="pres">
      <dgm:prSet presAssocID="{B3A19521-72EA-4AC7-ACBE-5AC89079AF00}" presName="connectorText" presStyleLbl="sibTrans2D1" presStyleIdx="1" presStyleCnt="2"/>
      <dgm:spPr/>
      <dgm:t>
        <a:bodyPr/>
        <a:lstStyle/>
        <a:p>
          <a:endParaRPr lang="nl-NL"/>
        </a:p>
      </dgm:t>
    </dgm:pt>
    <dgm:pt modelId="{3E166B7C-F048-419A-887A-4BE544233F2D}" type="pres">
      <dgm:prSet presAssocID="{301286DA-825C-4CC9-840F-728D61C58AC1}" presName="node" presStyleLbl="node1" presStyleIdx="2" presStyleCnt="3" custScaleX="268064" custScaleY="124971" custLinFactNeighborX="6293" custLinFactNeighborY="-3299">
        <dgm:presLayoutVars>
          <dgm:bulletEnabled val="1"/>
        </dgm:presLayoutVars>
      </dgm:prSet>
      <dgm:spPr/>
      <dgm:t>
        <a:bodyPr/>
        <a:lstStyle/>
        <a:p>
          <a:endParaRPr lang="nl-NL"/>
        </a:p>
      </dgm:t>
    </dgm:pt>
  </dgm:ptLst>
  <dgm:cxnLst>
    <dgm:cxn modelId="{41A5ABCB-CA20-468C-B88B-F659C4EB80C7}" type="presOf" srcId="{B3A19521-72EA-4AC7-ACBE-5AC89079AF00}" destId="{EE159AE4-E116-4A42-AF2C-7FD6E37E1384}" srcOrd="1" destOrd="0" presId="urn:microsoft.com/office/officeart/2005/8/layout/process1"/>
    <dgm:cxn modelId="{7CE55451-07AB-40A3-B18C-526228BAAE9A}" type="presOf" srcId="{B3A19521-72EA-4AC7-ACBE-5AC89079AF00}" destId="{2FEC8E39-BF6A-4762-B882-D3029E890314}" srcOrd="0" destOrd="0" presId="urn:microsoft.com/office/officeart/2005/8/layout/process1"/>
    <dgm:cxn modelId="{7EA30320-59DB-4E29-A98C-0096543EA89D}" srcId="{632FD24B-E056-4EBB-A159-4ABA255A9AA3}" destId="{3CFFDBA5-5299-4F31-97C7-F83E57B5F6B1}" srcOrd="1" destOrd="0" parTransId="{7289F146-ACE1-4788-B258-40CF61892B05}" sibTransId="{B3A19521-72EA-4AC7-ACBE-5AC89079AF00}"/>
    <dgm:cxn modelId="{5099DB89-8748-4157-A661-103C31FB135E}" type="presOf" srcId="{3CFFDBA5-5299-4F31-97C7-F83E57B5F6B1}" destId="{B2E15893-509C-4A86-92D7-691F2EA33CC1}" srcOrd="0" destOrd="0" presId="urn:microsoft.com/office/officeart/2005/8/layout/process1"/>
    <dgm:cxn modelId="{AC3FE8BC-BACF-4D93-B919-351F98FC1AF6}" type="presOf" srcId="{632FD24B-E056-4EBB-A159-4ABA255A9AA3}" destId="{C4FD354E-D0C2-4E2D-A324-5E209A8CAC57}" srcOrd="0" destOrd="0" presId="urn:microsoft.com/office/officeart/2005/8/layout/process1"/>
    <dgm:cxn modelId="{0B3E6038-F8CF-4FA4-9304-9BB7866741F3}" type="presOf" srcId="{10BB02AB-5885-4FA7-AAF6-4EDB92BAAB54}" destId="{A2E25B58-AC31-4F14-B683-D7D382935B61}" srcOrd="0" destOrd="0" presId="urn:microsoft.com/office/officeart/2005/8/layout/process1"/>
    <dgm:cxn modelId="{D2FDFBD5-7950-4DCA-84A2-4A4DF07DDD4E}" type="presOf" srcId="{EBE363B7-AE38-4758-861D-B31DE72CF642}" destId="{0BA6D22E-52D5-46E8-8CFA-0C2716F6E815}" srcOrd="0" destOrd="0" presId="urn:microsoft.com/office/officeart/2005/8/layout/process1"/>
    <dgm:cxn modelId="{E7C4A35A-1BE4-49AB-A39A-F8C984D0CCB5}" type="presOf" srcId="{301286DA-825C-4CC9-840F-728D61C58AC1}" destId="{3E166B7C-F048-419A-887A-4BE544233F2D}" srcOrd="0" destOrd="0" presId="urn:microsoft.com/office/officeart/2005/8/layout/process1"/>
    <dgm:cxn modelId="{4FC1602D-FCF6-45D7-839B-BA602C0EDBD9}" type="presOf" srcId="{10BB02AB-5885-4FA7-AAF6-4EDB92BAAB54}" destId="{98706437-01F1-45C9-9E21-7673604FD4CB}" srcOrd="1" destOrd="0" presId="urn:microsoft.com/office/officeart/2005/8/layout/process1"/>
    <dgm:cxn modelId="{2AD135CC-BC2F-4BB5-8888-35854660AA8E}" srcId="{632FD24B-E056-4EBB-A159-4ABA255A9AA3}" destId="{EBE363B7-AE38-4758-861D-B31DE72CF642}" srcOrd="0" destOrd="0" parTransId="{F2906390-FAEB-437D-9894-57FB6E8D65F5}" sibTransId="{10BB02AB-5885-4FA7-AAF6-4EDB92BAAB54}"/>
    <dgm:cxn modelId="{056919E2-29F6-4A46-A173-DFB11A3F593E}" srcId="{632FD24B-E056-4EBB-A159-4ABA255A9AA3}" destId="{301286DA-825C-4CC9-840F-728D61C58AC1}" srcOrd="2" destOrd="0" parTransId="{1F6D6A94-8FCF-4571-99D7-2234C9D1E694}" sibTransId="{CEC29A8D-99A8-4E1E-9B89-57164F171824}"/>
    <dgm:cxn modelId="{BB45D9A5-2579-4B9C-84B8-5013ACF732E0}" type="presParOf" srcId="{C4FD354E-D0C2-4E2D-A324-5E209A8CAC57}" destId="{0BA6D22E-52D5-46E8-8CFA-0C2716F6E815}" srcOrd="0" destOrd="0" presId="urn:microsoft.com/office/officeart/2005/8/layout/process1"/>
    <dgm:cxn modelId="{AAA93782-FC9E-49A5-A7FB-169BBC944BDB}" type="presParOf" srcId="{C4FD354E-D0C2-4E2D-A324-5E209A8CAC57}" destId="{A2E25B58-AC31-4F14-B683-D7D382935B61}" srcOrd="1" destOrd="0" presId="urn:microsoft.com/office/officeart/2005/8/layout/process1"/>
    <dgm:cxn modelId="{0451E1FE-A8B5-45D6-B7F9-D5DF47A6ACDA}" type="presParOf" srcId="{A2E25B58-AC31-4F14-B683-D7D382935B61}" destId="{98706437-01F1-45C9-9E21-7673604FD4CB}" srcOrd="0" destOrd="0" presId="urn:microsoft.com/office/officeart/2005/8/layout/process1"/>
    <dgm:cxn modelId="{0F068532-34CA-4C1D-92C6-EB259DCE92B4}" type="presParOf" srcId="{C4FD354E-D0C2-4E2D-A324-5E209A8CAC57}" destId="{B2E15893-509C-4A86-92D7-691F2EA33CC1}" srcOrd="2" destOrd="0" presId="urn:microsoft.com/office/officeart/2005/8/layout/process1"/>
    <dgm:cxn modelId="{563F3658-8A6A-40C1-A70A-B045D88294C9}" type="presParOf" srcId="{C4FD354E-D0C2-4E2D-A324-5E209A8CAC57}" destId="{2FEC8E39-BF6A-4762-B882-D3029E890314}" srcOrd="3" destOrd="0" presId="urn:microsoft.com/office/officeart/2005/8/layout/process1"/>
    <dgm:cxn modelId="{C06042BF-2C58-43D7-B0E0-913C944AA615}" type="presParOf" srcId="{2FEC8E39-BF6A-4762-B882-D3029E890314}" destId="{EE159AE4-E116-4A42-AF2C-7FD6E37E1384}" srcOrd="0" destOrd="0" presId="urn:microsoft.com/office/officeart/2005/8/layout/process1"/>
    <dgm:cxn modelId="{5D8803DC-177B-4B9E-8194-01939D46DF70}" type="presParOf" srcId="{C4FD354E-D0C2-4E2D-A324-5E209A8CAC57}" destId="{3E166B7C-F048-419A-887A-4BE544233F2D}" srcOrd="4"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6AF17B-59C0-4AAB-8695-28BB29065F79}">
      <dsp:nvSpPr>
        <dsp:cNvPr id="0" name=""/>
        <dsp:cNvSpPr/>
      </dsp:nvSpPr>
      <dsp:spPr>
        <a:xfrm>
          <a:off x="658421" y="0"/>
          <a:ext cx="6995160" cy="3052934"/>
        </a:xfrm>
        <a:prstGeom prst="rightArrow">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278494-9376-4F70-B76B-A4A5A2CAE8BB}">
      <dsp:nvSpPr>
        <dsp:cNvPr id="0" name=""/>
        <dsp:cNvSpPr/>
      </dsp:nvSpPr>
      <dsp:spPr>
        <a:xfrm>
          <a:off x="2362" y="915880"/>
          <a:ext cx="2418675" cy="1221174"/>
        </a:xfrm>
        <a:prstGeom prst="roundRect">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nl-NL" sz="2000" kern="1200" dirty="0" smtClean="0"/>
            <a:t>START</a:t>
          </a:r>
        </a:p>
        <a:p>
          <a:pPr lvl="0" algn="ctr" defTabSz="889000">
            <a:lnSpc>
              <a:spcPct val="90000"/>
            </a:lnSpc>
            <a:spcBef>
              <a:spcPct val="0"/>
            </a:spcBef>
            <a:spcAft>
              <a:spcPct val="35000"/>
            </a:spcAft>
          </a:pPr>
          <a:r>
            <a:rPr lang="nl-NL" sz="2000" kern="1200" dirty="0" err="1" smtClean="0"/>
            <a:t>Orientation</a:t>
          </a:r>
          <a:r>
            <a:rPr lang="nl-NL" sz="2000" kern="1200" dirty="0" smtClean="0"/>
            <a:t>  </a:t>
          </a:r>
          <a:r>
            <a:rPr lang="nl-NL" sz="2000" kern="1200" dirty="0" err="1" smtClean="0"/>
            <a:t>and</a:t>
          </a:r>
          <a:r>
            <a:rPr lang="nl-NL" sz="2000" kern="1200" dirty="0" smtClean="0"/>
            <a:t> training </a:t>
          </a:r>
          <a:endParaRPr lang="nl-NL" sz="2000" kern="1200" dirty="0"/>
        </a:p>
      </dsp:txBody>
      <dsp:txXfrm>
        <a:off x="61975" y="975493"/>
        <a:ext cx="2299449" cy="1101948"/>
      </dsp:txXfrm>
    </dsp:sp>
    <dsp:sp modelId="{80DDEDF5-9B2F-407C-B831-C83E36620D80}">
      <dsp:nvSpPr>
        <dsp:cNvPr id="0" name=""/>
        <dsp:cNvSpPr/>
      </dsp:nvSpPr>
      <dsp:spPr>
        <a:xfrm>
          <a:off x="2806162" y="532657"/>
          <a:ext cx="2964401" cy="2040178"/>
        </a:xfrm>
        <a:prstGeom prst="roundRect">
          <a:avLst/>
        </a:prstGeom>
        <a:solidFill>
          <a:schemeClr val="accent6">
            <a:shade val="80000"/>
            <a:hueOff val="0"/>
            <a:satOff val="-16910"/>
            <a:lumOff val="169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nl-NL" sz="2000" kern="1200" dirty="0" smtClean="0"/>
            <a:t>FOLLOW-UP</a:t>
          </a:r>
        </a:p>
        <a:p>
          <a:pPr lvl="0" algn="ctr" defTabSz="889000">
            <a:lnSpc>
              <a:spcPct val="90000"/>
            </a:lnSpc>
            <a:spcBef>
              <a:spcPct val="0"/>
            </a:spcBef>
            <a:spcAft>
              <a:spcPct val="35000"/>
            </a:spcAft>
          </a:pPr>
          <a:r>
            <a:rPr lang="nl-NL" sz="2000" kern="1200" dirty="0" err="1" smtClean="0"/>
            <a:t>Choices</a:t>
          </a:r>
          <a:r>
            <a:rPr lang="nl-NL" sz="2000" kern="1200" dirty="0" smtClean="0"/>
            <a:t> made </a:t>
          </a:r>
          <a:r>
            <a:rPr lang="nl-NL" sz="2000" kern="1200" dirty="0" err="1" smtClean="0"/>
            <a:t>for</a:t>
          </a:r>
          <a:r>
            <a:rPr lang="nl-NL" sz="2000" kern="1200" dirty="0" smtClean="0"/>
            <a:t> </a:t>
          </a:r>
          <a:r>
            <a:rPr lang="nl-NL" sz="2000" kern="1200" dirty="0" err="1" smtClean="0"/>
            <a:t>specific</a:t>
          </a:r>
          <a:r>
            <a:rPr lang="nl-NL" sz="2000" kern="1200" dirty="0" smtClean="0"/>
            <a:t> goals, plan is </a:t>
          </a:r>
          <a:r>
            <a:rPr lang="nl-NL" sz="2000" kern="1200" dirty="0" err="1" smtClean="0"/>
            <a:t>drawn</a:t>
          </a:r>
          <a:r>
            <a:rPr lang="nl-NL" sz="2000" kern="1200" dirty="0" smtClean="0"/>
            <a:t> </a:t>
          </a:r>
          <a:r>
            <a:rPr lang="nl-NL" sz="2000" kern="1200" dirty="0" err="1" smtClean="0"/>
            <a:t>and</a:t>
          </a:r>
          <a:r>
            <a:rPr lang="nl-NL" sz="2000" kern="1200" dirty="0" smtClean="0"/>
            <a:t> </a:t>
          </a:r>
          <a:r>
            <a:rPr lang="nl-NL" sz="2000" kern="1200" dirty="0" err="1" smtClean="0"/>
            <a:t>implementated</a:t>
          </a:r>
          <a:endParaRPr lang="nl-NL" sz="2000" kern="1200" dirty="0"/>
        </a:p>
      </dsp:txBody>
      <dsp:txXfrm>
        <a:off x="2905755" y="632250"/>
        <a:ext cx="2765215" cy="1840992"/>
      </dsp:txXfrm>
    </dsp:sp>
    <dsp:sp modelId="{34E0703D-BA52-4EA8-BCD5-F4F1010636BD}">
      <dsp:nvSpPr>
        <dsp:cNvPr id="0" name=""/>
        <dsp:cNvSpPr/>
      </dsp:nvSpPr>
      <dsp:spPr>
        <a:xfrm>
          <a:off x="6136872" y="915880"/>
          <a:ext cx="2090364" cy="1221174"/>
        </a:xfrm>
        <a:prstGeom prst="roundRect">
          <a:avLst/>
        </a:prstGeom>
        <a:solidFill>
          <a:schemeClr val="accent6">
            <a:shade val="80000"/>
            <a:hueOff val="0"/>
            <a:satOff val="-33821"/>
            <a:lumOff val="338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nl-NL" sz="2000" kern="1200" dirty="0" smtClean="0"/>
            <a:t>ASSESSMENT</a:t>
          </a:r>
        </a:p>
        <a:p>
          <a:pPr lvl="0" algn="ctr" defTabSz="889000">
            <a:lnSpc>
              <a:spcPct val="90000"/>
            </a:lnSpc>
            <a:spcBef>
              <a:spcPct val="0"/>
            </a:spcBef>
            <a:spcAft>
              <a:spcPct val="35000"/>
            </a:spcAft>
          </a:pPr>
          <a:r>
            <a:rPr lang="nl-NL" sz="2000" kern="1200" dirty="0" err="1" smtClean="0"/>
            <a:t>Completion</a:t>
          </a:r>
          <a:r>
            <a:rPr lang="nl-NL" sz="2000" kern="1200" dirty="0" smtClean="0"/>
            <a:t> </a:t>
          </a:r>
          <a:r>
            <a:rPr lang="nl-NL" sz="2000" kern="1200" dirty="0" err="1" smtClean="0"/>
            <a:t>and</a:t>
          </a:r>
          <a:r>
            <a:rPr lang="nl-NL" sz="2000" kern="1200" dirty="0" smtClean="0"/>
            <a:t> review </a:t>
          </a:r>
        </a:p>
      </dsp:txBody>
      <dsp:txXfrm>
        <a:off x="6196485" y="975493"/>
        <a:ext cx="1971138" cy="11019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A6D22E-52D5-46E8-8CFA-0C2716F6E815}">
      <dsp:nvSpPr>
        <dsp:cNvPr id="0" name=""/>
        <dsp:cNvSpPr/>
      </dsp:nvSpPr>
      <dsp:spPr>
        <a:xfrm>
          <a:off x="8267" y="325917"/>
          <a:ext cx="1912074" cy="1148365"/>
        </a:xfrm>
        <a:prstGeom prst="roundRect">
          <a:avLst>
            <a:gd name="adj" fmla="val 10000"/>
          </a:avLst>
        </a:prstGeom>
        <a:solidFill>
          <a:schemeClr val="accent1">
            <a:hueOff val="0"/>
            <a:satOff val="0"/>
            <a:lumOff val="0"/>
            <a:alphaOff val="0"/>
          </a:schemeClr>
        </a:solidFill>
        <a:ln w="25400" cap="flat" cmpd="sng" algn="ctr">
          <a:solidFill>
            <a:srgbClr val="F57E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nl-NL" sz="1800" kern="1200" dirty="0" err="1" smtClean="0">
              <a:solidFill>
                <a:schemeClr val="tx1"/>
              </a:solidFill>
            </a:rPr>
            <a:t>Orientationplan</a:t>
          </a:r>
          <a:r>
            <a:rPr lang="nl-NL" sz="1800" kern="1200" dirty="0" smtClean="0">
              <a:solidFill>
                <a:schemeClr val="tx1"/>
              </a:solidFill>
            </a:rPr>
            <a:t> </a:t>
          </a:r>
          <a:endParaRPr lang="nl-NL" sz="1800" kern="1200" dirty="0">
            <a:solidFill>
              <a:schemeClr val="tx1"/>
            </a:solidFill>
          </a:endParaRPr>
        </a:p>
      </dsp:txBody>
      <dsp:txXfrm>
        <a:off x="41901" y="359551"/>
        <a:ext cx="1844806" cy="1081097"/>
      </dsp:txXfrm>
    </dsp:sp>
    <dsp:sp modelId="{A2E25B58-AC31-4F14-B683-D7D382935B61}">
      <dsp:nvSpPr>
        <dsp:cNvPr id="0" name=""/>
        <dsp:cNvSpPr/>
      </dsp:nvSpPr>
      <dsp:spPr>
        <a:xfrm>
          <a:off x="2111549" y="663002"/>
          <a:ext cx="405359" cy="474194"/>
        </a:xfrm>
        <a:prstGeom prst="rightArrow">
          <a:avLst>
            <a:gd name="adj1" fmla="val 60000"/>
            <a:gd name="adj2" fmla="val 50000"/>
          </a:avLst>
        </a:prstGeom>
        <a:solidFill>
          <a:schemeClr val="accent1">
            <a:tint val="60000"/>
            <a:hueOff val="0"/>
            <a:satOff val="0"/>
            <a:lumOff val="0"/>
            <a:alphaOff val="0"/>
          </a:schemeClr>
        </a:solidFill>
        <a:ln>
          <a:solidFill>
            <a:schemeClr val="accent2">
              <a:lumMod val="40000"/>
              <a:lumOff val="60000"/>
            </a:schemeClr>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nl-NL" sz="2100" kern="1200"/>
        </a:p>
      </dsp:txBody>
      <dsp:txXfrm>
        <a:off x="2111549" y="757841"/>
        <a:ext cx="283751" cy="284516"/>
      </dsp:txXfrm>
    </dsp:sp>
    <dsp:sp modelId="{B2E15893-509C-4A86-92D7-691F2EA33CC1}">
      <dsp:nvSpPr>
        <dsp:cNvPr id="0" name=""/>
        <dsp:cNvSpPr/>
      </dsp:nvSpPr>
      <dsp:spPr>
        <a:xfrm>
          <a:off x="2685171" y="325917"/>
          <a:ext cx="2838569" cy="1148365"/>
        </a:xfrm>
        <a:prstGeom prst="roundRect">
          <a:avLst>
            <a:gd name="adj" fmla="val 10000"/>
          </a:avLst>
        </a:prstGeom>
        <a:solidFill>
          <a:schemeClr val="accent1">
            <a:hueOff val="0"/>
            <a:satOff val="0"/>
            <a:lumOff val="0"/>
            <a:alphaOff val="0"/>
          </a:schemeClr>
        </a:solidFill>
        <a:ln w="254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nl-NL" sz="1800" kern="1200" dirty="0" err="1" smtClean="0">
              <a:solidFill>
                <a:schemeClr val="tx1"/>
              </a:solidFill>
            </a:rPr>
            <a:t>Competence</a:t>
          </a:r>
          <a:r>
            <a:rPr lang="nl-NL" sz="1800" kern="1200" dirty="0" smtClean="0">
              <a:solidFill>
                <a:schemeClr val="tx1"/>
              </a:solidFill>
            </a:rPr>
            <a:t> Development Plan</a:t>
          </a:r>
        </a:p>
        <a:p>
          <a:pPr lvl="0" algn="ctr" defTabSz="800100">
            <a:lnSpc>
              <a:spcPct val="90000"/>
            </a:lnSpc>
            <a:spcBef>
              <a:spcPct val="0"/>
            </a:spcBef>
            <a:spcAft>
              <a:spcPct val="35000"/>
            </a:spcAft>
          </a:pPr>
          <a:r>
            <a:rPr lang="nl-NL" sz="1800" kern="1200" dirty="0" smtClean="0">
              <a:solidFill>
                <a:schemeClr val="tx1"/>
              </a:solidFill>
            </a:rPr>
            <a:t>&amp; timetable  </a:t>
          </a:r>
          <a:endParaRPr lang="nl-NL" sz="1800" kern="1200" dirty="0">
            <a:solidFill>
              <a:schemeClr val="tx1"/>
            </a:solidFill>
          </a:endParaRPr>
        </a:p>
      </dsp:txBody>
      <dsp:txXfrm>
        <a:off x="2718805" y="359551"/>
        <a:ext cx="2771301" cy="1081097"/>
      </dsp:txXfrm>
    </dsp:sp>
    <dsp:sp modelId="{2FEC8E39-BF6A-4762-B882-D3029E890314}">
      <dsp:nvSpPr>
        <dsp:cNvPr id="0" name=""/>
        <dsp:cNvSpPr/>
      </dsp:nvSpPr>
      <dsp:spPr>
        <a:xfrm rot="21558636">
          <a:off x="5717000" y="641133"/>
          <a:ext cx="409771" cy="474194"/>
        </a:xfrm>
        <a:prstGeom prst="rightArrow">
          <a:avLst>
            <a:gd name="adj1" fmla="val 60000"/>
            <a:gd name="adj2" fmla="val 50000"/>
          </a:avLst>
        </a:prstGeom>
        <a:solidFill>
          <a:schemeClr val="accent1">
            <a:tint val="60000"/>
            <a:hueOff val="0"/>
            <a:satOff val="0"/>
            <a:lumOff val="0"/>
            <a:alphaOff val="0"/>
          </a:schemeClr>
        </a:solidFill>
        <a:ln>
          <a:solidFill>
            <a:schemeClr val="accent2">
              <a:lumMod val="40000"/>
              <a:lumOff val="60000"/>
            </a:schemeClr>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nl-NL" sz="2100" kern="1200"/>
        </a:p>
      </dsp:txBody>
      <dsp:txXfrm>
        <a:off x="5717004" y="736712"/>
        <a:ext cx="286840" cy="284516"/>
      </dsp:txXfrm>
    </dsp:sp>
    <dsp:sp modelId="{3E166B7C-F048-419A-887A-4BE544233F2D}">
      <dsp:nvSpPr>
        <dsp:cNvPr id="0" name=""/>
        <dsp:cNvSpPr/>
      </dsp:nvSpPr>
      <dsp:spPr>
        <a:xfrm>
          <a:off x="6296837" y="288032"/>
          <a:ext cx="1912074" cy="1148365"/>
        </a:xfrm>
        <a:prstGeom prst="roundRect">
          <a:avLst>
            <a:gd name="adj" fmla="val 10000"/>
          </a:avLst>
        </a:prstGeom>
        <a:solidFill>
          <a:schemeClr val="accent1">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nl-NL" sz="1800" kern="1200" dirty="0" smtClean="0">
              <a:solidFill>
                <a:schemeClr val="tx1"/>
              </a:solidFill>
            </a:rPr>
            <a:t>Portfolio </a:t>
          </a:r>
          <a:r>
            <a:rPr lang="nl-NL" sz="1800" kern="1200" dirty="0" err="1" smtClean="0">
              <a:solidFill>
                <a:schemeClr val="tx1"/>
              </a:solidFill>
            </a:rPr>
            <a:t>and</a:t>
          </a:r>
          <a:r>
            <a:rPr lang="nl-NL" sz="1800" kern="1200" dirty="0" smtClean="0">
              <a:solidFill>
                <a:schemeClr val="tx1"/>
              </a:solidFill>
            </a:rPr>
            <a:t> </a:t>
          </a:r>
          <a:r>
            <a:rPr lang="nl-NL" sz="1800" kern="1200" dirty="0" err="1" smtClean="0">
              <a:solidFill>
                <a:schemeClr val="tx1"/>
              </a:solidFill>
            </a:rPr>
            <a:t>Criterion-based</a:t>
          </a:r>
          <a:r>
            <a:rPr lang="nl-NL" sz="1800" kern="1200" dirty="0" smtClean="0">
              <a:solidFill>
                <a:schemeClr val="tx1"/>
              </a:solidFill>
            </a:rPr>
            <a:t> Interview </a:t>
          </a:r>
          <a:endParaRPr lang="nl-NL" sz="1800" kern="1200" dirty="0">
            <a:solidFill>
              <a:schemeClr val="tx1"/>
            </a:solidFill>
          </a:endParaRPr>
        </a:p>
      </dsp:txBody>
      <dsp:txXfrm>
        <a:off x="6330471" y="321666"/>
        <a:ext cx="1844806" cy="10810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6AF17B-59C0-4AAB-8695-28BB29065F79}">
      <dsp:nvSpPr>
        <dsp:cNvPr id="0" name=""/>
        <dsp:cNvSpPr/>
      </dsp:nvSpPr>
      <dsp:spPr>
        <a:xfrm>
          <a:off x="658421" y="0"/>
          <a:ext cx="6995160" cy="2952327"/>
        </a:xfrm>
        <a:prstGeom prst="rightArrow">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278494-9376-4F70-B76B-A4A5A2CAE8BB}">
      <dsp:nvSpPr>
        <dsp:cNvPr id="0" name=""/>
        <dsp:cNvSpPr/>
      </dsp:nvSpPr>
      <dsp:spPr>
        <a:xfrm>
          <a:off x="147908" y="885698"/>
          <a:ext cx="2346316" cy="1180930"/>
        </a:xfrm>
        <a:prstGeom prst="roundRect">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nl-NL" sz="2000" kern="1200" dirty="0" smtClean="0"/>
            <a:t>START (4)</a:t>
          </a:r>
        </a:p>
        <a:p>
          <a:pPr lvl="0" algn="ctr" defTabSz="889000">
            <a:lnSpc>
              <a:spcPct val="90000"/>
            </a:lnSpc>
            <a:spcBef>
              <a:spcPct val="0"/>
            </a:spcBef>
            <a:spcAft>
              <a:spcPct val="35000"/>
            </a:spcAft>
          </a:pPr>
          <a:r>
            <a:rPr lang="nl-NL" sz="2000" kern="1200" dirty="0" err="1" smtClean="0"/>
            <a:t>Orientation</a:t>
          </a:r>
          <a:r>
            <a:rPr lang="nl-NL" sz="2000" kern="1200" dirty="0" smtClean="0"/>
            <a:t>  </a:t>
          </a:r>
          <a:r>
            <a:rPr lang="nl-NL" sz="2000" kern="1200" dirty="0" err="1" smtClean="0"/>
            <a:t>and</a:t>
          </a:r>
          <a:r>
            <a:rPr lang="nl-NL" sz="2000" kern="1200" dirty="0" smtClean="0"/>
            <a:t> training </a:t>
          </a:r>
          <a:endParaRPr lang="nl-NL" sz="2000" kern="1200" dirty="0"/>
        </a:p>
      </dsp:txBody>
      <dsp:txXfrm>
        <a:off x="205556" y="943346"/>
        <a:ext cx="2231020" cy="1065634"/>
      </dsp:txXfrm>
    </dsp:sp>
    <dsp:sp modelId="{80DDEDF5-9B2F-407C-B831-C83E36620D80}">
      <dsp:nvSpPr>
        <dsp:cNvPr id="0" name=""/>
        <dsp:cNvSpPr/>
      </dsp:nvSpPr>
      <dsp:spPr>
        <a:xfrm>
          <a:off x="2844749" y="515104"/>
          <a:ext cx="2875715" cy="1972945"/>
        </a:xfrm>
        <a:prstGeom prst="roundRect">
          <a:avLst/>
        </a:prstGeom>
        <a:solidFill>
          <a:schemeClr val="accent6">
            <a:shade val="80000"/>
            <a:hueOff val="0"/>
            <a:satOff val="-16910"/>
            <a:lumOff val="169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nl-NL" sz="2000" kern="1200" dirty="0" smtClean="0"/>
            <a:t>FOLLOW-UP (14)</a:t>
          </a:r>
        </a:p>
        <a:p>
          <a:pPr lvl="0" algn="ctr" defTabSz="889000">
            <a:lnSpc>
              <a:spcPct val="90000"/>
            </a:lnSpc>
            <a:spcBef>
              <a:spcPct val="0"/>
            </a:spcBef>
            <a:spcAft>
              <a:spcPct val="35000"/>
            </a:spcAft>
          </a:pPr>
          <a:r>
            <a:rPr lang="nl-NL" sz="2000" kern="1200" dirty="0" err="1" smtClean="0"/>
            <a:t>Choices</a:t>
          </a:r>
          <a:r>
            <a:rPr lang="nl-NL" sz="2000" kern="1200" dirty="0" smtClean="0"/>
            <a:t> made </a:t>
          </a:r>
          <a:r>
            <a:rPr lang="nl-NL" sz="2000" kern="1200" dirty="0" err="1" smtClean="0"/>
            <a:t>for</a:t>
          </a:r>
          <a:r>
            <a:rPr lang="nl-NL" sz="2000" kern="1200" dirty="0" smtClean="0"/>
            <a:t> </a:t>
          </a:r>
          <a:r>
            <a:rPr lang="nl-NL" sz="2000" kern="1200" dirty="0" err="1" smtClean="0"/>
            <a:t>specific</a:t>
          </a:r>
          <a:r>
            <a:rPr lang="nl-NL" sz="2000" kern="1200" dirty="0" smtClean="0"/>
            <a:t> goals, plan is </a:t>
          </a:r>
          <a:r>
            <a:rPr lang="nl-NL" sz="2000" kern="1200" dirty="0" err="1" smtClean="0"/>
            <a:t>drawn</a:t>
          </a:r>
          <a:r>
            <a:rPr lang="nl-NL" sz="2000" kern="1200" dirty="0" smtClean="0"/>
            <a:t> </a:t>
          </a:r>
          <a:r>
            <a:rPr lang="nl-NL" sz="2000" kern="1200" dirty="0" err="1" smtClean="0"/>
            <a:t>and</a:t>
          </a:r>
          <a:r>
            <a:rPr lang="nl-NL" sz="2000" kern="1200" dirty="0" smtClean="0"/>
            <a:t> </a:t>
          </a:r>
          <a:r>
            <a:rPr lang="nl-NL" sz="2000" kern="1200" dirty="0" err="1" smtClean="0"/>
            <a:t>implementated</a:t>
          </a:r>
          <a:endParaRPr lang="nl-NL" sz="2000" kern="1200" dirty="0"/>
        </a:p>
      </dsp:txBody>
      <dsp:txXfrm>
        <a:off x="2941060" y="611415"/>
        <a:ext cx="2683093" cy="1780323"/>
      </dsp:txXfrm>
    </dsp:sp>
    <dsp:sp modelId="{34E0703D-BA52-4EA8-BCD5-F4F1010636BD}">
      <dsp:nvSpPr>
        <dsp:cNvPr id="0" name=""/>
        <dsp:cNvSpPr/>
      </dsp:nvSpPr>
      <dsp:spPr>
        <a:xfrm>
          <a:off x="6053864" y="885698"/>
          <a:ext cx="2027827" cy="1180930"/>
        </a:xfrm>
        <a:prstGeom prst="roundRect">
          <a:avLst/>
        </a:prstGeom>
        <a:solidFill>
          <a:schemeClr val="accent6">
            <a:shade val="80000"/>
            <a:hueOff val="0"/>
            <a:satOff val="-33821"/>
            <a:lumOff val="338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nl-NL" sz="2000" kern="1200" dirty="0" smtClean="0"/>
            <a:t>ASSESSMENT (2)</a:t>
          </a:r>
        </a:p>
        <a:p>
          <a:pPr lvl="0" algn="ctr" defTabSz="889000">
            <a:lnSpc>
              <a:spcPct val="90000"/>
            </a:lnSpc>
            <a:spcBef>
              <a:spcPct val="0"/>
            </a:spcBef>
            <a:spcAft>
              <a:spcPct val="35000"/>
            </a:spcAft>
          </a:pPr>
          <a:r>
            <a:rPr lang="nl-NL" sz="2000" kern="1200" dirty="0" err="1" smtClean="0"/>
            <a:t>Completion</a:t>
          </a:r>
          <a:r>
            <a:rPr lang="nl-NL" sz="2000" kern="1200" dirty="0" smtClean="0"/>
            <a:t> </a:t>
          </a:r>
          <a:r>
            <a:rPr lang="nl-NL" sz="2000" kern="1200" dirty="0" err="1" smtClean="0"/>
            <a:t>and</a:t>
          </a:r>
          <a:r>
            <a:rPr lang="nl-NL" sz="2000" kern="1200" dirty="0" smtClean="0"/>
            <a:t> review </a:t>
          </a:r>
        </a:p>
      </dsp:txBody>
      <dsp:txXfrm>
        <a:off x="6111512" y="943346"/>
        <a:ext cx="1912531" cy="10656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A6D22E-52D5-46E8-8CFA-0C2716F6E815}">
      <dsp:nvSpPr>
        <dsp:cNvPr id="0" name=""/>
        <dsp:cNvSpPr/>
      </dsp:nvSpPr>
      <dsp:spPr>
        <a:xfrm>
          <a:off x="5007" y="0"/>
          <a:ext cx="2317907" cy="1800200"/>
        </a:xfrm>
        <a:prstGeom prst="roundRect">
          <a:avLst>
            <a:gd name="adj" fmla="val 10000"/>
          </a:avLst>
        </a:prstGeom>
        <a:solidFill>
          <a:schemeClr val="accent1">
            <a:hueOff val="0"/>
            <a:satOff val="0"/>
            <a:lumOff val="0"/>
            <a:alphaOff val="0"/>
          </a:schemeClr>
        </a:solidFill>
        <a:ln w="25400" cap="flat" cmpd="sng" algn="ctr">
          <a:solidFill>
            <a:srgbClr val="F57E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nl-NL" sz="1400" kern="1200" dirty="0" smtClean="0">
              <a:solidFill>
                <a:schemeClr val="tx1"/>
              </a:solidFill>
            </a:rPr>
            <a:t>Check matching </a:t>
          </a:r>
          <a:r>
            <a:rPr lang="nl-NL" sz="1400" kern="1200" dirty="0" err="1" smtClean="0">
              <a:solidFill>
                <a:schemeClr val="tx1"/>
              </a:solidFill>
            </a:rPr>
            <a:t>process</a:t>
          </a:r>
          <a:endParaRPr lang="nl-NL" sz="1400" kern="1200" dirty="0" smtClean="0">
            <a:solidFill>
              <a:schemeClr val="tx1"/>
            </a:solidFill>
          </a:endParaRPr>
        </a:p>
        <a:p>
          <a:pPr lvl="0" algn="l" defTabSz="622300">
            <a:lnSpc>
              <a:spcPct val="90000"/>
            </a:lnSpc>
            <a:spcBef>
              <a:spcPct val="0"/>
            </a:spcBef>
            <a:spcAft>
              <a:spcPct val="35000"/>
            </a:spcAft>
          </a:pPr>
          <a:r>
            <a:rPr lang="nl-NL" sz="1400" kern="1200" dirty="0" err="1" smtClean="0">
              <a:solidFill>
                <a:schemeClr val="tx1"/>
              </a:solidFill>
            </a:rPr>
            <a:t>Attend</a:t>
          </a:r>
          <a:r>
            <a:rPr lang="nl-NL" sz="1400" kern="1200" dirty="0" smtClean="0">
              <a:solidFill>
                <a:schemeClr val="tx1"/>
              </a:solidFill>
            </a:rPr>
            <a:t> the start in </a:t>
          </a:r>
          <a:r>
            <a:rPr lang="nl-NL" sz="1400" kern="1200" dirty="0" err="1" smtClean="0">
              <a:solidFill>
                <a:schemeClr val="tx1"/>
              </a:solidFill>
            </a:rPr>
            <a:t>practice</a:t>
          </a:r>
          <a:endParaRPr lang="nl-NL" sz="1400" kern="1200" dirty="0" smtClean="0">
            <a:solidFill>
              <a:schemeClr val="tx1"/>
            </a:solidFill>
          </a:endParaRPr>
        </a:p>
        <a:p>
          <a:pPr lvl="0" algn="l" defTabSz="622300">
            <a:lnSpc>
              <a:spcPct val="90000"/>
            </a:lnSpc>
            <a:spcBef>
              <a:spcPct val="0"/>
            </a:spcBef>
            <a:spcAft>
              <a:spcPct val="35000"/>
            </a:spcAft>
          </a:pPr>
          <a:r>
            <a:rPr lang="nl-NL" sz="1400" kern="1200" dirty="0" smtClean="0">
              <a:solidFill>
                <a:schemeClr val="tx1"/>
              </a:solidFill>
            </a:rPr>
            <a:t>Information </a:t>
          </a:r>
          <a:r>
            <a:rPr lang="nl-NL" sz="1400" kern="1200" dirty="0" err="1" smtClean="0">
              <a:solidFill>
                <a:schemeClr val="tx1"/>
              </a:solidFill>
            </a:rPr>
            <a:t>for</a:t>
          </a:r>
          <a:r>
            <a:rPr lang="nl-NL" sz="1400" kern="1200" dirty="0" smtClean="0">
              <a:solidFill>
                <a:schemeClr val="tx1"/>
              </a:solidFill>
            </a:rPr>
            <a:t> mentors</a:t>
          </a:r>
        </a:p>
        <a:p>
          <a:pPr lvl="0" algn="l" defTabSz="622300">
            <a:lnSpc>
              <a:spcPct val="90000"/>
            </a:lnSpc>
            <a:spcBef>
              <a:spcPct val="0"/>
            </a:spcBef>
            <a:spcAft>
              <a:spcPct val="35000"/>
            </a:spcAft>
          </a:pPr>
          <a:r>
            <a:rPr lang="nl-NL" sz="1400" kern="1200" dirty="0" err="1" smtClean="0">
              <a:solidFill>
                <a:schemeClr val="tx1"/>
              </a:solidFill>
            </a:rPr>
            <a:t>Instructions</a:t>
          </a:r>
          <a:r>
            <a:rPr lang="nl-NL" sz="1400" kern="1200" dirty="0" smtClean="0">
              <a:solidFill>
                <a:schemeClr val="tx1"/>
              </a:solidFill>
            </a:rPr>
            <a:t> </a:t>
          </a:r>
          <a:r>
            <a:rPr lang="nl-NL" sz="1400" kern="1200" dirty="0" err="1" smtClean="0">
              <a:solidFill>
                <a:schemeClr val="tx1"/>
              </a:solidFill>
            </a:rPr>
            <a:t>for</a:t>
          </a:r>
          <a:r>
            <a:rPr lang="nl-NL" sz="1400" kern="1200" dirty="0" smtClean="0">
              <a:solidFill>
                <a:schemeClr val="tx1"/>
              </a:solidFill>
            </a:rPr>
            <a:t> </a:t>
          </a:r>
          <a:r>
            <a:rPr lang="nl-NL" sz="1400" kern="1200" dirty="0" err="1" smtClean="0">
              <a:solidFill>
                <a:schemeClr val="tx1"/>
              </a:solidFill>
            </a:rPr>
            <a:t>students</a:t>
          </a:r>
          <a:r>
            <a:rPr lang="nl-NL" sz="1400" kern="1200" dirty="0" smtClean="0">
              <a:solidFill>
                <a:schemeClr val="tx1"/>
              </a:solidFill>
            </a:rPr>
            <a:t>  </a:t>
          </a:r>
          <a:endParaRPr lang="nl-NL" sz="1400" kern="1200" dirty="0">
            <a:solidFill>
              <a:schemeClr val="tx1"/>
            </a:solidFill>
          </a:endParaRPr>
        </a:p>
      </dsp:txBody>
      <dsp:txXfrm>
        <a:off x="57733" y="52726"/>
        <a:ext cx="2212455" cy="1694748"/>
      </dsp:txXfrm>
    </dsp:sp>
    <dsp:sp modelId="{A2E25B58-AC31-4F14-B683-D7D382935B61}">
      <dsp:nvSpPr>
        <dsp:cNvPr id="0" name=""/>
        <dsp:cNvSpPr/>
      </dsp:nvSpPr>
      <dsp:spPr>
        <a:xfrm flipV="1">
          <a:off x="2424162" y="797559"/>
          <a:ext cx="54007" cy="205081"/>
        </a:xfrm>
        <a:prstGeom prst="rightArrow">
          <a:avLst>
            <a:gd name="adj1" fmla="val 60000"/>
            <a:gd name="adj2" fmla="val 50000"/>
          </a:avLst>
        </a:prstGeom>
        <a:solidFill>
          <a:schemeClr val="accent1">
            <a:tint val="60000"/>
            <a:hueOff val="0"/>
            <a:satOff val="0"/>
            <a:lumOff val="0"/>
            <a:alphaOff val="0"/>
          </a:schemeClr>
        </a:solidFill>
        <a:ln>
          <a:solidFill>
            <a:schemeClr val="accent2">
              <a:lumMod val="40000"/>
              <a:lumOff val="60000"/>
            </a:schemeClr>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nl-NL" sz="900" kern="1200"/>
        </a:p>
      </dsp:txBody>
      <dsp:txXfrm rot="10800000">
        <a:off x="2424162" y="838575"/>
        <a:ext cx="37805" cy="123049"/>
      </dsp:txXfrm>
    </dsp:sp>
    <dsp:sp modelId="{B2E15893-509C-4A86-92D7-691F2EA33CC1}">
      <dsp:nvSpPr>
        <dsp:cNvPr id="0" name=""/>
        <dsp:cNvSpPr/>
      </dsp:nvSpPr>
      <dsp:spPr>
        <a:xfrm>
          <a:off x="2571946" y="0"/>
          <a:ext cx="2746194" cy="1800200"/>
        </a:xfrm>
        <a:prstGeom prst="roundRect">
          <a:avLst>
            <a:gd name="adj" fmla="val 10000"/>
          </a:avLst>
        </a:prstGeom>
        <a:solidFill>
          <a:schemeClr val="accent1">
            <a:hueOff val="0"/>
            <a:satOff val="0"/>
            <a:lumOff val="0"/>
            <a:alphaOff val="0"/>
          </a:schemeClr>
        </a:solidFill>
        <a:ln w="254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nl-NL" sz="1400" kern="1200" dirty="0" err="1" smtClean="0">
              <a:solidFill>
                <a:schemeClr val="tx1"/>
              </a:solidFill>
            </a:rPr>
            <a:t>Education</a:t>
          </a:r>
          <a:r>
            <a:rPr lang="nl-NL" sz="1400" kern="1200" dirty="0" smtClean="0">
              <a:solidFill>
                <a:schemeClr val="tx1"/>
              </a:solidFill>
            </a:rPr>
            <a:t> </a:t>
          </a:r>
          <a:r>
            <a:rPr lang="nl-NL" sz="1400" kern="1200" dirty="0" err="1" smtClean="0">
              <a:solidFill>
                <a:schemeClr val="tx1"/>
              </a:solidFill>
            </a:rPr>
            <a:t>sessions</a:t>
          </a:r>
          <a:r>
            <a:rPr lang="nl-NL" sz="1400" kern="1200" dirty="0" smtClean="0">
              <a:solidFill>
                <a:schemeClr val="tx1"/>
              </a:solidFill>
            </a:rPr>
            <a:t> </a:t>
          </a:r>
          <a:r>
            <a:rPr lang="nl-NL" sz="1400" kern="1200" dirty="0" err="1" smtClean="0">
              <a:solidFill>
                <a:schemeClr val="tx1"/>
              </a:solidFill>
            </a:rPr>
            <a:t>every</a:t>
          </a:r>
          <a:r>
            <a:rPr lang="nl-NL" sz="1400" kern="1200" dirty="0" smtClean="0">
              <a:solidFill>
                <a:schemeClr val="tx1"/>
              </a:solidFill>
            </a:rPr>
            <a:t> 2 </a:t>
          </a:r>
          <a:r>
            <a:rPr lang="nl-NL" sz="1400" kern="1200" dirty="0" err="1" smtClean="0">
              <a:solidFill>
                <a:schemeClr val="tx1"/>
              </a:solidFill>
            </a:rPr>
            <a:t>wk</a:t>
          </a:r>
          <a:endParaRPr lang="nl-NL" sz="1400" kern="1200" dirty="0" smtClean="0">
            <a:solidFill>
              <a:schemeClr val="tx1"/>
            </a:solidFill>
          </a:endParaRPr>
        </a:p>
        <a:p>
          <a:pPr lvl="0" algn="l" defTabSz="622300">
            <a:lnSpc>
              <a:spcPct val="90000"/>
            </a:lnSpc>
            <a:spcBef>
              <a:spcPct val="0"/>
            </a:spcBef>
            <a:spcAft>
              <a:spcPct val="35000"/>
            </a:spcAft>
          </a:pPr>
          <a:r>
            <a:rPr lang="nl-NL" sz="1400" kern="1200" dirty="0" err="1" smtClean="0">
              <a:solidFill>
                <a:schemeClr val="tx1"/>
              </a:solidFill>
            </a:rPr>
            <a:t>Plenary</a:t>
          </a:r>
          <a:r>
            <a:rPr lang="nl-NL" sz="1400" kern="1200" dirty="0" smtClean="0">
              <a:solidFill>
                <a:schemeClr val="tx1"/>
              </a:solidFill>
            </a:rPr>
            <a:t> </a:t>
          </a:r>
          <a:r>
            <a:rPr lang="nl-NL" sz="1400" kern="1200" dirty="0" err="1" smtClean="0">
              <a:solidFill>
                <a:schemeClr val="tx1"/>
              </a:solidFill>
            </a:rPr>
            <a:t>presentation</a:t>
          </a:r>
          <a:r>
            <a:rPr lang="nl-NL" sz="1400" kern="1200" dirty="0" smtClean="0">
              <a:solidFill>
                <a:schemeClr val="tx1"/>
              </a:solidFill>
            </a:rPr>
            <a:t> of </a:t>
          </a:r>
          <a:r>
            <a:rPr lang="nl-NL" sz="1400" kern="1200" dirty="0" err="1" smtClean="0">
              <a:solidFill>
                <a:schemeClr val="tx1"/>
              </a:solidFill>
            </a:rPr>
            <a:t>plans</a:t>
          </a:r>
          <a:endParaRPr lang="nl-NL" sz="1400" kern="1200" dirty="0" smtClean="0">
            <a:solidFill>
              <a:schemeClr val="tx1"/>
            </a:solidFill>
          </a:endParaRPr>
        </a:p>
        <a:p>
          <a:pPr lvl="0" algn="l" defTabSz="622300">
            <a:lnSpc>
              <a:spcPct val="90000"/>
            </a:lnSpc>
            <a:spcBef>
              <a:spcPct val="0"/>
            </a:spcBef>
            <a:spcAft>
              <a:spcPct val="35000"/>
            </a:spcAft>
          </a:pPr>
          <a:r>
            <a:rPr lang="nl-NL" sz="1400" kern="1200" dirty="0" smtClean="0">
              <a:solidFill>
                <a:schemeClr val="tx1"/>
              </a:solidFill>
            </a:rPr>
            <a:t>Interim </a:t>
          </a:r>
          <a:r>
            <a:rPr lang="nl-NL" sz="1400" kern="1200" dirty="0" err="1" smtClean="0">
              <a:solidFill>
                <a:schemeClr val="tx1"/>
              </a:solidFill>
            </a:rPr>
            <a:t>evaluation</a:t>
          </a:r>
          <a:r>
            <a:rPr lang="nl-NL" sz="1400" kern="1200" dirty="0" smtClean="0">
              <a:solidFill>
                <a:schemeClr val="tx1"/>
              </a:solidFill>
            </a:rPr>
            <a:t> ( 8 weeks)</a:t>
          </a:r>
        </a:p>
        <a:p>
          <a:pPr lvl="0" algn="l" defTabSz="622300">
            <a:lnSpc>
              <a:spcPct val="90000"/>
            </a:lnSpc>
            <a:spcBef>
              <a:spcPct val="0"/>
            </a:spcBef>
            <a:spcAft>
              <a:spcPct val="35000"/>
            </a:spcAft>
          </a:pPr>
          <a:r>
            <a:rPr lang="nl-NL" sz="1400" kern="1200" dirty="0" smtClean="0">
              <a:solidFill>
                <a:schemeClr val="tx1"/>
              </a:solidFill>
            </a:rPr>
            <a:t>Feedback </a:t>
          </a:r>
          <a:r>
            <a:rPr lang="nl-NL" sz="1400" kern="1200" dirty="0" err="1" smtClean="0">
              <a:solidFill>
                <a:schemeClr val="tx1"/>
              </a:solidFill>
            </a:rPr>
            <a:t>for</a:t>
          </a:r>
          <a:r>
            <a:rPr lang="nl-NL" sz="1400" kern="1200" dirty="0" smtClean="0">
              <a:solidFill>
                <a:schemeClr val="tx1"/>
              </a:solidFill>
            </a:rPr>
            <a:t> </a:t>
          </a:r>
          <a:r>
            <a:rPr lang="nl-NL" sz="1400" kern="1200" dirty="0" err="1" smtClean="0">
              <a:solidFill>
                <a:schemeClr val="tx1"/>
              </a:solidFill>
            </a:rPr>
            <a:t>students</a:t>
          </a:r>
          <a:r>
            <a:rPr lang="nl-NL" sz="1400" kern="1200" dirty="0" smtClean="0">
              <a:solidFill>
                <a:schemeClr val="tx1"/>
              </a:solidFill>
            </a:rPr>
            <a:t> </a:t>
          </a:r>
        </a:p>
        <a:p>
          <a:pPr lvl="0" algn="l" defTabSz="622300">
            <a:lnSpc>
              <a:spcPct val="90000"/>
            </a:lnSpc>
            <a:spcBef>
              <a:spcPct val="0"/>
            </a:spcBef>
            <a:spcAft>
              <a:spcPct val="35000"/>
            </a:spcAft>
          </a:pPr>
          <a:r>
            <a:rPr lang="nl-NL" sz="1400" kern="1200" dirty="0" smtClean="0">
              <a:solidFill>
                <a:schemeClr val="tx1"/>
              </a:solidFill>
            </a:rPr>
            <a:t>Extra coaching </a:t>
          </a:r>
        </a:p>
        <a:p>
          <a:pPr lvl="0" algn="l" defTabSz="622300">
            <a:lnSpc>
              <a:spcPct val="90000"/>
            </a:lnSpc>
            <a:spcBef>
              <a:spcPct val="0"/>
            </a:spcBef>
            <a:spcAft>
              <a:spcPct val="35000"/>
            </a:spcAft>
          </a:pPr>
          <a:r>
            <a:rPr lang="nl-NL" sz="1400" kern="1200" dirty="0" err="1" smtClean="0">
              <a:solidFill>
                <a:schemeClr val="tx1"/>
              </a:solidFill>
            </a:rPr>
            <a:t>Visit</a:t>
          </a:r>
          <a:r>
            <a:rPr lang="nl-NL" sz="1400" kern="1200" dirty="0" smtClean="0">
              <a:solidFill>
                <a:schemeClr val="tx1"/>
              </a:solidFill>
            </a:rPr>
            <a:t> the </a:t>
          </a:r>
          <a:r>
            <a:rPr lang="nl-NL" sz="1400" kern="1200" dirty="0" err="1" smtClean="0">
              <a:solidFill>
                <a:schemeClr val="tx1"/>
              </a:solidFill>
            </a:rPr>
            <a:t>ward</a:t>
          </a:r>
          <a:endParaRPr lang="nl-NL" sz="1400" kern="1200" dirty="0" smtClean="0">
            <a:solidFill>
              <a:schemeClr val="tx1"/>
            </a:solidFill>
          </a:endParaRPr>
        </a:p>
        <a:p>
          <a:pPr lvl="0" algn="ctr" defTabSz="622300">
            <a:lnSpc>
              <a:spcPct val="90000"/>
            </a:lnSpc>
            <a:spcBef>
              <a:spcPct val="0"/>
            </a:spcBef>
            <a:spcAft>
              <a:spcPct val="35000"/>
            </a:spcAft>
          </a:pPr>
          <a:endParaRPr lang="nl-NL" sz="1600" kern="1200" dirty="0">
            <a:solidFill>
              <a:schemeClr val="tx1"/>
            </a:solidFill>
          </a:endParaRPr>
        </a:p>
      </dsp:txBody>
      <dsp:txXfrm>
        <a:off x="2624672" y="52726"/>
        <a:ext cx="2640742" cy="1694748"/>
      </dsp:txXfrm>
    </dsp:sp>
    <dsp:sp modelId="{2FEC8E39-BF6A-4762-B882-D3029E890314}">
      <dsp:nvSpPr>
        <dsp:cNvPr id="0" name=""/>
        <dsp:cNvSpPr/>
      </dsp:nvSpPr>
      <dsp:spPr>
        <a:xfrm rot="21563231">
          <a:off x="5566242" y="763139"/>
          <a:ext cx="45717" cy="238750"/>
        </a:xfrm>
        <a:prstGeom prst="rightArrow">
          <a:avLst>
            <a:gd name="adj1" fmla="val 60000"/>
            <a:gd name="adj2" fmla="val 50000"/>
          </a:avLst>
        </a:prstGeom>
        <a:solidFill>
          <a:schemeClr val="accent1">
            <a:tint val="60000"/>
            <a:hueOff val="0"/>
            <a:satOff val="0"/>
            <a:lumOff val="0"/>
            <a:alphaOff val="0"/>
          </a:schemeClr>
        </a:solidFill>
        <a:ln>
          <a:solidFill>
            <a:schemeClr val="accent2">
              <a:lumMod val="40000"/>
              <a:lumOff val="60000"/>
            </a:schemeClr>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nl-NL" sz="1000" kern="1200"/>
        </a:p>
      </dsp:txBody>
      <dsp:txXfrm>
        <a:off x="5566242" y="810962"/>
        <a:ext cx="32002" cy="143250"/>
      </dsp:txXfrm>
    </dsp:sp>
    <dsp:sp modelId="{3E166B7C-F048-419A-887A-4BE544233F2D}">
      <dsp:nvSpPr>
        <dsp:cNvPr id="0" name=""/>
        <dsp:cNvSpPr/>
      </dsp:nvSpPr>
      <dsp:spPr>
        <a:xfrm>
          <a:off x="5844278" y="219800"/>
          <a:ext cx="2580657" cy="1292367"/>
        </a:xfrm>
        <a:prstGeom prst="roundRect">
          <a:avLst>
            <a:gd name="adj" fmla="val 10000"/>
          </a:avLst>
        </a:prstGeom>
        <a:solidFill>
          <a:schemeClr val="accent1">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nl-NL" sz="1400" kern="1200" dirty="0" smtClean="0">
              <a:solidFill>
                <a:schemeClr val="tx1"/>
              </a:solidFill>
            </a:rPr>
            <a:t>Check </a:t>
          </a:r>
          <a:r>
            <a:rPr lang="nl-NL" sz="1400" kern="1200" dirty="0" err="1" smtClean="0">
              <a:solidFill>
                <a:schemeClr val="tx1"/>
              </a:solidFill>
            </a:rPr>
            <a:t>portfolios</a:t>
          </a:r>
          <a:endParaRPr lang="nl-NL" sz="1400" kern="1200" dirty="0" smtClean="0">
            <a:solidFill>
              <a:schemeClr val="tx1"/>
            </a:solidFill>
          </a:endParaRPr>
        </a:p>
        <a:p>
          <a:pPr lvl="0" algn="l" defTabSz="622300">
            <a:lnSpc>
              <a:spcPct val="90000"/>
            </a:lnSpc>
            <a:spcBef>
              <a:spcPct val="0"/>
            </a:spcBef>
            <a:spcAft>
              <a:spcPct val="35000"/>
            </a:spcAft>
          </a:pPr>
          <a:r>
            <a:rPr lang="nl-NL" sz="1400" kern="1200" dirty="0" err="1" smtClean="0">
              <a:solidFill>
                <a:schemeClr val="tx1"/>
              </a:solidFill>
            </a:rPr>
            <a:t>Criterion-based</a:t>
          </a:r>
          <a:r>
            <a:rPr lang="nl-NL" sz="1400" kern="1200" dirty="0" smtClean="0">
              <a:solidFill>
                <a:schemeClr val="tx1"/>
              </a:solidFill>
            </a:rPr>
            <a:t> Interview</a:t>
          </a:r>
        </a:p>
        <a:p>
          <a:pPr lvl="0" algn="l" defTabSz="622300">
            <a:lnSpc>
              <a:spcPct val="90000"/>
            </a:lnSpc>
            <a:spcBef>
              <a:spcPct val="0"/>
            </a:spcBef>
            <a:spcAft>
              <a:spcPct val="35000"/>
            </a:spcAft>
          </a:pPr>
          <a:r>
            <a:rPr lang="nl-NL" sz="1400" kern="1200" dirty="0" smtClean="0">
              <a:solidFill>
                <a:schemeClr val="tx1"/>
              </a:solidFill>
            </a:rPr>
            <a:t>Evaluation </a:t>
          </a:r>
          <a:r>
            <a:rPr lang="nl-NL" sz="1400" kern="1200" dirty="0" err="1" smtClean="0">
              <a:solidFill>
                <a:schemeClr val="tx1"/>
              </a:solidFill>
            </a:rPr>
            <a:t>with</a:t>
          </a:r>
          <a:r>
            <a:rPr lang="nl-NL" sz="1400" kern="1200" dirty="0" smtClean="0">
              <a:solidFill>
                <a:schemeClr val="tx1"/>
              </a:solidFill>
            </a:rPr>
            <a:t> mentors </a:t>
          </a:r>
          <a:endParaRPr lang="nl-NL" sz="1400" kern="1200" dirty="0">
            <a:solidFill>
              <a:schemeClr val="tx1"/>
            </a:solidFill>
          </a:endParaRPr>
        </a:p>
      </dsp:txBody>
      <dsp:txXfrm>
        <a:off x="5882130" y="257652"/>
        <a:ext cx="2504953" cy="121666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nl-NL"/>
          </a:p>
        </p:txBody>
      </p:sp>
      <p:sp>
        <p:nvSpPr>
          <p:cNvPr id="1536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nl-NL"/>
          </a:p>
        </p:txBody>
      </p:sp>
      <p:sp>
        <p:nvSpPr>
          <p:cNvPr id="1536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nl-NL"/>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E17A1A49-848E-4D9E-924F-C6AF67F6281B}" type="slidenum">
              <a:rPr lang="nl-NL"/>
              <a:pPr/>
              <a:t>‹nr.›</a:t>
            </a:fld>
            <a:endParaRPr lang="nl-NL"/>
          </a:p>
        </p:txBody>
      </p:sp>
    </p:spTree>
    <p:extLst>
      <p:ext uri="{BB962C8B-B14F-4D97-AF65-F5344CB8AC3E}">
        <p14:creationId xmlns:p14="http://schemas.microsoft.com/office/powerpoint/2010/main" val="347558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baseline="0"/>
            </a:lvl1pPr>
          </a:lstStyle>
          <a:p>
            <a:endParaRPr lang="nl-NL"/>
          </a:p>
        </p:txBody>
      </p:sp>
      <p:sp>
        <p:nvSpPr>
          <p:cNvPr id="92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baseline="0"/>
            </a:lvl1pPr>
          </a:lstStyle>
          <a:p>
            <a:endParaRPr lang="nl-NL"/>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Klik om de tekststijl van het model te bewerken</a:t>
            </a:r>
          </a:p>
          <a:p>
            <a:pPr lvl="1"/>
            <a:r>
              <a:rPr lang="en-US" smtClean="0"/>
              <a:t>Tweede niveau</a:t>
            </a:r>
          </a:p>
          <a:p>
            <a:pPr lvl="2"/>
            <a:r>
              <a:rPr lang="en-US" smtClean="0"/>
              <a:t>Derde niveau</a:t>
            </a:r>
          </a:p>
          <a:p>
            <a:pPr lvl="3"/>
            <a:r>
              <a:rPr lang="en-US" smtClean="0"/>
              <a:t>Vierde niveau</a:t>
            </a:r>
          </a:p>
          <a:p>
            <a:pPr lvl="4"/>
            <a:r>
              <a:rPr lang="en-US" smtClean="0"/>
              <a:t>Vijfde niveau</a:t>
            </a:r>
          </a:p>
        </p:txBody>
      </p:sp>
      <p:sp>
        <p:nvSpPr>
          <p:cNvPr id="92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baseline="0"/>
            </a:lvl1pPr>
          </a:lstStyle>
          <a:p>
            <a:endParaRPr lang="nl-NL"/>
          </a:p>
        </p:txBody>
      </p:sp>
      <p:sp>
        <p:nvSpPr>
          <p:cNvPr id="92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baseline="0"/>
            </a:lvl1pPr>
          </a:lstStyle>
          <a:p>
            <a:fld id="{BA7ABD2A-E2F2-447E-BD01-CC2E99E355FF}" type="slidenum">
              <a:rPr lang="nl-NL"/>
              <a:pPr/>
              <a:t>‹nr.›</a:t>
            </a:fld>
            <a:endParaRPr lang="nl-NL"/>
          </a:p>
        </p:txBody>
      </p:sp>
    </p:spTree>
    <p:extLst>
      <p:ext uri="{BB962C8B-B14F-4D97-AF65-F5344CB8AC3E}">
        <p14:creationId xmlns:p14="http://schemas.microsoft.com/office/powerpoint/2010/main" val="218409793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96"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96"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96"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96"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9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A64BAC-AF42-47D8-8050-F3D22AE90C01}" type="slidenum">
              <a:rPr lang="nl-NL"/>
              <a:pPr/>
              <a:t>1</a:t>
            </a:fld>
            <a:endParaRPr lang="nl-NL"/>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BA7ABD2A-E2F2-447E-BD01-CC2E99E355FF}" type="slidenum">
              <a:rPr lang="nl-NL" smtClean="0"/>
              <a:pPr/>
              <a:t>11</a:t>
            </a:fld>
            <a:endParaRPr lang="nl-NL"/>
          </a:p>
        </p:txBody>
      </p:sp>
    </p:spTree>
    <p:extLst>
      <p:ext uri="{BB962C8B-B14F-4D97-AF65-F5344CB8AC3E}">
        <p14:creationId xmlns:p14="http://schemas.microsoft.com/office/powerpoint/2010/main" val="4245842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219608-6D43-41F5-AA26-96CC0657DC95}" type="slidenum">
              <a:rPr lang="nl-NL"/>
              <a:pPr/>
              <a:t>20</a:t>
            </a:fld>
            <a:endParaRPr lang="nl-NL"/>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fld id="{FEC3A1EF-E89C-4F8D-A700-522E776D9B39}" type="datetime1">
              <a:rPr lang="nl-NL" smtClean="0"/>
              <a:t>10-2-2015</a:t>
            </a:fld>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r>
              <a:rPr lang="nl-NL"/>
              <a:t>School of Nursing</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1600200"/>
            <a:ext cx="8229600" cy="4525963"/>
          </a:xfrm>
          <a:prstGeom prst="rect">
            <a:avLst/>
          </a:prstGeo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92C776C2-9A5E-45A0-BD6B-3A2FC231B4C7}" type="datetime1">
              <a:rPr lang="nl-NL" smtClean="0"/>
              <a:t>10-2-2015</a:t>
            </a:fld>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r>
              <a:rPr lang="nl-NL"/>
              <a:t>School of Nursing</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a:prstGeom prst="rect">
            <a:avLst/>
          </a:prstGeo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a:prstGeom prst="rect">
            <a:avLst/>
          </a:prstGeo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1CFCC408-A826-4758-8A95-CF5C1715799D}" type="datetime1">
              <a:rPr lang="nl-NL" smtClean="0"/>
              <a:t>10-2-2015</a:t>
            </a:fld>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r>
              <a:rPr lang="nl-NL"/>
              <a:t>School of Nursing</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NL"/>
          </a:p>
        </p:txBody>
      </p:sp>
      <p:sp>
        <p:nvSpPr>
          <p:cNvPr id="4" name="Rectangle 4"/>
          <p:cNvSpPr>
            <a:spLocks noGrp="1" noChangeArrowheads="1"/>
          </p:cNvSpPr>
          <p:nvPr>
            <p:ph type="dt" sz="half" idx="10"/>
          </p:nvPr>
        </p:nvSpPr>
        <p:spPr>
          <a:ln/>
        </p:spPr>
        <p:txBody>
          <a:bodyPr/>
          <a:lstStyle>
            <a:lvl1pPr>
              <a:defRPr/>
            </a:lvl1pPr>
          </a:lstStyle>
          <a:p>
            <a:pPr>
              <a:defRPr/>
            </a:pPr>
            <a:fld id="{161FB6FC-AA93-4750-AFAD-FE97A467F209}" type="datetime1">
              <a:rPr lang="nl-NL">
                <a:solidFill>
                  <a:srgbClr val="FFFFFF"/>
                </a:solidFill>
              </a:rPr>
              <a:pPr>
                <a:defRPr/>
              </a:pPr>
              <a:t>10-2-2015</a:t>
            </a:fld>
            <a:endParaRPr lang="nl-NL">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FFFFFF"/>
                </a:solidFill>
              </a:rPr>
              <a:t>PPT Icare werkbegeleiders  kocl november 2013</a:t>
            </a:r>
            <a:endParaRPr lang="nl-NL">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4264658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nl-NL" smtClean="0"/>
              <a:t>Klik om de stijl te bewerken</a:t>
            </a:r>
            <a:endParaRPr lang="nl-NL"/>
          </a:p>
        </p:txBody>
      </p:sp>
      <p:sp>
        <p:nvSpPr>
          <p:cNvPr id="3" name="Tijdelijke aanduiding voor inhoud 2"/>
          <p:cNvSpPr>
            <a:spLocks noGrp="1"/>
          </p:cNvSpPr>
          <p:nvPr>
            <p:ph idx="1"/>
          </p:nvPr>
        </p:nvSpPr>
        <p:spPr>
          <a:xfrm>
            <a:off x="457200" y="1600200"/>
            <a:ext cx="8229600" cy="4525963"/>
          </a:xfrm>
          <a:prstGeom prst="rect">
            <a:avLst/>
          </a:prstGeo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fld id="{A4E3AB98-D378-43EF-8E79-9FB503D13DED}" type="datetime1">
              <a:rPr lang="nl-NL">
                <a:solidFill>
                  <a:srgbClr val="FFFFFF"/>
                </a:solidFill>
              </a:rPr>
              <a:pPr>
                <a:defRPr/>
              </a:pPr>
              <a:t>10-2-2015</a:t>
            </a:fld>
            <a:endParaRPr lang="nl-NL">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FFFFFF"/>
                </a:solidFill>
              </a:rPr>
              <a:t>PPT Icare werkbegeleiders  kocl november 2013</a:t>
            </a:r>
            <a:endParaRPr lang="nl-NL">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750014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fld id="{5C83A06B-F8D3-4505-8CC2-A5C41E954063}" type="datetime1">
              <a:rPr lang="nl-NL">
                <a:solidFill>
                  <a:srgbClr val="FFFFFF"/>
                </a:solidFill>
              </a:rPr>
              <a:pPr>
                <a:defRPr/>
              </a:pPr>
              <a:t>10-2-2015</a:t>
            </a:fld>
            <a:endParaRPr lang="nl-NL">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FFFFFF"/>
                </a:solidFill>
              </a:rPr>
              <a:t>PPT Icare werkbegeleiders  kocl november 2013</a:t>
            </a:r>
            <a:endParaRPr lang="nl-NL">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25866545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4"/>
          <p:cNvSpPr>
            <a:spLocks noGrp="1" noChangeArrowheads="1"/>
          </p:cNvSpPr>
          <p:nvPr>
            <p:ph type="dt" sz="half" idx="10"/>
          </p:nvPr>
        </p:nvSpPr>
        <p:spPr>
          <a:ln/>
        </p:spPr>
        <p:txBody>
          <a:bodyPr/>
          <a:lstStyle>
            <a:lvl1pPr>
              <a:defRPr/>
            </a:lvl1pPr>
          </a:lstStyle>
          <a:p>
            <a:pPr>
              <a:defRPr/>
            </a:pPr>
            <a:fld id="{8E54900D-C0FF-4706-A10F-0D42813F3352}" type="datetime1">
              <a:rPr lang="nl-NL">
                <a:solidFill>
                  <a:srgbClr val="FFFFFF"/>
                </a:solidFill>
              </a:rPr>
              <a:pPr>
                <a:defRPr/>
              </a:pPr>
              <a:t>10-2-2015</a:t>
            </a:fld>
            <a:endParaRPr lang="nl-NL">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FFFFFF"/>
                </a:solidFill>
              </a:rPr>
              <a:t>PPT Icare werkbegeleiders  kocl november 2013</a:t>
            </a:r>
            <a:endParaRPr lang="nl-NL">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7447217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4"/>
          <p:cNvSpPr>
            <a:spLocks noGrp="1" noChangeArrowheads="1"/>
          </p:cNvSpPr>
          <p:nvPr>
            <p:ph type="dt" sz="half" idx="10"/>
          </p:nvPr>
        </p:nvSpPr>
        <p:spPr>
          <a:ln/>
        </p:spPr>
        <p:txBody>
          <a:bodyPr/>
          <a:lstStyle>
            <a:lvl1pPr>
              <a:defRPr/>
            </a:lvl1pPr>
          </a:lstStyle>
          <a:p>
            <a:pPr>
              <a:defRPr/>
            </a:pPr>
            <a:fld id="{E9A3FFFB-BC24-4995-8A9F-22E2FA447234}" type="datetime1">
              <a:rPr lang="nl-NL">
                <a:solidFill>
                  <a:srgbClr val="FFFFFF"/>
                </a:solidFill>
              </a:rPr>
              <a:pPr>
                <a:defRPr/>
              </a:pPr>
              <a:t>10-2-2015</a:t>
            </a:fld>
            <a:endParaRPr lang="nl-NL">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fr-FR">
                <a:solidFill>
                  <a:srgbClr val="FFFFFF"/>
                </a:solidFill>
              </a:rPr>
              <a:t>PPT Icare werkbegeleiders  kocl november 2013</a:t>
            </a:r>
            <a:endParaRPr lang="nl-NL">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41096586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nl-NL" smtClean="0"/>
              <a:t>Klik om de stijl te bewerken</a:t>
            </a:r>
            <a:endParaRPr lang="nl-NL"/>
          </a:p>
        </p:txBody>
      </p:sp>
      <p:sp>
        <p:nvSpPr>
          <p:cNvPr id="3" name="Rectangle 4"/>
          <p:cNvSpPr>
            <a:spLocks noGrp="1" noChangeArrowheads="1"/>
          </p:cNvSpPr>
          <p:nvPr>
            <p:ph type="dt" sz="half" idx="10"/>
          </p:nvPr>
        </p:nvSpPr>
        <p:spPr>
          <a:ln/>
        </p:spPr>
        <p:txBody>
          <a:bodyPr/>
          <a:lstStyle>
            <a:lvl1pPr>
              <a:defRPr/>
            </a:lvl1pPr>
          </a:lstStyle>
          <a:p>
            <a:pPr>
              <a:defRPr/>
            </a:pPr>
            <a:fld id="{7F13CEED-6ECA-4C4C-A409-D8D8658681BE}" type="datetime1">
              <a:rPr lang="nl-NL">
                <a:solidFill>
                  <a:srgbClr val="FFFFFF"/>
                </a:solidFill>
              </a:rPr>
              <a:pPr>
                <a:defRPr/>
              </a:pPr>
              <a:t>10-2-2015</a:t>
            </a:fld>
            <a:endParaRPr lang="nl-NL">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fr-FR">
                <a:solidFill>
                  <a:srgbClr val="FFFFFF"/>
                </a:solidFill>
              </a:rPr>
              <a:t>PPT Icare werkbegeleiders  kocl november 2013</a:t>
            </a:r>
            <a:endParaRPr lang="nl-NL">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27109240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B83054F-6B05-4EB2-B102-D59E27B730A4}" type="datetime1">
              <a:rPr lang="nl-NL">
                <a:solidFill>
                  <a:srgbClr val="FFFFFF"/>
                </a:solidFill>
              </a:rPr>
              <a:pPr>
                <a:defRPr/>
              </a:pPr>
              <a:t>10-2-2015</a:t>
            </a:fld>
            <a:endParaRPr lang="nl-NL">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fr-FR">
                <a:solidFill>
                  <a:srgbClr val="FFFFFF"/>
                </a:solidFill>
              </a:rPr>
              <a:t>PPT Icare werkbegeleiders  kocl november 2013</a:t>
            </a:r>
            <a:endParaRPr lang="nl-NL">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33436921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fld id="{5DE12227-2B2C-4163-B4C2-15896DA99D53}" type="datetime1">
              <a:rPr lang="nl-NL">
                <a:solidFill>
                  <a:srgbClr val="FFFFFF"/>
                </a:solidFill>
              </a:rPr>
              <a:pPr>
                <a:defRPr/>
              </a:pPr>
              <a:t>10-2-2015</a:t>
            </a:fld>
            <a:endParaRPr lang="nl-NL">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FFFFFF"/>
                </a:solidFill>
              </a:rPr>
              <a:t>PPT Icare werkbegeleiders  kocl november 2013</a:t>
            </a:r>
            <a:endParaRPr lang="nl-NL">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3199681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nl-NL" smtClean="0"/>
              <a:t>Klik om de stijl te bewerken</a:t>
            </a:r>
            <a:endParaRPr lang="nl-NL"/>
          </a:p>
        </p:txBody>
      </p:sp>
      <p:sp>
        <p:nvSpPr>
          <p:cNvPr id="3" name="Tijdelijke aanduiding voor inhoud 2"/>
          <p:cNvSpPr>
            <a:spLocks noGrp="1"/>
          </p:cNvSpPr>
          <p:nvPr>
            <p:ph idx="1"/>
          </p:nvPr>
        </p:nvSpPr>
        <p:spPr>
          <a:xfrm>
            <a:off x="457200" y="1600200"/>
            <a:ext cx="8229600" cy="4525963"/>
          </a:xfrm>
          <a:prstGeom prst="rect">
            <a:avLst/>
          </a:prstGeo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9FD5B483-3D97-4620-A1C3-2EDF90E0F2FE}" type="datetime1">
              <a:rPr lang="nl-NL" smtClean="0"/>
              <a:t>10-2-2015</a:t>
            </a:fld>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r>
              <a:rPr lang="nl-NL"/>
              <a:t>School of Nursing</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fld id="{CBB0E30C-7FF4-441E-9FCD-F1423A25EAAF}" type="datetime1">
              <a:rPr lang="nl-NL">
                <a:solidFill>
                  <a:srgbClr val="FFFFFF"/>
                </a:solidFill>
              </a:rPr>
              <a:pPr>
                <a:defRPr/>
              </a:pPr>
              <a:t>10-2-2015</a:t>
            </a:fld>
            <a:endParaRPr lang="nl-NL">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FFFFFF"/>
                </a:solidFill>
              </a:rPr>
              <a:t>PPT Icare werkbegeleiders  kocl november 2013</a:t>
            </a:r>
            <a:endParaRPr lang="nl-NL">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1942521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1600200"/>
            <a:ext cx="8229600" cy="4525963"/>
          </a:xfrm>
          <a:prstGeom prst="rect">
            <a:avLst/>
          </a:prstGeo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fld id="{9DD68A3B-0171-48F8-8399-814B4E4A4290}" type="datetime1">
              <a:rPr lang="nl-NL">
                <a:solidFill>
                  <a:srgbClr val="FFFFFF"/>
                </a:solidFill>
              </a:rPr>
              <a:pPr>
                <a:defRPr/>
              </a:pPr>
              <a:t>10-2-2015</a:t>
            </a:fld>
            <a:endParaRPr lang="nl-NL">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FFFFFF"/>
                </a:solidFill>
              </a:rPr>
              <a:t>PPT Icare werkbegeleiders  kocl november 2013</a:t>
            </a:r>
            <a:endParaRPr lang="nl-NL">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14564772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a:prstGeom prst="rect">
            <a:avLst/>
          </a:prstGeo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a:prstGeom prst="rect">
            <a:avLst/>
          </a:prstGeo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fld id="{2F5E252A-5C5A-440A-A179-4DB0308ED439}" type="datetime1">
              <a:rPr lang="nl-NL">
                <a:solidFill>
                  <a:srgbClr val="FFFFFF"/>
                </a:solidFill>
              </a:rPr>
              <a:pPr>
                <a:defRPr/>
              </a:pPr>
              <a:t>10-2-2015</a:t>
            </a:fld>
            <a:endParaRPr lang="nl-NL">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FFFFFF"/>
                </a:solidFill>
              </a:rPr>
              <a:t>PPT Icare werkbegeleiders  kocl november 2013</a:t>
            </a:r>
            <a:endParaRPr lang="nl-NL">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11876551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Chart" preserve="1">
  <p:cSld name="Titel, tekst en grafiek">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457200" y="1600200"/>
            <a:ext cx="4038600" cy="4525963"/>
          </a:xfrm>
          <a:prstGeom prst="rect">
            <a:avLst/>
          </a:prstGeo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grafiek 3"/>
          <p:cNvSpPr>
            <a:spLocks noGrp="1"/>
          </p:cNvSpPr>
          <p:nvPr>
            <p:ph type="chart" sz="half" idx="2"/>
          </p:nvPr>
        </p:nvSpPr>
        <p:spPr>
          <a:xfrm>
            <a:off x="4648200" y="1600200"/>
            <a:ext cx="4038600" cy="4525963"/>
          </a:xfrm>
          <a:prstGeom prst="rect">
            <a:avLst/>
          </a:prstGeom>
        </p:spPr>
        <p:txBody>
          <a:bodyPr/>
          <a:lstStyle/>
          <a:p>
            <a:pPr lvl="0"/>
            <a:endParaRPr lang="nl-NL" noProof="0" smtClean="0"/>
          </a:p>
        </p:txBody>
      </p:sp>
      <p:sp>
        <p:nvSpPr>
          <p:cNvPr id="5" name="Rectangle 4"/>
          <p:cNvSpPr>
            <a:spLocks noGrp="1" noChangeArrowheads="1"/>
          </p:cNvSpPr>
          <p:nvPr>
            <p:ph type="dt" sz="half" idx="10"/>
          </p:nvPr>
        </p:nvSpPr>
        <p:spPr>
          <a:ln/>
        </p:spPr>
        <p:txBody>
          <a:bodyPr/>
          <a:lstStyle>
            <a:lvl1pPr>
              <a:defRPr/>
            </a:lvl1pPr>
          </a:lstStyle>
          <a:p>
            <a:pPr>
              <a:defRPr/>
            </a:pPr>
            <a:fld id="{75D9206C-0ADF-497C-92F8-DFBFFD7FBC92}" type="datetime1">
              <a:rPr lang="nl-NL">
                <a:solidFill>
                  <a:srgbClr val="FFFFFF"/>
                </a:solidFill>
              </a:rPr>
              <a:pPr>
                <a:defRPr/>
              </a:pPr>
              <a:t>10-2-2015</a:t>
            </a:fld>
            <a:endParaRPr lang="nl-NL">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FFFFFF"/>
                </a:solidFill>
              </a:rPr>
              <a:t>PPT Icare werkbegeleiders  kocl november 2013</a:t>
            </a:r>
            <a:endParaRPr lang="nl-NL">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42708602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el en tab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nl-NL" smtClean="0"/>
              <a:t>Klik om de stijl te bewerken</a:t>
            </a:r>
            <a:endParaRPr lang="nl-NL"/>
          </a:p>
        </p:txBody>
      </p:sp>
      <p:sp>
        <p:nvSpPr>
          <p:cNvPr id="3" name="Tijdelijke aanduiding voor tabel 2"/>
          <p:cNvSpPr>
            <a:spLocks noGrp="1"/>
          </p:cNvSpPr>
          <p:nvPr>
            <p:ph type="tbl" idx="1"/>
          </p:nvPr>
        </p:nvSpPr>
        <p:spPr>
          <a:xfrm>
            <a:off x="457200" y="1600200"/>
            <a:ext cx="8229600" cy="4525963"/>
          </a:xfrm>
          <a:prstGeom prst="rect">
            <a:avLst/>
          </a:prstGeom>
        </p:spPr>
        <p:txBody>
          <a:bodyPr/>
          <a:lstStyle/>
          <a:p>
            <a:pPr lvl="0"/>
            <a:endParaRPr lang="nl-NL" noProof="0" smtClean="0"/>
          </a:p>
        </p:txBody>
      </p:sp>
      <p:sp>
        <p:nvSpPr>
          <p:cNvPr id="4" name="Rectangle 4"/>
          <p:cNvSpPr>
            <a:spLocks noGrp="1" noChangeArrowheads="1"/>
          </p:cNvSpPr>
          <p:nvPr>
            <p:ph type="dt" sz="half" idx="10"/>
          </p:nvPr>
        </p:nvSpPr>
        <p:spPr>
          <a:ln/>
        </p:spPr>
        <p:txBody>
          <a:bodyPr/>
          <a:lstStyle>
            <a:lvl1pPr>
              <a:defRPr/>
            </a:lvl1pPr>
          </a:lstStyle>
          <a:p>
            <a:pPr>
              <a:defRPr/>
            </a:pPr>
            <a:fld id="{7199A8EE-0278-43F8-A57D-F4BC528B8D92}" type="datetime1">
              <a:rPr lang="nl-NL">
                <a:solidFill>
                  <a:srgbClr val="FFFFFF"/>
                </a:solidFill>
              </a:rPr>
              <a:pPr>
                <a:defRPr/>
              </a:pPr>
              <a:t>10-2-2015</a:t>
            </a:fld>
            <a:endParaRPr lang="nl-NL">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FFFFFF"/>
                </a:solidFill>
              </a:rPr>
              <a:t>PPT Icare werkbegeleiders  kocl november 2013</a:t>
            </a:r>
            <a:endParaRPr lang="nl-NL">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37311472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dgm" preserve="1">
  <p:cSld name="Titel en diagram of organigram">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nl-NL" smtClean="0"/>
              <a:t>Klik om de stijl te bewerken</a:t>
            </a:r>
            <a:endParaRPr lang="nl-NL"/>
          </a:p>
        </p:txBody>
      </p:sp>
      <p:sp>
        <p:nvSpPr>
          <p:cNvPr id="3" name="Tijdelijke aanduiding voor SmartArt 2"/>
          <p:cNvSpPr>
            <a:spLocks noGrp="1"/>
          </p:cNvSpPr>
          <p:nvPr>
            <p:ph type="dgm" idx="1"/>
          </p:nvPr>
        </p:nvSpPr>
        <p:spPr>
          <a:xfrm>
            <a:off x="457200" y="1600200"/>
            <a:ext cx="8229600" cy="4525963"/>
          </a:xfrm>
          <a:prstGeom prst="rect">
            <a:avLst/>
          </a:prstGeom>
        </p:spPr>
        <p:txBody>
          <a:bodyPr/>
          <a:lstStyle/>
          <a:p>
            <a:pPr lvl="0"/>
            <a:endParaRPr lang="nl-NL" noProof="0" smtClean="0"/>
          </a:p>
        </p:txBody>
      </p:sp>
      <p:sp>
        <p:nvSpPr>
          <p:cNvPr id="4" name="Rectangle 4"/>
          <p:cNvSpPr>
            <a:spLocks noGrp="1" noChangeArrowheads="1"/>
          </p:cNvSpPr>
          <p:nvPr>
            <p:ph type="dt" sz="half" idx="10"/>
          </p:nvPr>
        </p:nvSpPr>
        <p:spPr>
          <a:ln/>
        </p:spPr>
        <p:txBody>
          <a:bodyPr/>
          <a:lstStyle>
            <a:lvl1pPr>
              <a:defRPr/>
            </a:lvl1pPr>
          </a:lstStyle>
          <a:p>
            <a:pPr>
              <a:defRPr/>
            </a:pPr>
            <a:fld id="{0ABCED2C-39C0-4202-9CD1-5D73A15FE841}" type="datetime1">
              <a:rPr lang="nl-NL">
                <a:solidFill>
                  <a:srgbClr val="FFFFFF"/>
                </a:solidFill>
              </a:rPr>
              <a:pPr>
                <a:defRPr/>
              </a:pPr>
              <a:t>10-2-2015</a:t>
            </a:fld>
            <a:endParaRPr lang="nl-NL">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FFFFFF"/>
                </a:solidFill>
              </a:rPr>
              <a:t>PPT Icare werkbegeleiders  kocl november 2013</a:t>
            </a:r>
            <a:endParaRPr lang="nl-NL">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7745245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457200" y="1600200"/>
            <a:ext cx="4038600" cy="4525963"/>
          </a:xfrm>
          <a:prstGeom prst="rect">
            <a:avLst/>
          </a:prstGeo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a:prstGeom prst="rect">
            <a:avLst/>
          </a:prstGeo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4"/>
          <p:cNvSpPr>
            <a:spLocks noGrp="1" noChangeArrowheads="1"/>
          </p:cNvSpPr>
          <p:nvPr>
            <p:ph type="dt" sz="half" idx="10"/>
          </p:nvPr>
        </p:nvSpPr>
        <p:spPr>
          <a:ln/>
        </p:spPr>
        <p:txBody>
          <a:bodyPr/>
          <a:lstStyle>
            <a:lvl1pPr>
              <a:defRPr/>
            </a:lvl1pPr>
          </a:lstStyle>
          <a:p>
            <a:pPr>
              <a:defRPr/>
            </a:pPr>
            <a:fld id="{3D2F48EB-4793-4D31-A448-CE325E672FBC}" type="datetime1">
              <a:rPr lang="nl-NL">
                <a:solidFill>
                  <a:srgbClr val="FFFFFF"/>
                </a:solidFill>
              </a:rPr>
              <a:pPr>
                <a:defRPr/>
              </a:pPr>
              <a:t>10-2-2015</a:t>
            </a:fld>
            <a:endParaRPr lang="nl-NL">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FFFFFF"/>
                </a:solidFill>
              </a:rPr>
              <a:t>PPT Icare werkbegeleiders  kocl november 2013</a:t>
            </a:r>
            <a:endParaRPr lang="nl-NL">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13361198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AndTwoObj" preserve="1">
  <p:cSld name="Titel, tekst en 2 inhoudselementen">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457200" y="1600200"/>
            <a:ext cx="4038600" cy="4525963"/>
          </a:xfrm>
          <a:prstGeom prst="rect">
            <a:avLst/>
          </a:prstGeo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quarter" idx="2"/>
          </p:nvPr>
        </p:nvSpPr>
        <p:spPr>
          <a:xfrm>
            <a:off x="4648200" y="1600200"/>
            <a:ext cx="4038600" cy="2185988"/>
          </a:xfrm>
          <a:prstGeom prst="rect">
            <a:avLst/>
          </a:prstGeo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inhoud 4"/>
          <p:cNvSpPr>
            <a:spLocks noGrp="1"/>
          </p:cNvSpPr>
          <p:nvPr>
            <p:ph sz="quarter" idx="3"/>
          </p:nvPr>
        </p:nvSpPr>
        <p:spPr>
          <a:xfrm>
            <a:off x="4648200" y="3938588"/>
            <a:ext cx="4038600" cy="2187575"/>
          </a:xfrm>
          <a:prstGeom prst="rect">
            <a:avLst/>
          </a:prstGeo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Rectangle 4"/>
          <p:cNvSpPr>
            <a:spLocks noGrp="1" noChangeArrowheads="1"/>
          </p:cNvSpPr>
          <p:nvPr>
            <p:ph type="dt" sz="half" idx="10"/>
          </p:nvPr>
        </p:nvSpPr>
        <p:spPr>
          <a:ln/>
        </p:spPr>
        <p:txBody>
          <a:bodyPr/>
          <a:lstStyle>
            <a:lvl1pPr>
              <a:defRPr/>
            </a:lvl1pPr>
          </a:lstStyle>
          <a:p>
            <a:pPr>
              <a:defRPr/>
            </a:pPr>
            <a:fld id="{4805BAD4-A284-428A-BD1C-1D1A90ECA06E}" type="datetime1">
              <a:rPr lang="nl-NL">
                <a:solidFill>
                  <a:srgbClr val="FFFFFF"/>
                </a:solidFill>
              </a:rPr>
              <a:pPr>
                <a:defRPr/>
              </a:pPr>
              <a:t>10-2-2015</a:t>
            </a:fld>
            <a:endParaRPr lang="nl-NL">
              <a:solidFill>
                <a:srgbClr val="FFFFFF"/>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r>
              <a:rPr lang="fr-FR">
                <a:solidFill>
                  <a:srgbClr val="FFFFFF"/>
                </a:solidFill>
              </a:rPr>
              <a:t>PPT Icare werkbegeleiders  kocl november 2013</a:t>
            </a:r>
            <a:endParaRPr lang="nl-NL">
              <a:solidFill>
                <a:srgbClr val="FFFFFF"/>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1177735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A8D6AAF2-80C9-4791-955F-727CB5CFE769}" type="datetime1">
              <a:rPr lang="nl-NL" smtClean="0"/>
              <a:t>10-2-2015</a:t>
            </a:fld>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r>
              <a:rPr lang="nl-NL"/>
              <a:t>School of Nursing</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lvl1pPr>
              <a:defRPr/>
            </a:lvl1pPr>
          </a:lstStyle>
          <a:p>
            <a:fld id="{5BDA5016-6F9A-4F24-BAF2-86CC4DF6FDE7}" type="datetime1">
              <a:rPr lang="nl-NL" smtClean="0"/>
              <a:t>10-2-2015</a:t>
            </a:fld>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r>
              <a:rPr lang="nl-NL"/>
              <a:t>School of Nursing</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vl1pPr>
          </a:lstStyle>
          <a:p>
            <a:fld id="{9C11DCE8-1131-49AB-B35E-DACF1A1193C3}" type="datetime1">
              <a:rPr lang="nl-NL" smtClean="0"/>
              <a:t>10-2-2015</a:t>
            </a:fld>
            <a:endParaRPr lang="nl-NL"/>
          </a:p>
        </p:txBody>
      </p:sp>
      <p:sp>
        <p:nvSpPr>
          <p:cNvPr id="8" name="Tijdelijke aanduiding voor voettekst 7"/>
          <p:cNvSpPr>
            <a:spLocks noGrp="1"/>
          </p:cNvSpPr>
          <p:nvPr>
            <p:ph type="ftr" sz="quarter" idx="11"/>
          </p:nvPr>
        </p:nvSpPr>
        <p:spPr/>
        <p:txBody>
          <a:bodyPr/>
          <a:lstStyle>
            <a:lvl1pPr>
              <a:defRPr/>
            </a:lvl1pPr>
          </a:lstStyle>
          <a:p>
            <a:endParaRPr lang="nl-NL"/>
          </a:p>
        </p:txBody>
      </p:sp>
      <p:sp>
        <p:nvSpPr>
          <p:cNvPr id="9" name="Tijdelijke aanduiding voor dianummer 8"/>
          <p:cNvSpPr>
            <a:spLocks noGrp="1"/>
          </p:cNvSpPr>
          <p:nvPr>
            <p:ph type="sldNum" sz="quarter" idx="12"/>
          </p:nvPr>
        </p:nvSpPr>
        <p:spPr/>
        <p:txBody>
          <a:bodyPr/>
          <a:lstStyle>
            <a:lvl1pPr>
              <a:defRPr/>
            </a:lvl1pPr>
          </a:lstStyle>
          <a:p>
            <a:r>
              <a:rPr lang="nl-NL"/>
              <a:t>School of Nursing</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lvl1pPr>
              <a:defRPr/>
            </a:lvl1pPr>
          </a:lstStyle>
          <a:p>
            <a:fld id="{F4482C09-8EFA-4F46-AA7F-848B196B331D}" type="datetime1">
              <a:rPr lang="nl-NL" smtClean="0"/>
              <a:t>10-2-2015</a:t>
            </a:fld>
            <a:endParaRPr lang="nl-NL"/>
          </a:p>
        </p:txBody>
      </p:sp>
      <p:sp>
        <p:nvSpPr>
          <p:cNvPr id="4" name="Tijdelijke aanduiding voor voettekst 3"/>
          <p:cNvSpPr>
            <a:spLocks noGrp="1"/>
          </p:cNvSpPr>
          <p:nvPr>
            <p:ph type="ftr" sz="quarter" idx="11"/>
          </p:nvPr>
        </p:nvSpPr>
        <p:spPr/>
        <p:txBody>
          <a:bodyPr/>
          <a:lstStyle>
            <a:lvl1pPr>
              <a:defRPr/>
            </a:lvl1pPr>
          </a:lstStyle>
          <a:p>
            <a:endParaRPr lang="nl-NL"/>
          </a:p>
        </p:txBody>
      </p:sp>
      <p:sp>
        <p:nvSpPr>
          <p:cNvPr id="5" name="Tijdelijke aanduiding voor dianummer 4"/>
          <p:cNvSpPr>
            <a:spLocks noGrp="1"/>
          </p:cNvSpPr>
          <p:nvPr>
            <p:ph type="sldNum" sz="quarter" idx="12"/>
          </p:nvPr>
        </p:nvSpPr>
        <p:spPr/>
        <p:txBody>
          <a:bodyPr/>
          <a:lstStyle>
            <a:lvl1pPr>
              <a:defRPr/>
            </a:lvl1pPr>
          </a:lstStyle>
          <a:p>
            <a:r>
              <a:rPr lang="nl-NL"/>
              <a:t>School of Nursing</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fld id="{CBFE6F37-EBD2-4034-BB23-5490E3E8BE85}" type="datetime1">
              <a:rPr lang="nl-NL" smtClean="0"/>
              <a:t>10-2-2015</a:t>
            </a:fld>
            <a:endParaRPr lang="nl-NL"/>
          </a:p>
        </p:txBody>
      </p:sp>
      <p:sp>
        <p:nvSpPr>
          <p:cNvPr id="3" name="Tijdelijke aanduiding voor voettekst 2"/>
          <p:cNvSpPr>
            <a:spLocks noGrp="1"/>
          </p:cNvSpPr>
          <p:nvPr>
            <p:ph type="ftr" sz="quarter" idx="11"/>
          </p:nvPr>
        </p:nvSpPr>
        <p:spPr/>
        <p:txBody>
          <a:bodyPr/>
          <a:lstStyle>
            <a:lvl1pPr>
              <a:defRPr/>
            </a:lvl1pPr>
          </a:lstStyle>
          <a:p>
            <a:endParaRPr lang="nl-NL"/>
          </a:p>
        </p:txBody>
      </p:sp>
      <p:sp>
        <p:nvSpPr>
          <p:cNvPr id="4" name="Tijdelijke aanduiding voor dianummer 3"/>
          <p:cNvSpPr>
            <a:spLocks noGrp="1"/>
          </p:cNvSpPr>
          <p:nvPr>
            <p:ph type="sldNum" sz="quarter" idx="12"/>
          </p:nvPr>
        </p:nvSpPr>
        <p:spPr/>
        <p:txBody>
          <a:bodyPr/>
          <a:lstStyle>
            <a:lvl1pPr>
              <a:defRPr/>
            </a:lvl1pPr>
          </a:lstStyle>
          <a:p>
            <a:r>
              <a:rPr lang="nl-NL"/>
              <a:t>School of Nursing</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fld id="{8FD71EBC-4D8D-4D4B-A308-47338C088B0E}" type="datetime1">
              <a:rPr lang="nl-NL" smtClean="0"/>
              <a:t>10-2-2015</a:t>
            </a:fld>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r>
              <a:rPr lang="nl-NL"/>
              <a:t>School of Nursing</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fld id="{0EC0AA88-A2AE-48BB-95B9-FA9430238C95}" type="datetime1">
              <a:rPr lang="nl-NL" smtClean="0"/>
              <a:t>10-2-2015</a:t>
            </a:fld>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r>
              <a:rPr lang="nl-NL"/>
              <a:t>School of Nursing</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1066800" y="6437313"/>
            <a:ext cx="7620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sz="800" baseline="0">
                <a:solidFill>
                  <a:schemeClr val="bg1"/>
                </a:solidFill>
              </a:defRPr>
            </a:lvl1pPr>
          </a:lstStyle>
          <a:p>
            <a:fld id="{AA24389F-B11E-405F-A604-4859261D909F}" type="datetime1">
              <a:rPr lang="nl-NL" smtClean="0"/>
              <a:t>10-2-2015</a:t>
            </a:fld>
            <a:endParaRPr lang="nl-NL"/>
          </a:p>
        </p:txBody>
      </p:sp>
      <p:sp>
        <p:nvSpPr>
          <p:cNvPr id="1029" name="Rectangle 5"/>
          <p:cNvSpPr>
            <a:spLocks noGrp="1" noChangeArrowheads="1"/>
          </p:cNvSpPr>
          <p:nvPr>
            <p:ph type="ftr" sz="quarter" idx="3"/>
          </p:nvPr>
        </p:nvSpPr>
        <p:spPr bwMode="auto">
          <a:xfrm>
            <a:off x="1752600" y="6437313"/>
            <a:ext cx="28956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sz="800" baseline="0">
                <a:solidFill>
                  <a:schemeClr val="bg1"/>
                </a:solidFill>
              </a:defRPr>
            </a:lvl1pPr>
          </a:lstStyle>
          <a:p>
            <a:endParaRPr lang="nl-NL"/>
          </a:p>
        </p:txBody>
      </p:sp>
      <p:sp>
        <p:nvSpPr>
          <p:cNvPr id="1030" name="Rectangle 6"/>
          <p:cNvSpPr>
            <a:spLocks noGrp="1" noChangeArrowheads="1"/>
          </p:cNvSpPr>
          <p:nvPr>
            <p:ph type="sldNum" sz="quarter" idx="4"/>
          </p:nvPr>
        </p:nvSpPr>
        <p:spPr bwMode="auto">
          <a:xfrm>
            <a:off x="6629400" y="6437313"/>
            <a:ext cx="19050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defRPr sz="800" i="1" baseline="0">
                <a:solidFill>
                  <a:schemeClr val="bg1"/>
                </a:solidFill>
              </a:defRPr>
            </a:lvl1pPr>
          </a:lstStyle>
          <a:p>
            <a:r>
              <a:rPr lang="nl-NL"/>
              <a:t>School of Nursing</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pitchFamily="-96" charset="-128"/>
        </a:defRPr>
      </a:lvl2pPr>
      <a:lvl3pPr algn="ctr" rtl="0" fontAlgn="base">
        <a:spcBef>
          <a:spcPct val="0"/>
        </a:spcBef>
        <a:spcAft>
          <a:spcPct val="0"/>
        </a:spcAft>
        <a:defRPr sz="4400">
          <a:solidFill>
            <a:schemeClr val="tx2"/>
          </a:solidFill>
          <a:latin typeface="Arial" charset="0"/>
          <a:ea typeface="ＭＳ Ｐゴシック" pitchFamily="-96" charset="-128"/>
        </a:defRPr>
      </a:lvl3pPr>
      <a:lvl4pPr algn="ctr" rtl="0" fontAlgn="base">
        <a:spcBef>
          <a:spcPct val="0"/>
        </a:spcBef>
        <a:spcAft>
          <a:spcPct val="0"/>
        </a:spcAft>
        <a:defRPr sz="4400">
          <a:solidFill>
            <a:schemeClr val="tx2"/>
          </a:solidFill>
          <a:latin typeface="Arial" charset="0"/>
          <a:ea typeface="ＭＳ Ｐゴシック" pitchFamily="-96" charset="-128"/>
        </a:defRPr>
      </a:lvl4pPr>
      <a:lvl5pPr algn="ctr" rtl="0" fontAlgn="base">
        <a:spcBef>
          <a:spcPct val="0"/>
        </a:spcBef>
        <a:spcAft>
          <a:spcPct val="0"/>
        </a:spcAft>
        <a:defRPr sz="4400">
          <a:solidFill>
            <a:schemeClr val="tx2"/>
          </a:solidFill>
          <a:latin typeface="Arial" charset="0"/>
          <a:ea typeface="ＭＳ Ｐゴシック" pitchFamily="-96"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1066800" y="6437313"/>
            <a:ext cx="7620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0" hangingPunct="0">
              <a:defRPr sz="800" baseline="0">
                <a:solidFill>
                  <a:schemeClr val="bg1"/>
                </a:solidFill>
                <a:latin typeface="Arial" charset="0"/>
                <a:ea typeface="ＭＳ Ｐゴシック" pitchFamily="-96" charset="-128"/>
                <a:cs typeface="+mn-cs"/>
              </a:defRPr>
            </a:lvl1pPr>
          </a:lstStyle>
          <a:p>
            <a:pPr>
              <a:defRPr/>
            </a:pPr>
            <a:fld id="{CD5032CF-8EBE-4C82-AF09-32AB3F0C6FAF}" type="datetime1">
              <a:rPr lang="nl-NL">
                <a:solidFill>
                  <a:srgbClr val="FFFFFF"/>
                </a:solidFill>
              </a:rPr>
              <a:pPr>
                <a:defRPr/>
              </a:pPr>
              <a:t>10-2-2015</a:t>
            </a:fld>
            <a:endParaRPr lang="nl-NL">
              <a:solidFill>
                <a:srgbClr val="FFFFFF"/>
              </a:solidFill>
            </a:endParaRPr>
          </a:p>
        </p:txBody>
      </p:sp>
      <p:sp>
        <p:nvSpPr>
          <p:cNvPr id="1029" name="Rectangle 5"/>
          <p:cNvSpPr>
            <a:spLocks noGrp="1" noChangeArrowheads="1"/>
          </p:cNvSpPr>
          <p:nvPr>
            <p:ph type="ftr" sz="quarter" idx="3"/>
          </p:nvPr>
        </p:nvSpPr>
        <p:spPr bwMode="auto">
          <a:xfrm>
            <a:off x="1752600" y="6437313"/>
            <a:ext cx="28956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0" hangingPunct="0">
              <a:defRPr sz="800" baseline="0">
                <a:solidFill>
                  <a:schemeClr val="bg1"/>
                </a:solidFill>
                <a:latin typeface="Arial" charset="0"/>
                <a:ea typeface="ＭＳ Ｐゴシック" pitchFamily="-96" charset="-128"/>
                <a:cs typeface="+mn-cs"/>
              </a:defRPr>
            </a:lvl1pPr>
          </a:lstStyle>
          <a:p>
            <a:pPr>
              <a:defRPr/>
            </a:pPr>
            <a:r>
              <a:rPr lang="fr-FR">
                <a:solidFill>
                  <a:srgbClr val="FFFFFF"/>
                </a:solidFill>
              </a:rPr>
              <a:t>PPT Icare werkbegeleiders  kocl november 2013</a:t>
            </a:r>
            <a:endParaRPr lang="nl-NL">
              <a:solidFill>
                <a:srgbClr val="FFFFFF"/>
              </a:solidFill>
            </a:endParaRPr>
          </a:p>
        </p:txBody>
      </p:sp>
      <p:sp>
        <p:nvSpPr>
          <p:cNvPr id="1030" name="Rectangle 6"/>
          <p:cNvSpPr>
            <a:spLocks noGrp="1" noChangeArrowheads="1"/>
          </p:cNvSpPr>
          <p:nvPr>
            <p:ph type="sldNum" sz="quarter" idx="4"/>
          </p:nvPr>
        </p:nvSpPr>
        <p:spPr bwMode="auto">
          <a:xfrm>
            <a:off x="6629400" y="6437313"/>
            <a:ext cx="19050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eaLnBrk="0" hangingPunct="0">
              <a:defRPr sz="800" baseline="0">
                <a:solidFill>
                  <a:schemeClr val="bg1"/>
                </a:solidFill>
                <a:latin typeface="Arial" charset="0"/>
                <a:ea typeface="ＭＳ Ｐゴシック" pitchFamily="-96" charset="-128"/>
                <a:cs typeface="+mn-cs"/>
              </a:defRPr>
            </a:lvl1pPr>
          </a:lstStyle>
          <a:p>
            <a:pPr>
              <a:defRPr/>
            </a:pPr>
            <a:r>
              <a:rPr lang="nl-NL">
                <a:solidFill>
                  <a:srgbClr val="FFFFFF"/>
                </a:solidFill>
              </a:rPr>
              <a:t>Academie voor Verpleegkunde</a:t>
            </a:r>
          </a:p>
        </p:txBody>
      </p:sp>
    </p:spTree>
    <p:extLst>
      <p:ext uri="{BB962C8B-B14F-4D97-AF65-F5344CB8AC3E}">
        <p14:creationId xmlns:p14="http://schemas.microsoft.com/office/powerpoint/2010/main" val="38064267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96" charset="-128"/>
        </a:defRPr>
      </a:lvl2pPr>
      <a:lvl3pPr algn="ctr" rtl="0" eaLnBrk="0" fontAlgn="base" hangingPunct="0">
        <a:spcBef>
          <a:spcPct val="0"/>
        </a:spcBef>
        <a:spcAft>
          <a:spcPct val="0"/>
        </a:spcAft>
        <a:defRPr sz="4400">
          <a:solidFill>
            <a:schemeClr val="tx2"/>
          </a:solidFill>
          <a:latin typeface="Arial" charset="0"/>
          <a:ea typeface="ＭＳ Ｐゴシック" pitchFamily="-96" charset="-128"/>
        </a:defRPr>
      </a:lvl3pPr>
      <a:lvl4pPr algn="ctr" rtl="0" eaLnBrk="0" fontAlgn="base" hangingPunct="0">
        <a:spcBef>
          <a:spcPct val="0"/>
        </a:spcBef>
        <a:spcAft>
          <a:spcPct val="0"/>
        </a:spcAft>
        <a:defRPr sz="4400">
          <a:solidFill>
            <a:schemeClr val="tx2"/>
          </a:solidFill>
          <a:latin typeface="Arial" charset="0"/>
          <a:ea typeface="ＭＳ Ｐゴシック" pitchFamily="-96" charset="-128"/>
        </a:defRPr>
      </a:lvl4pPr>
      <a:lvl5pPr algn="ctr" rtl="0" eaLnBrk="0" fontAlgn="base" hangingPunct="0">
        <a:spcBef>
          <a:spcPct val="0"/>
        </a:spcBef>
        <a:spcAft>
          <a:spcPct val="0"/>
        </a:spcAft>
        <a:defRPr sz="4400">
          <a:solidFill>
            <a:schemeClr val="tx2"/>
          </a:solidFill>
          <a:latin typeface="Arial" charset="0"/>
          <a:ea typeface="ＭＳ Ｐゴシック" pitchFamily="-96"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mailto:j.d.van.wieren@pl.hanze.n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5" name="Rectangle 7"/>
          <p:cNvSpPr>
            <a:spLocks noGrp="1" noChangeArrowheads="1"/>
          </p:cNvSpPr>
          <p:nvPr>
            <p:ph type="ctrTitle"/>
          </p:nvPr>
        </p:nvSpPr>
        <p:spPr bwMode="auto">
          <a:xfrm>
            <a:off x="1066800" y="1556792"/>
            <a:ext cx="6673552" cy="1138783"/>
          </a:xfrm>
          <a:noFill/>
          <a:ln>
            <a:miter lim="800000"/>
            <a:headEnd/>
            <a:tailEnd/>
          </a:ln>
        </p:spPr>
        <p:txBody>
          <a:bodyPr vert="horz" wrap="square" lIns="91440" tIns="45720" rIns="91440" bIns="45720" numCol="1" anchor="t" anchorCtr="0" compatLnSpc="1">
            <a:prstTxWarp prst="textNoShape">
              <a:avLst/>
            </a:prstTxWarp>
          </a:bodyPr>
          <a:lstStyle/>
          <a:p>
            <a:pPr algn="l"/>
            <a:r>
              <a:rPr lang="nl-NL" sz="2800" b="1" dirty="0" smtClean="0">
                <a:solidFill>
                  <a:schemeClr val="tx1"/>
                </a:solidFill>
              </a:rPr>
              <a:t>Examination </a:t>
            </a:r>
            <a:r>
              <a:rPr lang="nl-NL" sz="2800" b="1" dirty="0" err="1" smtClean="0">
                <a:solidFill>
                  <a:schemeClr val="tx1"/>
                </a:solidFill>
              </a:rPr>
              <a:t>and</a:t>
            </a:r>
            <a:r>
              <a:rPr lang="nl-NL" sz="2800" b="1" dirty="0" smtClean="0">
                <a:solidFill>
                  <a:schemeClr val="tx1"/>
                </a:solidFill>
              </a:rPr>
              <a:t> assessment of practical </a:t>
            </a:r>
            <a:r>
              <a:rPr lang="nl-NL" sz="2800" b="1" dirty="0" err="1" smtClean="0">
                <a:solidFill>
                  <a:schemeClr val="tx1"/>
                </a:solidFill>
              </a:rPr>
              <a:t>period</a:t>
            </a:r>
            <a:r>
              <a:rPr lang="nl-NL" sz="2800" b="1" dirty="0" smtClean="0">
                <a:solidFill>
                  <a:schemeClr val="tx1"/>
                </a:solidFill>
              </a:rPr>
              <a:t> at the Hanze </a:t>
            </a:r>
            <a:r>
              <a:rPr lang="nl-NL" sz="2800" b="1" dirty="0" err="1" smtClean="0">
                <a:solidFill>
                  <a:schemeClr val="tx1"/>
                </a:solidFill>
              </a:rPr>
              <a:t>Univeristy</a:t>
            </a:r>
            <a:endParaRPr lang="nl-NL" sz="2800" b="1" dirty="0">
              <a:solidFill>
                <a:schemeClr val="tx1"/>
              </a:solidFill>
            </a:endParaRPr>
          </a:p>
        </p:txBody>
      </p:sp>
      <p:sp>
        <p:nvSpPr>
          <p:cNvPr id="2056" name="Text Box 8"/>
          <p:cNvSpPr txBox="1">
            <a:spLocks noChangeArrowheads="1"/>
          </p:cNvSpPr>
          <p:nvPr/>
        </p:nvSpPr>
        <p:spPr bwMode="auto">
          <a:xfrm>
            <a:off x="1115616" y="2795587"/>
            <a:ext cx="7272808" cy="417389"/>
          </a:xfrm>
          <a:prstGeom prst="rect">
            <a:avLst/>
          </a:prstGeom>
          <a:noFill/>
          <a:ln w="9525">
            <a:noFill/>
            <a:miter lim="800000"/>
            <a:headEnd/>
            <a:tailEnd/>
          </a:ln>
        </p:spPr>
        <p:txBody>
          <a:bodyPr/>
          <a:lstStyle/>
          <a:p>
            <a:pPr algn="r">
              <a:spcBef>
                <a:spcPct val="50000"/>
              </a:spcBef>
            </a:pPr>
            <a:r>
              <a:rPr lang="nl-NL" sz="1800" b="1" baseline="0" dirty="0" smtClean="0"/>
              <a:t> </a:t>
            </a:r>
            <a:r>
              <a:rPr lang="nl-NL" sz="1800" b="1" baseline="0" dirty="0" err="1" smtClean="0"/>
              <a:t>By</a:t>
            </a:r>
            <a:r>
              <a:rPr lang="nl-NL" sz="1800" b="1" baseline="0" dirty="0" smtClean="0"/>
              <a:t>: Johan van Wieren</a:t>
            </a:r>
            <a:endParaRPr lang="nl-NL" sz="1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nl-NL" altLang="nl-NL" dirty="0" err="1" smtClean="0"/>
              <a:t>Competence</a:t>
            </a:r>
            <a:r>
              <a:rPr lang="nl-NL" altLang="nl-NL" dirty="0" smtClean="0"/>
              <a:t> Cyclus </a:t>
            </a:r>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124915108"/>
              </p:ext>
            </p:extLst>
          </p:nvPr>
        </p:nvGraphicFramePr>
        <p:xfrm>
          <a:off x="457200" y="1600201"/>
          <a:ext cx="8229600" cy="30529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268" name="Tijdelijke aanduiding voor voettekst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ＭＳ Ｐゴシック" pitchFamily="34" charset="-128"/>
              </a:defRPr>
            </a:lvl1pPr>
            <a:lvl2pPr marL="742950" indent="-285750" eaLnBrk="0" hangingPunct="0">
              <a:defRPr sz="2400" baseline="-25000">
                <a:solidFill>
                  <a:schemeClr val="tx1"/>
                </a:solidFill>
                <a:latin typeface="Arial" charset="0"/>
                <a:ea typeface="ＭＳ Ｐゴシック" pitchFamily="34" charset="-128"/>
              </a:defRPr>
            </a:lvl2pPr>
            <a:lvl3pPr marL="1143000" indent="-228600" eaLnBrk="0" hangingPunct="0">
              <a:defRPr sz="2400" baseline="-25000">
                <a:solidFill>
                  <a:schemeClr val="tx1"/>
                </a:solidFill>
                <a:latin typeface="Arial" charset="0"/>
                <a:ea typeface="ＭＳ Ｐゴシック" pitchFamily="34" charset="-128"/>
              </a:defRPr>
            </a:lvl3pPr>
            <a:lvl4pPr marL="1600200" indent="-228600" eaLnBrk="0" hangingPunct="0">
              <a:defRPr sz="2400" baseline="-25000">
                <a:solidFill>
                  <a:schemeClr val="tx1"/>
                </a:solidFill>
                <a:latin typeface="Arial" charset="0"/>
                <a:ea typeface="ＭＳ Ｐゴシック" pitchFamily="34" charset="-128"/>
              </a:defRPr>
            </a:lvl4pPr>
            <a:lvl5pPr marL="2057400" indent="-228600" eaLnBrk="0" hangingPunct="0">
              <a:defRPr sz="2400" baseline="-250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9pPr>
          </a:lstStyle>
          <a:p>
            <a:endParaRPr lang="nl-NL" altLang="nl-NL" sz="800" baseline="0" dirty="0" smtClean="0">
              <a:solidFill>
                <a:srgbClr val="FFFFFF"/>
              </a:solidFill>
            </a:endParaRPr>
          </a:p>
        </p:txBody>
      </p:sp>
      <p:sp>
        <p:nvSpPr>
          <p:cNvPr id="11269" name="Tijdelijke aanduiding voor dianumm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ＭＳ Ｐゴシック" pitchFamily="34" charset="-128"/>
              </a:defRPr>
            </a:lvl1pPr>
            <a:lvl2pPr marL="742950" indent="-285750" eaLnBrk="0" hangingPunct="0">
              <a:defRPr sz="2400" baseline="-25000">
                <a:solidFill>
                  <a:schemeClr val="tx1"/>
                </a:solidFill>
                <a:latin typeface="Arial" charset="0"/>
                <a:ea typeface="ＭＳ Ｐゴシック" pitchFamily="34" charset="-128"/>
              </a:defRPr>
            </a:lvl2pPr>
            <a:lvl3pPr marL="1143000" indent="-228600" eaLnBrk="0" hangingPunct="0">
              <a:defRPr sz="2400" baseline="-25000">
                <a:solidFill>
                  <a:schemeClr val="tx1"/>
                </a:solidFill>
                <a:latin typeface="Arial" charset="0"/>
                <a:ea typeface="ＭＳ Ｐゴシック" pitchFamily="34" charset="-128"/>
              </a:defRPr>
            </a:lvl3pPr>
            <a:lvl4pPr marL="1600200" indent="-228600" eaLnBrk="0" hangingPunct="0">
              <a:defRPr sz="2400" baseline="-25000">
                <a:solidFill>
                  <a:schemeClr val="tx1"/>
                </a:solidFill>
                <a:latin typeface="Arial" charset="0"/>
                <a:ea typeface="ＭＳ Ｐゴシック" pitchFamily="34" charset="-128"/>
              </a:defRPr>
            </a:lvl4pPr>
            <a:lvl5pPr marL="2057400" indent="-228600" eaLnBrk="0" hangingPunct="0">
              <a:defRPr sz="2400" baseline="-250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9pPr>
          </a:lstStyle>
          <a:p>
            <a:endParaRPr lang="nl-NL" altLang="nl-NL" sz="800" baseline="0" dirty="0" smtClean="0">
              <a:solidFill>
                <a:srgbClr val="FFFFFF"/>
              </a:solidFill>
            </a:endParaRPr>
          </a:p>
        </p:txBody>
      </p:sp>
      <p:graphicFrame>
        <p:nvGraphicFramePr>
          <p:cNvPr id="2" name="Diagram 1"/>
          <p:cNvGraphicFramePr/>
          <p:nvPr>
            <p:extLst>
              <p:ext uri="{D42A27DB-BD31-4B8C-83A1-F6EECF244321}">
                <p14:modId xmlns:p14="http://schemas.microsoft.com/office/powerpoint/2010/main" val="407518970"/>
              </p:ext>
            </p:extLst>
          </p:nvPr>
        </p:nvGraphicFramePr>
        <p:xfrm>
          <a:off x="539552" y="4437112"/>
          <a:ext cx="8208912" cy="1800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271" name="PIJL-OMLAAG 2"/>
          <p:cNvSpPr>
            <a:spLocks noChangeArrowheads="1"/>
          </p:cNvSpPr>
          <p:nvPr/>
        </p:nvSpPr>
        <p:spPr bwMode="auto">
          <a:xfrm>
            <a:off x="1116013" y="3716338"/>
            <a:ext cx="719137" cy="1008062"/>
          </a:xfrm>
          <a:prstGeom prst="downArrow">
            <a:avLst>
              <a:gd name="adj1" fmla="val 50000"/>
              <a:gd name="adj2" fmla="val 50061"/>
            </a:avLst>
          </a:prstGeom>
          <a:solidFill>
            <a:schemeClr val="accent1"/>
          </a:solidFill>
          <a:ln w="9525" algn="ctr">
            <a:solidFill>
              <a:schemeClr val="tx1"/>
            </a:solidFill>
            <a:round/>
            <a:headEnd/>
            <a:tailEnd/>
          </a:ln>
        </p:spPr>
        <p:txBody>
          <a:bodyPr/>
          <a:lstStyle>
            <a:lvl1pPr eaLnBrk="0" hangingPunct="0">
              <a:defRPr sz="2400" baseline="-25000">
                <a:solidFill>
                  <a:schemeClr val="tx1"/>
                </a:solidFill>
                <a:latin typeface="Arial" charset="0"/>
                <a:ea typeface="ＭＳ Ｐゴシック" pitchFamily="34" charset="-128"/>
              </a:defRPr>
            </a:lvl1pPr>
            <a:lvl2pPr marL="742950" indent="-285750" eaLnBrk="0" hangingPunct="0">
              <a:defRPr sz="2400" baseline="-25000">
                <a:solidFill>
                  <a:schemeClr val="tx1"/>
                </a:solidFill>
                <a:latin typeface="Arial" charset="0"/>
                <a:ea typeface="ＭＳ Ｐゴシック" pitchFamily="34" charset="-128"/>
              </a:defRPr>
            </a:lvl2pPr>
            <a:lvl3pPr marL="1143000" indent="-228600" eaLnBrk="0" hangingPunct="0">
              <a:defRPr sz="2400" baseline="-25000">
                <a:solidFill>
                  <a:schemeClr val="tx1"/>
                </a:solidFill>
                <a:latin typeface="Arial" charset="0"/>
                <a:ea typeface="ＭＳ Ｐゴシック" pitchFamily="34" charset="-128"/>
              </a:defRPr>
            </a:lvl3pPr>
            <a:lvl4pPr marL="1600200" indent="-228600" eaLnBrk="0" hangingPunct="0">
              <a:defRPr sz="2400" baseline="-25000">
                <a:solidFill>
                  <a:schemeClr val="tx1"/>
                </a:solidFill>
                <a:latin typeface="Arial" charset="0"/>
                <a:ea typeface="ＭＳ Ｐゴシック" pitchFamily="34" charset="-128"/>
              </a:defRPr>
            </a:lvl4pPr>
            <a:lvl5pPr marL="2057400" indent="-228600" eaLnBrk="0" hangingPunct="0">
              <a:defRPr sz="2400" baseline="-250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9pPr>
          </a:lstStyle>
          <a:p>
            <a:endParaRPr lang="nl-NL" altLang="nl-NL" smtClean="0">
              <a:solidFill>
                <a:srgbClr val="000000"/>
              </a:solidFill>
              <a:cs typeface="Arial" charset="0"/>
            </a:endParaRPr>
          </a:p>
        </p:txBody>
      </p:sp>
      <p:sp>
        <p:nvSpPr>
          <p:cNvPr id="11272" name="PIJL-OMLAAG 3"/>
          <p:cNvSpPr>
            <a:spLocks noChangeArrowheads="1"/>
          </p:cNvSpPr>
          <p:nvPr/>
        </p:nvSpPr>
        <p:spPr bwMode="auto">
          <a:xfrm>
            <a:off x="4067175" y="4149080"/>
            <a:ext cx="792163" cy="575320"/>
          </a:xfrm>
          <a:prstGeom prst="downArrow">
            <a:avLst>
              <a:gd name="adj1" fmla="val 50000"/>
              <a:gd name="adj2" fmla="val 49994"/>
            </a:avLst>
          </a:prstGeom>
          <a:solidFill>
            <a:schemeClr val="accent1"/>
          </a:solidFill>
          <a:ln w="9525" algn="ctr">
            <a:solidFill>
              <a:schemeClr val="tx1"/>
            </a:solidFill>
            <a:round/>
            <a:headEnd/>
            <a:tailEnd/>
          </a:ln>
        </p:spPr>
        <p:txBody>
          <a:bodyPr/>
          <a:lstStyle>
            <a:lvl1pPr eaLnBrk="0" hangingPunct="0">
              <a:defRPr sz="2400" baseline="-25000">
                <a:solidFill>
                  <a:schemeClr val="tx1"/>
                </a:solidFill>
                <a:latin typeface="Arial" charset="0"/>
                <a:ea typeface="ＭＳ Ｐゴシック" pitchFamily="34" charset="-128"/>
              </a:defRPr>
            </a:lvl1pPr>
            <a:lvl2pPr marL="742950" indent="-285750" eaLnBrk="0" hangingPunct="0">
              <a:defRPr sz="2400" baseline="-25000">
                <a:solidFill>
                  <a:schemeClr val="tx1"/>
                </a:solidFill>
                <a:latin typeface="Arial" charset="0"/>
                <a:ea typeface="ＭＳ Ｐゴシック" pitchFamily="34" charset="-128"/>
              </a:defRPr>
            </a:lvl2pPr>
            <a:lvl3pPr marL="1143000" indent="-228600" eaLnBrk="0" hangingPunct="0">
              <a:defRPr sz="2400" baseline="-25000">
                <a:solidFill>
                  <a:schemeClr val="tx1"/>
                </a:solidFill>
                <a:latin typeface="Arial" charset="0"/>
                <a:ea typeface="ＭＳ Ｐゴシック" pitchFamily="34" charset="-128"/>
              </a:defRPr>
            </a:lvl3pPr>
            <a:lvl4pPr marL="1600200" indent="-228600" eaLnBrk="0" hangingPunct="0">
              <a:defRPr sz="2400" baseline="-25000">
                <a:solidFill>
                  <a:schemeClr val="tx1"/>
                </a:solidFill>
                <a:latin typeface="Arial" charset="0"/>
                <a:ea typeface="ＭＳ Ｐゴシック" pitchFamily="34" charset="-128"/>
              </a:defRPr>
            </a:lvl4pPr>
            <a:lvl5pPr marL="2057400" indent="-228600" eaLnBrk="0" hangingPunct="0">
              <a:defRPr sz="2400" baseline="-250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9pPr>
          </a:lstStyle>
          <a:p>
            <a:endParaRPr lang="nl-NL" altLang="nl-NL" smtClean="0">
              <a:solidFill>
                <a:srgbClr val="000000"/>
              </a:solidFill>
              <a:cs typeface="Arial" charset="0"/>
            </a:endParaRPr>
          </a:p>
        </p:txBody>
      </p:sp>
      <p:sp>
        <p:nvSpPr>
          <p:cNvPr id="11273" name="PIJL-OMLAAG 4"/>
          <p:cNvSpPr>
            <a:spLocks noChangeArrowheads="1"/>
          </p:cNvSpPr>
          <p:nvPr/>
        </p:nvSpPr>
        <p:spPr bwMode="auto">
          <a:xfrm>
            <a:off x="7235825" y="3716338"/>
            <a:ext cx="792163" cy="1008062"/>
          </a:xfrm>
          <a:prstGeom prst="downArrow">
            <a:avLst>
              <a:gd name="adj1" fmla="val 50000"/>
              <a:gd name="adj2" fmla="val 49994"/>
            </a:avLst>
          </a:prstGeom>
          <a:solidFill>
            <a:schemeClr val="accent1"/>
          </a:solidFill>
          <a:ln w="9525" algn="ctr">
            <a:solidFill>
              <a:schemeClr val="tx1"/>
            </a:solidFill>
            <a:round/>
            <a:headEnd/>
            <a:tailEnd/>
          </a:ln>
        </p:spPr>
        <p:txBody>
          <a:bodyPr/>
          <a:lstStyle>
            <a:lvl1pPr eaLnBrk="0" hangingPunct="0">
              <a:defRPr sz="2400" baseline="-25000">
                <a:solidFill>
                  <a:schemeClr val="tx1"/>
                </a:solidFill>
                <a:latin typeface="Arial" charset="0"/>
                <a:ea typeface="ＭＳ Ｐゴシック" pitchFamily="34" charset="-128"/>
              </a:defRPr>
            </a:lvl1pPr>
            <a:lvl2pPr marL="742950" indent="-285750" eaLnBrk="0" hangingPunct="0">
              <a:defRPr sz="2400" baseline="-25000">
                <a:solidFill>
                  <a:schemeClr val="tx1"/>
                </a:solidFill>
                <a:latin typeface="Arial" charset="0"/>
                <a:ea typeface="ＭＳ Ｐゴシック" pitchFamily="34" charset="-128"/>
              </a:defRPr>
            </a:lvl2pPr>
            <a:lvl3pPr marL="1143000" indent="-228600" eaLnBrk="0" hangingPunct="0">
              <a:defRPr sz="2400" baseline="-25000">
                <a:solidFill>
                  <a:schemeClr val="tx1"/>
                </a:solidFill>
                <a:latin typeface="Arial" charset="0"/>
                <a:ea typeface="ＭＳ Ｐゴシック" pitchFamily="34" charset="-128"/>
              </a:defRPr>
            </a:lvl3pPr>
            <a:lvl4pPr marL="1600200" indent="-228600" eaLnBrk="0" hangingPunct="0">
              <a:defRPr sz="2400" baseline="-25000">
                <a:solidFill>
                  <a:schemeClr val="tx1"/>
                </a:solidFill>
                <a:latin typeface="Arial" charset="0"/>
                <a:ea typeface="ＭＳ Ｐゴシック" pitchFamily="34" charset="-128"/>
              </a:defRPr>
            </a:lvl4pPr>
            <a:lvl5pPr marL="2057400" indent="-228600" eaLnBrk="0" hangingPunct="0">
              <a:defRPr sz="2400" baseline="-250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9pPr>
          </a:lstStyle>
          <a:p>
            <a:endParaRPr lang="nl-NL" altLang="nl-NL" smtClean="0">
              <a:solidFill>
                <a:srgbClr val="000000"/>
              </a:solidFill>
              <a:cs typeface="Arial" charset="0"/>
            </a:endParaRPr>
          </a:p>
        </p:txBody>
      </p:sp>
    </p:spTree>
    <p:extLst>
      <p:ext uri="{BB962C8B-B14F-4D97-AF65-F5344CB8AC3E}">
        <p14:creationId xmlns:p14="http://schemas.microsoft.com/office/powerpoint/2010/main" val="11165298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nl-NL" altLang="nl-NL" sz="3600" dirty="0" err="1"/>
              <a:t>W</a:t>
            </a:r>
            <a:r>
              <a:rPr lang="nl-NL" altLang="nl-NL" sz="3600" dirty="0" err="1" smtClean="0"/>
              <a:t>hat</a:t>
            </a:r>
            <a:r>
              <a:rPr lang="nl-NL" altLang="nl-NL" sz="3600" dirty="0" smtClean="0"/>
              <a:t> does </a:t>
            </a:r>
            <a:r>
              <a:rPr lang="nl-NL" altLang="nl-NL" sz="3600" dirty="0" err="1" smtClean="0"/>
              <a:t>that</a:t>
            </a:r>
            <a:r>
              <a:rPr lang="nl-NL" altLang="nl-NL" sz="3600" dirty="0" smtClean="0"/>
              <a:t> </a:t>
            </a:r>
            <a:r>
              <a:rPr lang="nl-NL" altLang="nl-NL" sz="3600" dirty="0" err="1" smtClean="0"/>
              <a:t>mean</a:t>
            </a:r>
            <a:r>
              <a:rPr lang="nl-NL" altLang="nl-NL" sz="3600" dirty="0" smtClean="0"/>
              <a:t> </a:t>
            </a:r>
            <a:r>
              <a:rPr lang="nl-NL" altLang="nl-NL" sz="3600" dirty="0" err="1" smtClean="0"/>
              <a:t>for</a:t>
            </a:r>
            <a:r>
              <a:rPr lang="nl-NL" altLang="nl-NL" sz="3600" dirty="0" smtClean="0"/>
              <a:t> the </a:t>
            </a:r>
            <a:r>
              <a:rPr lang="nl-NL" altLang="nl-NL" sz="3600" dirty="0" err="1" smtClean="0"/>
              <a:t>lecturer</a:t>
            </a:r>
            <a:endParaRPr lang="nl-NL" altLang="nl-NL" sz="3600" dirty="0" smtClean="0"/>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2159432781"/>
              </p:ext>
            </p:extLst>
          </p:nvPr>
        </p:nvGraphicFramePr>
        <p:xfrm>
          <a:off x="457200" y="1196753"/>
          <a:ext cx="8229600" cy="29523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268" name="Tijdelijke aanduiding voor voettekst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ＭＳ Ｐゴシック" pitchFamily="34" charset="-128"/>
              </a:defRPr>
            </a:lvl1pPr>
            <a:lvl2pPr marL="742950" indent="-285750" eaLnBrk="0" hangingPunct="0">
              <a:defRPr sz="2400" baseline="-25000">
                <a:solidFill>
                  <a:schemeClr val="tx1"/>
                </a:solidFill>
                <a:latin typeface="Arial" charset="0"/>
                <a:ea typeface="ＭＳ Ｐゴシック" pitchFamily="34" charset="-128"/>
              </a:defRPr>
            </a:lvl2pPr>
            <a:lvl3pPr marL="1143000" indent="-228600" eaLnBrk="0" hangingPunct="0">
              <a:defRPr sz="2400" baseline="-25000">
                <a:solidFill>
                  <a:schemeClr val="tx1"/>
                </a:solidFill>
                <a:latin typeface="Arial" charset="0"/>
                <a:ea typeface="ＭＳ Ｐゴシック" pitchFamily="34" charset="-128"/>
              </a:defRPr>
            </a:lvl3pPr>
            <a:lvl4pPr marL="1600200" indent="-228600" eaLnBrk="0" hangingPunct="0">
              <a:defRPr sz="2400" baseline="-25000">
                <a:solidFill>
                  <a:schemeClr val="tx1"/>
                </a:solidFill>
                <a:latin typeface="Arial" charset="0"/>
                <a:ea typeface="ＭＳ Ｐゴシック" pitchFamily="34" charset="-128"/>
              </a:defRPr>
            </a:lvl4pPr>
            <a:lvl5pPr marL="2057400" indent="-228600" eaLnBrk="0" hangingPunct="0">
              <a:defRPr sz="2400" baseline="-250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9pPr>
          </a:lstStyle>
          <a:p>
            <a:endParaRPr lang="nl-NL" altLang="nl-NL" sz="800" baseline="0" dirty="0" smtClean="0">
              <a:solidFill>
                <a:srgbClr val="FFFFFF"/>
              </a:solidFill>
            </a:endParaRPr>
          </a:p>
        </p:txBody>
      </p:sp>
      <p:sp>
        <p:nvSpPr>
          <p:cNvPr id="11269" name="Tijdelijke aanduiding voor dianumm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ＭＳ Ｐゴシック" pitchFamily="34" charset="-128"/>
              </a:defRPr>
            </a:lvl1pPr>
            <a:lvl2pPr marL="742950" indent="-285750" eaLnBrk="0" hangingPunct="0">
              <a:defRPr sz="2400" baseline="-25000">
                <a:solidFill>
                  <a:schemeClr val="tx1"/>
                </a:solidFill>
                <a:latin typeface="Arial" charset="0"/>
                <a:ea typeface="ＭＳ Ｐゴシック" pitchFamily="34" charset="-128"/>
              </a:defRPr>
            </a:lvl2pPr>
            <a:lvl3pPr marL="1143000" indent="-228600" eaLnBrk="0" hangingPunct="0">
              <a:defRPr sz="2400" baseline="-25000">
                <a:solidFill>
                  <a:schemeClr val="tx1"/>
                </a:solidFill>
                <a:latin typeface="Arial" charset="0"/>
                <a:ea typeface="ＭＳ Ｐゴシック" pitchFamily="34" charset="-128"/>
              </a:defRPr>
            </a:lvl3pPr>
            <a:lvl4pPr marL="1600200" indent="-228600" eaLnBrk="0" hangingPunct="0">
              <a:defRPr sz="2400" baseline="-25000">
                <a:solidFill>
                  <a:schemeClr val="tx1"/>
                </a:solidFill>
                <a:latin typeface="Arial" charset="0"/>
                <a:ea typeface="ＭＳ Ｐゴシック" pitchFamily="34" charset="-128"/>
              </a:defRPr>
            </a:lvl4pPr>
            <a:lvl5pPr marL="2057400" indent="-228600" eaLnBrk="0" hangingPunct="0">
              <a:defRPr sz="2400" baseline="-250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9pPr>
          </a:lstStyle>
          <a:p>
            <a:endParaRPr lang="nl-NL" altLang="nl-NL" sz="800" baseline="0" dirty="0" smtClean="0">
              <a:solidFill>
                <a:srgbClr val="FFFFFF"/>
              </a:solidFill>
            </a:endParaRPr>
          </a:p>
        </p:txBody>
      </p:sp>
      <p:graphicFrame>
        <p:nvGraphicFramePr>
          <p:cNvPr id="2" name="Diagram 1"/>
          <p:cNvGraphicFramePr/>
          <p:nvPr>
            <p:extLst>
              <p:ext uri="{D42A27DB-BD31-4B8C-83A1-F6EECF244321}">
                <p14:modId xmlns:p14="http://schemas.microsoft.com/office/powerpoint/2010/main" val="3264872311"/>
              </p:ext>
            </p:extLst>
          </p:nvPr>
        </p:nvGraphicFramePr>
        <p:xfrm>
          <a:off x="323528" y="4437112"/>
          <a:ext cx="8424936" cy="1800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1271" name="PIJL-OMLAAG 2"/>
          <p:cNvSpPr>
            <a:spLocks noChangeArrowheads="1"/>
          </p:cNvSpPr>
          <p:nvPr/>
        </p:nvSpPr>
        <p:spPr bwMode="auto">
          <a:xfrm>
            <a:off x="1116013" y="3716338"/>
            <a:ext cx="719137" cy="648766"/>
          </a:xfrm>
          <a:prstGeom prst="downArrow">
            <a:avLst>
              <a:gd name="adj1" fmla="val 50000"/>
              <a:gd name="adj2" fmla="val 50061"/>
            </a:avLst>
          </a:prstGeom>
          <a:solidFill>
            <a:schemeClr val="accent1"/>
          </a:solidFill>
          <a:ln w="9525" algn="ctr">
            <a:solidFill>
              <a:schemeClr val="tx1"/>
            </a:solidFill>
            <a:round/>
            <a:headEnd/>
            <a:tailEnd/>
          </a:ln>
        </p:spPr>
        <p:txBody>
          <a:bodyPr/>
          <a:lstStyle>
            <a:lvl1pPr eaLnBrk="0" hangingPunct="0">
              <a:defRPr sz="2400" baseline="-25000">
                <a:solidFill>
                  <a:schemeClr val="tx1"/>
                </a:solidFill>
                <a:latin typeface="Arial" charset="0"/>
                <a:ea typeface="ＭＳ Ｐゴシック" pitchFamily="34" charset="-128"/>
              </a:defRPr>
            </a:lvl1pPr>
            <a:lvl2pPr marL="742950" indent="-285750" eaLnBrk="0" hangingPunct="0">
              <a:defRPr sz="2400" baseline="-25000">
                <a:solidFill>
                  <a:schemeClr val="tx1"/>
                </a:solidFill>
                <a:latin typeface="Arial" charset="0"/>
                <a:ea typeface="ＭＳ Ｐゴシック" pitchFamily="34" charset="-128"/>
              </a:defRPr>
            </a:lvl2pPr>
            <a:lvl3pPr marL="1143000" indent="-228600" eaLnBrk="0" hangingPunct="0">
              <a:defRPr sz="2400" baseline="-25000">
                <a:solidFill>
                  <a:schemeClr val="tx1"/>
                </a:solidFill>
                <a:latin typeface="Arial" charset="0"/>
                <a:ea typeface="ＭＳ Ｐゴシック" pitchFamily="34" charset="-128"/>
              </a:defRPr>
            </a:lvl3pPr>
            <a:lvl4pPr marL="1600200" indent="-228600" eaLnBrk="0" hangingPunct="0">
              <a:defRPr sz="2400" baseline="-25000">
                <a:solidFill>
                  <a:schemeClr val="tx1"/>
                </a:solidFill>
                <a:latin typeface="Arial" charset="0"/>
                <a:ea typeface="ＭＳ Ｐゴシック" pitchFamily="34" charset="-128"/>
              </a:defRPr>
            </a:lvl4pPr>
            <a:lvl5pPr marL="2057400" indent="-228600" eaLnBrk="0" hangingPunct="0">
              <a:defRPr sz="2400" baseline="-250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9pPr>
          </a:lstStyle>
          <a:p>
            <a:endParaRPr lang="nl-NL" altLang="nl-NL" smtClean="0">
              <a:solidFill>
                <a:srgbClr val="000000"/>
              </a:solidFill>
              <a:cs typeface="Arial" charset="0"/>
            </a:endParaRPr>
          </a:p>
        </p:txBody>
      </p:sp>
      <p:sp>
        <p:nvSpPr>
          <p:cNvPr id="11272" name="PIJL-OMLAAG 3"/>
          <p:cNvSpPr>
            <a:spLocks noChangeArrowheads="1"/>
          </p:cNvSpPr>
          <p:nvPr/>
        </p:nvSpPr>
        <p:spPr bwMode="auto">
          <a:xfrm>
            <a:off x="4067175" y="3716338"/>
            <a:ext cx="1584945" cy="648766"/>
          </a:xfrm>
          <a:prstGeom prst="downArrow">
            <a:avLst>
              <a:gd name="adj1" fmla="val 50000"/>
              <a:gd name="adj2" fmla="val 49994"/>
            </a:avLst>
          </a:prstGeom>
          <a:solidFill>
            <a:schemeClr val="accent1"/>
          </a:solidFill>
          <a:ln w="9525" algn="ctr">
            <a:solidFill>
              <a:schemeClr val="tx1"/>
            </a:solidFill>
            <a:round/>
            <a:headEnd/>
            <a:tailEnd/>
          </a:ln>
        </p:spPr>
        <p:txBody>
          <a:bodyPr/>
          <a:lstStyle>
            <a:lvl1pPr eaLnBrk="0" hangingPunct="0">
              <a:defRPr sz="2400" baseline="-25000">
                <a:solidFill>
                  <a:schemeClr val="tx1"/>
                </a:solidFill>
                <a:latin typeface="Arial" charset="0"/>
                <a:ea typeface="ＭＳ Ｐゴシック" pitchFamily="34" charset="-128"/>
              </a:defRPr>
            </a:lvl1pPr>
            <a:lvl2pPr marL="742950" indent="-285750" eaLnBrk="0" hangingPunct="0">
              <a:defRPr sz="2400" baseline="-25000">
                <a:solidFill>
                  <a:schemeClr val="tx1"/>
                </a:solidFill>
                <a:latin typeface="Arial" charset="0"/>
                <a:ea typeface="ＭＳ Ｐゴシック" pitchFamily="34" charset="-128"/>
              </a:defRPr>
            </a:lvl2pPr>
            <a:lvl3pPr marL="1143000" indent="-228600" eaLnBrk="0" hangingPunct="0">
              <a:defRPr sz="2400" baseline="-25000">
                <a:solidFill>
                  <a:schemeClr val="tx1"/>
                </a:solidFill>
                <a:latin typeface="Arial" charset="0"/>
                <a:ea typeface="ＭＳ Ｐゴシック" pitchFamily="34" charset="-128"/>
              </a:defRPr>
            </a:lvl3pPr>
            <a:lvl4pPr marL="1600200" indent="-228600" eaLnBrk="0" hangingPunct="0">
              <a:defRPr sz="2400" baseline="-25000">
                <a:solidFill>
                  <a:schemeClr val="tx1"/>
                </a:solidFill>
                <a:latin typeface="Arial" charset="0"/>
                <a:ea typeface="ＭＳ Ｐゴシック" pitchFamily="34" charset="-128"/>
              </a:defRPr>
            </a:lvl4pPr>
            <a:lvl5pPr marL="2057400" indent="-228600" eaLnBrk="0" hangingPunct="0">
              <a:defRPr sz="2400" baseline="-250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9pPr>
          </a:lstStyle>
          <a:p>
            <a:endParaRPr lang="nl-NL" altLang="nl-NL" smtClean="0">
              <a:solidFill>
                <a:srgbClr val="000000"/>
              </a:solidFill>
              <a:cs typeface="Arial" charset="0"/>
            </a:endParaRPr>
          </a:p>
        </p:txBody>
      </p:sp>
      <p:sp>
        <p:nvSpPr>
          <p:cNvPr id="11273" name="PIJL-OMLAAG 4"/>
          <p:cNvSpPr>
            <a:spLocks noChangeArrowheads="1"/>
          </p:cNvSpPr>
          <p:nvPr/>
        </p:nvSpPr>
        <p:spPr bwMode="auto">
          <a:xfrm>
            <a:off x="7235825" y="3284984"/>
            <a:ext cx="792163" cy="1080120"/>
          </a:xfrm>
          <a:prstGeom prst="downArrow">
            <a:avLst>
              <a:gd name="adj1" fmla="val 50000"/>
              <a:gd name="adj2" fmla="val 49994"/>
            </a:avLst>
          </a:prstGeom>
          <a:solidFill>
            <a:schemeClr val="accent1"/>
          </a:solidFill>
          <a:ln w="9525" algn="ctr">
            <a:solidFill>
              <a:schemeClr val="tx1"/>
            </a:solidFill>
            <a:round/>
            <a:headEnd/>
            <a:tailEnd/>
          </a:ln>
        </p:spPr>
        <p:txBody>
          <a:bodyPr/>
          <a:lstStyle>
            <a:lvl1pPr eaLnBrk="0" hangingPunct="0">
              <a:defRPr sz="2400" baseline="-25000">
                <a:solidFill>
                  <a:schemeClr val="tx1"/>
                </a:solidFill>
                <a:latin typeface="Arial" charset="0"/>
                <a:ea typeface="ＭＳ Ｐゴシック" pitchFamily="34" charset="-128"/>
              </a:defRPr>
            </a:lvl1pPr>
            <a:lvl2pPr marL="742950" indent="-285750" eaLnBrk="0" hangingPunct="0">
              <a:defRPr sz="2400" baseline="-25000">
                <a:solidFill>
                  <a:schemeClr val="tx1"/>
                </a:solidFill>
                <a:latin typeface="Arial" charset="0"/>
                <a:ea typeface="ＭＳ Ｐゴシック" pitchFamily="34" charset="-128"/>
              </a:defRPr>
            </a:lvl2pPr>
            <a:lvl3pPr marL="1143000" indent="-228600" eaLnBrk="0" hangingPunct="0">
              <a:defRPr sz="2400" baseline="-25000">
                <a:solidFill>
                  <a:schemeClr val="tx1"/>
                </a:solidFill>
                <a:latin typeface="Arial" charset="0"/>
                <a:ea typeface="ＭＳ Ｐゴシック" pitchFamily="34" charset="-128"/>
              </a:defRPr>
            </a:lvl3pPr>
            <a:lvl4pPr marL="1600200" indent="-228600" eaLnBrk="0" hangingPunct="0">
              <a:defRPr sz="2400" baseline="-25000">
                <a:solidFill>
                  <a:schemeClr val="tx1"/>
                </a:solidFill>
                <a:latin typeface="Arial" charset="0"/>
                <a:ea typeface="ＭＳ Ｐゴシック" pitchFamily="34" charset="-128"/>
              </a:defRPr>
            </a:lvl4pPr>
            <a:lvl5pPr marL="2057400" indent="-228600" eaLnBrk="0" hangingPunct="0">
              <a:defRPr sz="2400" baseline="-250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aseline="-25000">
                <a:solidFill>
                  <a:schemeClr val="tx1"/>
                </a:solidFill>
                <a:latin typeface="Arial" charset="0"/>
                <a:ea typeface="ＭＳ Ｐゴシック" pitchFamily="34" charset="-128"/>
              </a:defRPr>
            </a:lvl9pPr>
          </a:lstStyle>
          <a:p>
            <a:endParaRPr lang="nl-NL" altLang="nl-NL" smtClean="0">
              <a:solidFill>
                <a:srgbClr val="000000"/>
              </a:solidFill>
              <a:cs typeface="Arial" charset="0"/>
            </a:endParaRPr>
          </a:p>
        </p:txBody>
      </p:sp>
    </p:spTree>
    <p:extLst>
      <p:ext uri="{BB962C8B-B14F-4D97-AF65-F5344CB8AC3E}">
        <p14:creationId xmlns:p14="http://schemas.microsoft.com/office/powerpoint/2010/main" val="34113175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Orientation: week 1-4</a:t>
            </a:r>
            <a:endParaRPr lang="en-GB" dirty="0"/>
          </a:p>
        </p:txBody>
      </p:sp>
      <p:sp>
        <p:nvSpPr>
          <p:cNvPr id="3" name="Tijdelijke aanduiding voor inhoud 2"/>
          <p:cNvSpPr>
            <a:spLocks noGrp="1"/>
          </p:cNvSpPr>
          <p:nvPr>
            <p:ph idx="1"/>
          </p:nvPr>
        </p:nvSpPr>
        <p:spPr>
          <a:xfrm>
            <a:off x="755576" y="1772816"/>
            <a:ext cx="7931224" cy="4353347"/>
          </a:xfrm>
        </p:spPr>
        <p:txBody>
          <a:bodyPr/>
          <a:lstStyle/>
          <a:p>
            <a:r>
              <a:rPr lang="en-US" sz="2800" dirty="0"/>
              <a:t>The first four weeks of the </a:t>
            </a:r>
            <a:r>
              <a:rPr lang="en-US" sz="2800" dirty="0" smtClean="0"/>
              <a:t>practical period</a:t>
            </a:r>
            <a:r>
              <a:rPr lang="en-US" sz="2800" dirty="0" smtClean="0"/>
              <a:t> the student is </a:t>
            </a:r>
            <a:r>
              <a:rPr lang="en-US" sz="2800" dirty="0"/>
              <a:t>focused on orientation. The goal is to get a picture of the possibilities at the practical learning place to achieve the competences at the right level. This phase starts with writing an orientation plan. This plan consists of several parts: starting situation using a competence card, orientation activities and a SWOT analysis with personal learning goals. </a:t>
            </a:r>
            <a:endParaRPr lang="en-GB" sz="2800" dirty="0"/>
          </a:p>
        </p:txBody>
      </p:sp>
      <p:sp>
        <p:nvSpPr>
          <p:cNvPr id="4" name="Tijdelijke aanduiding voor voettekst 3"/>
          <p:cNvSpPr>
            <a:spLocks noGrp="1"/>
          </p:cNvSpPr>
          <p:nvPr>
            <p:ph type="ftr" sz="quarter" idx="11"/>
          </p:nvPr>
        </p:nvSpPr>
        <p:spPr/>
        <p:txBody>
          <a:bodyPr/>
          <a:lstStyle/>
          <a:p>
            <a:pPr>
              <a:defRPr/>
            </a:pPr>
            <a:endParaRPr lang="nl-NL" dirty="0">
              <a:solidFill>
                <a:srgbClr val="FFFFFF"/>
              </a:solidFill>
            </a:endParaRPr>
          </a:p>
        </p:txBody>
      </p:sp>
      <p:sp>
        <p:nvSpPr>
          <p:cNvPr id="5" name="Tijdelijke aanduiding voor dianummer 4"/>
          <p:cNvSpPr>
            <a:spLocks noGrp="1"/>
          </p:cNvSpPr>
          <p:nvPr>
            <p:ph type="sldNum" sz="quarter" idx="12"/>
          </p:nvPr>
        </p:nvSpPr>
        <p:spPr/>
        <p:txBody>
          <a:bodyPr/>
          <a:lstStyle/>
          <a:p>
            <a:pPr>
              <a:defRPr/>
            </a:pPr>
            <a:r>
              <a:rPr lang="nl-NL" smtClean="0">
                <a:solidFill>
                  <a:srgbClr val="FFFFFF"/>
                </a:solidFill>
              </a:rPr>
              <a:t>Academie voor Verpleegkunde</a:t>
            </a:r>
            <a:endParaRPr lang="nl-NL">
              <a:solidFill>
                <a:srgbClr val="FFFFFF"/>
              </a:solidFill>
            </a:endParaRPr>
          </a:p>
        </p:txBody>
      </p:sp>
    </p:spTree>
    <p:extLst>
      <p:ext uri="{BB962C8B-B14F-4D97-AF65-F5344CB8AC3E}">
        <p14:creationId xmlns:p14="http://schemas.microsoft.com/office/powerpoint/2010/main" val="2105166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z="3600" dirty="0" smtClean="0"/>
              <a:t>Competence Development Plan: week 5-20</a:t>
            </a:r>
            <a:endParaRPr lang="en-GB" sz="3600" dirty="0"/>
          </a:p>
        </p:txBody>
      </p:sp>
      <p:sp>
        <p:nvSpPr>
          <p:cNvPr id="3" name="Tijdelijke aanduiding voor inhoud 2"/>
          <p:cNvSpPr>
            <a:spLocks noGrp="1"/>
          </p:cNvSpPr>
          <p:nvPr>
            <p:ph idx="1"/>
          </p:nvPr>
        </p:nvSpPr>
        <p:spPr>
          <a:xfrm>
            <a:off x="827584" y="1988840"/>
            <a:ext cx="7859216" cy="4137323"/>
          </a:xfrm>
        </p:spPr>
        <p:txBody>
          <a:bodyPr/>
          <a:lstStyle/>
          <a:p>
            <a:r>
              <a:rPr lang="en-US" dirty="0"/>
              <a:t>This plan describes </a:t>
            </a:r>
            <a:r>
              <a:rPr lang="en-US" dirty="0" smtClean="0"/>
              <a:t>the</a:t>
            </a:r>
            <a:r>
              <a:rPr lang="en-US" dirty="0" smtClean="0"/>
              <a:t> </a:t>
            </a:r>
            <a:r>
              <a:rPr lang="en-US" dirty="0"/>
              <a:t>learning activities and the way </a:t>
            </a:r>
            <a:r>
              <a:rPr lang="en-US" dirty="0" smtClean="0"/>
              <a:t>the student</a:t>
            </a:r>
            <a:r>
              <a:rPr lang="en-US" dirty="0" smtClean="0"/>
              <a:t> </a:t>
            </a:r>
            <a:r>
              <a:rPr lang="en-US" dirty="0"/>
              <a:t>think </a:t>
            </a:r>
            <a:r>
              <a:rPr lang="en-US" dirty="0" smtClean="0"/>
              <a:t>he</a:t>
            </a:r>
            <a:r>
              <a:rPr lang="en-US" dirty="0" smtClean="0"/>
              <a:t> </a:t>
            </a:r>
            <a:r>
              <a:rPr lang="en-US" dirty="0"/>
              <a:t>will achieve the </a:t>
            </a:r>
            <a:r>
              <a:rPr lang="en-US" dirty="0" smtClean="0"/>
              <a:t>roles/competence. </a:t>
            </a:r>
            <a:r>
              <a:rPr lang="en-US" dirty="0"/>
              <a:t>This way, the </a:t>
            </a:r>
            <a:r>
              <a:rPr lang="en-US" dirty="0" smtClean="0"/>
              <a:t>lecturer </a:t>
            </a:r>
            <a:r>
              <a:rPr lang="en-US" dirty="0"/>
              <a:t>and the work </a:t>
            </a:r>
            <a:r>
              <a:rPr lang="en-US" dirty="0" smtClean="0"/>
              <a:t>coach (mentor) </a:t>
            </a:r>
            <a:r>
              <a:rPr lang="en-US" dirty="0"/>
              <a:t>also get an insight into what </a:t>
            </a:r>
            <a:r>
              <a:rPr lang="en-US" dirty="0" smtClean="0"/>
              <a:t>the student</a:t>
            </a:r>
            <a:r>
              <a:rPr lang="en-US" dirty="0" smtClean="0"/>
              <a:t> wants </a:t>
            </a:r>
            <a:r>
              <a:rPr lang="en-US" dirty="0"/>
              <a:t>to learn and how </a:t>
            </a:r>
            <a:r>
              <a:rPr lang="en-US" dirty="0" smtClean="0"/>
              <a:t>he</a:t>
            </a:r>
            <a:r>
              <a:rPr lang="en-US" dirty="0" smtClean="0"/>
              <a:t> wants </a:t>
            </a:r>
            <a:r>
              <a:rPr lang="en-US" dirty="0"/>
              <a:t>to learn. The plan is a means for learning. </a:t>
            </a:r>
            <a:endParaRPr lang="en-GB" dirty="0"/>
          </a:p>
        </p:txBody>
      </p:sp>
      <p:sp>
        <p:nvSpPr>
          <p:cNvPr id="4" name="Tijdelijke aanduiding voor voettekst 3"/>
          <p:cNvSpPr>
            <a:spLocks noGrp="1"/>
          </p:cNvSpPr>
          <p:nvPr>
            <p:ph type="ftr" sz="quarter" idx="11"/>
          </p:nvPr>
        </p:nvSpPr>
        <p:spPr/>
        <p:txBody>
          <a:bodyPr/>
          <a:lstStyle/>
          <a:p>
            <a:pPr>
              <a:defRPr/>
            </a:pPr>
            <a:endParaRPr lang="nl-NL" dirty="0">
              <a:solidFill>
                <a:srgbClr val="FFFFFF"/>
              </a:solidFill>
            </a:endParaRPr>
          </a:p>
        </p:txBody>
      </p:sp>
      <p:sp>
        <p:nvSpPr>
          <p:cNvPr id="5" name="Tijdelijke aanduiding voor dianummer 4"/>
          <p:cNvSpPr>
            <a:spLocks noGrp="1"/>
          </p:cNvSpPr>
          <p:nvPr>
            <p:ph type="sldNum" sz="quarter" idx="12"/>
          </p:nvPr>
        </p:nvSpPr>
        <p:spPr/>
        <p:txBody>
          <a:bodyPr/>
          <a:lstStyle/>
          <a:p>
            <a:pPr>
              <a:defRPr/>
            </a:pPr>
            <a:r>
              <a:rPr lang="nl-NL" smtClean="0">
                <a:solidFill>
                  <a:srgbClr val="FFFFFF"/>
                </a:solidFill>
              </a:rPr>
              <a:t>Academie voor Verpleegkunde</a:t>
            </a:r>
            <a:endParaRPr lang="nl-NL">
              <a:solidFill>
                <a:srgbClr val="FFFFFF"/>
              </a:solidFill>
            </a:endParaRPr>
          </a:p>
        </p:txBody>
      </p:sp>
    </p:spTree>
    <p:extLst>
      <p:ext uri="{BB962C8B-B14F-4D97-AF65-F5344CB8AC3E}">
        <p14:creationId xmlns:p14="http://schemas.microsoft.com/office/powerpoint/2010/main" val="1908349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Competence Development Plan</a:t>
            </a:r>
            <a:endParaRPr lang="en-GB" dirty="0"/>
          </a:p>
        </p:txBody>
      </p:sp>
      <p:sp>
        <p:nvSpPr>
          <p:cNvPr id="3" name="Tijdelijke aanduiding voor inhoud 2"/>
          <p:cNvSpPr>
            <a:spLocks noGrp="1"/>
          </p:cNvSpPr>
          <p:nvPr>
            <p:ph idx="1"/>
          </p:nvPr>
        </p:nvSpPr>
        <p:spPr>
          <a:xfrm>
            <a:off x="827584" y="1844824"/>
            <a:ext cx="7859216" cy="4281339"/>
          </a:xfrm>
        </p:spPr>
        <p:txBody>
          <a:bodyPr/>
          <a:lstStyle/>
          <a:p>
            <a:pPr marL="0" indent="0">
              <a:buNone/>
            </a:pPr>
            <a:r>
              <a:rPr lang="en-US" sz="2000" dirty="0"/>
              <a:t>In order to be able to make </a:t>
            </a:r>
            <a:r>
              <a:rPr lang="en-US" sz="2000" dirty="0" smtClean="0"/>
              <a:t>a </a:t>
            </a:r>
            <a:r>
              <a:rPr lang="en-US" sz="2000" dirty="0"/>
              <a:t>CDP, </a:t>
            </a:r>
            <a:r>
              <a:rPr lang="en-US" sz="2000" dirty="0" smtClean="0"/>
              <a:t>the </a:t>
            </a:r>
            <a:r>
              <a:rPr lang="en-US" sz="2000" dirty="0"/>
              <a:t>competences and professional tasks and the accompanying learning outcomes </a:t>
            </a:r>
            <a:r>
              <a:rPr lang="en-US" sz="2000" dirty="0" smtClean="0"/>
              <a:t>are used as </a:t>
            </a:r>
            <a:r>
              <a:rPr lang="en-US" sz="2000" dirty="0"/>
              <a:t>a basis.  </a:t>
            </a:r>
          </a:p>
          <a:p>
            <a:pPr marL="0" indent="0">
              <a:buNone/>
            </a:pPr>
            <a:r>
              <a:rPr lang="en-US" sz="2000" dirty="0" smtClean="0"/>
              <a:t>The student describes </a:t>
            </a:r>
            <a:r>
              <a:rPr lang="en-US" sz="2000" dirty="0"/>
              <a:t>the following parts for each competence:</a:t>
            </a:r>
          </a:p>
          <a:p>
            <a:r>
              <a:rPr lang="en-US" sz="2000" dirty="0" smtClean="0"/>
              <a:t>1</a:t>
            </a:r>
            <a:r>
              <a:rPr lang="en-US" sz="2000" dirty="0"/>
              <a:t>.	</a:t>
            </a:r>
            <a:r>
              <a:rPr lang="en-US" sz="2000" dirty="0" smtClean="0"/>
              <a:t>the</a:t>
            </a:r>
            <a:r>
              <a:rPr lang="en-US" sz="2000" dirty="0" smtClean="0"/>
              <a:t> </a:t>
            </a:r>
            <a:r>
              <a:rPr lang="en-US" sz="2000" dirty="0"/>
              <a:t>starting situation (as described in the orientation</a:t>
            </a:r>
            <a:r>
              <a:rPr lang="en-US" sz="2000" dirty="0" smtClean="0"/>
              <a:t>)</a:t>
            </a:r>
            <a:endParaRPr lang="en-US" sz="2000" dirty="0"/>
          </a:p>
          <a:p>
            <a:r>
              <a:rPr lang="en-US" sz="2000" dirty="0"/>
              <a:t>2</a:t>
            </a:r>
            <a:r>
              <a:rPr lang="en-US" sz="2000" dirty="0" smtClean="0"/>
              <a:t>.</a:t>
            </a:r>
            <a:r>
              <a:rPr lang="en-US" sz="2000" dirty="0"/>
              <a:t>	</a:t>
            </a:r>
            <a:r>
              <a:rPr lang="en-US" sz="2000" dirty="0" smtClean="0"/>
              <a:t>the</a:t>
            </a:r>
            <a:r>
              <a:rPr lang="en-US" sz="2000" dirty="0" smtClean="0"/>
              <a:t> </a:t>
            </a:r>
            <a:r>
              <a:rPr lang="en-US" sz="2000" dirty="0"/>
              <a:t>learning goals: this involves specifying the general learning outcomes for </a:t>
            </a:r>
            <a:r>
              <a:rPr lang="en-US" sz="2000" dirty="0" smtClean="0"/>
              <a:t>the student’s </a:t>
            </a:r>
            <a:r>
              <a:rPr lang="en-US" sz="2000" dirty="0"/>
              <a:t>own practical learning situation</a:t>
            </a:r>
          </a:p>
          <a:p>
            <a:r>
              <a:rPr lang="en-US" sz="2000" dirty="0"/>
              <a:t>3</a:t>
            </a:r>
            <a:r>
              <a:rPr lang="en-US" sz="2000" dirty="0" smtClean="0"/>
              <a:t>.</a:t>
            </a:r>
            <a:r>
              <a:rPr lang="en-US" sz="2000" dirty="0"/>
              <a:t>	</a:t>
            </a:r>
            <a:r>
              <a:rPr lang="en-US" sz="2000" dirty="0" smtClean="0"/>
              <a:t>the activities the student is </a:t>
            </a:r>
            <a:r>
              <a:rPr lang="en-US" sz="2000" dirty="0"/>
              <a:t>going to undertake in order to achieve </a:t>
            </a:r>
            <a:r>
              <a:rPr lang="en-US" sz="2000" dirty="0" smtClean="0"/>
              <a:t>his</a:t>
            </a:r>
            <a:r>
              <a:rPr lang="en-US" sz="2000" dirty="0" smtClean="0"/>
              <a:t> </a:t>
            </a:r>
            <a:r>
              <a:rPr lang="en-US" sz="2000" dirty="0"/>
              <a:t>learning goals</a:t>
            </a:r>
          </a:p>
          <a:p>
            <a:r>
              <a:rPr lang="en-US" sz="2000" dirty="0"/>
              <a:t>4</a:t>
            </a:r>
            <a:r>
              <a:rPr lang="en-US" sz="2000" dirty="0" smtClean="0"/>
              <a:t>.</a:t>
            </a:r>
            <a:r>
              <a:rPr lang="en-US" sz="2000" dirty="0"/>
              <a:t>	</a:t>
            </a:r>
            <a:r>
              <a:rPr lang="en-US" sz="2000" dirty="0" smtClean="0"/>
              <a:t>the evidence the student is </a:t>
            </a:r>
            <a:r>
              <a:rPr lang="en-US" sz="2000" dirty="0"/>
              <a:t>going to collect in order to prove competences</a:t>
            </a:r>
          </a:p>
          <a:p>
            <a:r>
              <a:rPr lang="en-US" sz="2000" dirty="0"/>
              <a:t>5</a:t>
            </a:r>
            <a:r>
              <a:rPr lang="en-US" sz="2000" dirty="0" smtClean="0"/>
              <a:t>.</a:t>
            </a:r>
            <a:r>
              <a:rPr lang="en-US" sz="2000" dirty="0"/>
              <a:t>	</a:t>
            </a:r>
            <a:r>
              <a:rPr lang="en-US" sz="2000" dirty="0" smtClean="0"/>
              <a:t>the planning </a:t>
            </a:r>
            <a:r>
              <a:rPr lang="en-US" sz="2000" dirty="0"/>
              <a:t>as to what, when, where and with whom.</a:t>
            </a:r>
          </a:p>
          <a:p>
            <a:endParaRPr lang="en-GB" dirty="0"/>
          </a:p>
        </p:txBody>
      </p:sp>
      <p:sp>
        <p:nvSpPr>
          <p:cNvPr id="4" name="Tijdelijke aanduiding voor voettekst 3"/>
          <p:cNvSpPr>
            <a:spLocks noGrp="1"/>
          </p:cNvSpPr>
          <p:nvPr>
            <p:ph type="ftr" sz="quarter" idx="11"/>
          </p:nvPr>
        </p:nvSpPr>
        <p:spPr/>
        <p:txBody>
          <a:bodyPr/>
          <a:lstStyle/>
          <a:p>
            <a:pPr>
              <a:defRPr/>
            </a:pPr>
            <a:endParaRPr lang="nl-NL" dirty="0">
              <a:solidFill>
                <a:srgbClr val="FFFFFF"/>
              </a:solidFill>
            </a:endParaRPr>
          </a:p>
        </p:txBody>
      </p:sp>
      <p:sp>
        <p:nvSpPr>
          <p:cNvPr id="5" name="Tijdelijke aanduiding voor dianummer 4"/>
          <p:cNvSpPr>
            <a:spLocks noGrp="1"/>
          </p:cNvSpPr>
          <p:nvPr>
            <p:ph type="sldNum" sz="quarter" idx="12"/>
          </p:nvPr>
        </p:nvSpPr>
        <p:spPr/>
        <p:txBody>
          <a:bodyPr/>
          <a:lstStyle/>
          <a:p>
            <a:pPr>
              <a:defRPr/>
            </a:pPr>
            <a:r>
              <a:rPr lang="nl-NL" smtClean="0">
                <a:solidFill>
                  <a:srgbClr val="FFFFFF"/>
                </a:solidFill>
              </a:rPr>
              <a:t>Academie voor Verpleegkunde</a:t>
            </a:r>
            <a:endParaRPr lang="nl-NL">
              <a:solidFill>
                <a:srgbClr val="FFFFFF"/>
              </a:solidFill>
            </a:endParaRPr>
          </a:p>
        </p:txBody>
      </p:sp>
    </p:spTree>
    <p:extLst>
      <p:ext uri="{BB962C8B-B14F-4D97-AF65-F5344CB8AC3E}">
        <p14:creationId xmlns:p14="http://schemas.microsoft.com/office/powerpoint/2010/main" val="3340977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Explanation of evidence</a:t>
            </a:r>
            <a:endParaRPr lang="en-GB" dirty="0"/>
          </a:p>
        </p:txBody>
      </p:sp>
      <p:sp>
        <p:nvSpPr>
          <p:cNvPr id="3" name="Tijdelijke aanduiding voor inhoud 2"/>
          <p:cNvSpPr>
            <a:spLocks noGrp="1"/>
          </p:cNvSpPr>
          <p:nvPr>
            <p:ph idx="1"/>
          </p:nvPr>
        </p:nvSpPr>
        <p:spPr>
          <a:xfrm>
            <a:off x="755576" y="1772816"/>
            <a:ext cx="7931224" cy="4353347"/>
          </a:xfrm>
        </p:spPr>
        <p:txBody>
          <a:bodyPr/>
          <a:lstStyle/>
          <a:p>
            <a:pPr marL="0" indent="0">
              <a:buNone/>
            </a:pPr>
            <a:r>
              <a:rPr lang="en-US" sz="2000" dirty="0" smtClean="0"/>
              <a:t>During the practical </a:t>
            </a:r>
            <a:r>
              <a:rPr lang="en-US" sz="2000" dirty="0"/>
              <a:t>learning period, </a:t>
            </a:r>
            <a:r>
              <a:rPr lang="en-US" sz="2000" dirty="0" smtClean="0"/>
              <a:t>the student collects </a:t>
            </a:r>
            <a:r>
              <a:rPr lang="en-US" sz="2000" dirty="0"/>
              <a:t>evidence. Evidence consists of three parts, namely: </a:t>
            </a:r>
          </a:p>
          <a:p>
            <a:r>
              <a:rPr lang="en-US" sz="2000" dirty="0"/>
              <a:t>-	Theoretical substantiation of </a:t>
            </a:r>
            <a:r>
              <a:rPr lang="en-US" sz="2000" dirty="0" smtClean="0"/>
              <a:t>the actions of the student  </a:t>
            </a:r>
            <a:endParaRPr lang="en-US" sz="2000" dirty="0"/>
          </a:p>
          <a:p>
            <a:pPr lvl="2">
              <a:buFont typeface="Wingdings" panose="05000000000000000000" pitchFamily="2" charset="2"/>
              <a:buChar char="Ø"/>
            </a:pPr>
            <a:r>
              <a:rPr lang="en-US" sz="2000" dirty="0"/>
              <a:t>The learning outcomes direct the way </a:t>
            </a:r>
            <a:r>
              <a:rPr lang="en-US" sz="2000" dirty="0" smtClean="0"/>
              <a:t>the student </a:t>
            </a:r>
            <a:r>
              <a:rPr lang="en-US" sz="2000" dirty="0"/>
              <a:t>can substantiate </a:t>
            </a:r>
            <a:r>
              <a:rPr lang="en-US" sz="2000" dirty="0" smtClean="0"/>
              <a:t>his </a:t>
            </a:r>
            <a:r>
              <a:rPr lang="en-US" sz="2000" dirty="0"/>
              <a:t>actions in a theoretical way. </a:t>
            </a:r>
          </a:p>
          <a:p>
            <a:r>
              <a:rPr lang="en-US" sz="2000" dirty="0"/>
              <a:t>-	Tailored feedback on </a:t>
            </a:r>
            <a:r>
              <a:rPr lang="en-US" sz="2000" dirty="0" smtClean="0"/>
              <a:t>the actions of the student</a:t>
            </a:r>
            <a:endParaRPr lang="en-US" sz="2000" dirty="0"/>
          </a:p>
          <a:p>
            <a:pPr lvl="2">
              <a:buFont typeface="Wingdings" panose="05000000000000000000" pitchFamily="2" charset="2"/>
              <a:buChar char="Ø"/>
            </a:pPr>
            <a:r>
              <a:rPr lang="en-US" sz="2000" dirty="0"/>
              <a:t>When executing a </a:t>
            </a:r>
            <a:r>
              <a:rPr lang="en-US" sz="2000" dirty="0" smtClean="0"/>
              <a:t>role/competence, </a:t>
            </a:r>
            <a:r>
              <a:rPr lang="en-US" sz="2000" dirty="0" smtClean="0"/>
              <a:t>the student ask </a:t>
            </a:r>
            <a:r>
              <a:rPr lang="en-US" sz="2000" dirty="0"/>
              <a:t>tailored feedback on </a:t>
            </a:r>
            <a:r>
              <a:rPr lang="en-US" sz="2000" dirty="0" smtClean="0"/>
              <a:t>his </a:t>
            </a:r>
            <a:r>
              <a:rPr lang="en-US" sz="2000" dirty="0"/>
              <a:t>actions and include the feedback in </a:t>
            </a:r>
            <a:r>
              <a:rPr lang="en-US" sz="2000" dirty="0" smtClean="0"/>
              <a:t>his </a:t>
            </a:r>
            <a:r>
              <a:rPr lang="en-US" sz="2000" dirty="0"/>
              <a:t>portfolio. </a:t>
            </a:r>
            <a:r>
              <a:rPr lang="en-US" sz="2000" dirty="0" smtClean="0"/>
              <a:t>He </a:t>
            </a:r>
            <a:r>
              <a:rPr lang="en-US" sz="2000" dirty="0"/>
              <a:t>can use it in </a:t>
            </a:r>
            <a:r>
              <a:rPr lang="en-US" sz="2000" dirty="0" smtClean="0"/>
              <a:t>his </a:t>
            </a:r>
            <a:r>
              <a:rPr lang="en-US" sz="2000" dirty="0"/>
              <a:t>reflections. </a:t>
            </a:r>
          </a:p>
          <a:p>
            <a:r>
              <a:rPr lang="en-US" sz="2000" dirty="0"/>
              <a:t>-	Reflection on one’s own actions</a:t>
            </a:r>
          </a:p>
          <a:p>
            <a:pPr lvl="2">
              <a:buFont typeface="Wingdings" panose="05000000000000000000" pitchFamily="2" charset="2"/>
              <a:buChar char="Ø"/>
            </a:pPr>
            <a:r>
              <a:rPr lang="en-US" sz="2000" dirty="0"/>
              <a:t>Reflect on the execution of competences based on a STARRT </a:t>
            </a:r>
            <a:r>
              <a:rPr lang="en-US" sz="2000" dirty="0" smtClean="0"/>
              <a:t>methodology.</a:t>
            </a:r>
            <a:endParaRPr lang="en-US" sz="2000" dirty="0"/>
          </a:p>
          <a:p>
            <a:endParaRPr lang="en-GB" dirty="0"/>
          </a:p>
        </p:txBody>
      </p:sp>
      <p:sp>
        <p:nvSpPr>
          <p:cNvPr id="4" name="Tijdelijke aanduiding voor voettekst 3"/>
          <p:cNvSpPr>
            <a:spLocks noGrp="1"/>
          </p:cNvSpPr>
          <p:nvPr>
            <p:ph type="ftr" sz="quarter" idx="11"/>
          </p:nvPr>
        </p:nvSpPr>
        <p:spPr/>
        <p:txBody>
          <a:bodyPr/>
          <a:lstStyle/>
          <a:p>
            <a:pPr>
              <a:defRPr/>
            </a:pPr>
            <a:endParaRPr lang="nl-NL" dirty="0">
              <a:solidFill>
                <a:srgbClr val="FFFFFF"/>
              </a:solidFill>
            </a:endParaRPr>
          </a:p>
        </p:txBody>
      </p:sp>
      <p:sp>
        <p:nvSpPr>
          <p:cNvPr id="5" name="Tijdelijke aanduiding voor dianummer 4"/>
          <p:cNvSpPr>
            <a:spLocks noGrp="1"/>
          </p:cNvSpPr>
          <p:nvPr>
            <p:ph type="sldNum" sz="quarter" idx="12"/>
          </p:nvPr>
        </p:nvSpPr>
        <p:spPr/>
        <p:txBody>
          <a:bodyPr/>
          <a:lstStyle/>
          <a:p>
            <a:pPr>
              <a:defRPr/>
            </a:pPr>
            <a:r>
              <a:rPr lang="nl-NL" smtClean="0">
                <a:solidFill>
                  <a:srgbClr val="FFFFFF"/>
                </a:solidFill>
              </a:rPr>
              <a:t>Academie voor Verpleegkunde</a:t>
            </a:r>
            <a:endParaRPr lang="nl-NL">
              <a:solidFill>
                <a:srgbClr val="FFFFFF"/>
              </a:solidFill>
            </a:endParaRPr>
          </a:p>
        </p:txBody>
      </p:sp>
    </p:spTree>
    <p:extLst>
      <p:ext uri="{BB962C8B-B14F-4D97-AF65-F5344CB8AC3E}">
        <p14:creationId xmlns:p14="http://schemas.microsoft.com/office/powerpoint/2010/main" val="3310887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Assessment</a:t>
            </a:r>
            <a:endParaRPr lang="en-GB" dirty="0"/>
          </a:p>
        </p:txBody>
      </p:sp>
      <p:sp>
        <p:nvSpPr>
          <p:cNvPr id="3" name="Tijdelijke aanduiding voor inhoud 2"/>
          <p:cNvSpPr>
            <a:spLocks noGrp="1"/>
          </p:cNvSpPr>
          <p:nvPr>
            <p:ph idx="1"/>
          </p:nvPr>
        </p:nvSpPr>
        <p:spPr>
          <a:xfrm>
            <a:off x="755576" y="1844824"/>
            <a:ext cx="7931224" cy="4281339"/>
          </a:xfrm>
        </p:spPr>
        <p:txBody>
          <a:bodyPr/>
          <a:lstStyle/>
          <a:p>
            <a:pPr marL="0" indent="0">
              <a:buNone/>
            </a:pPr>
            <a:r>
              <a:rPr lang="en-GB" sz="2800" dirty="0" smtClean="0"/>
              <a:t>The closing test of the practical period is a Portfolio </a:t>
            </a:r>
            <a:r>
              <a:rPr lang="en-GB" sz="2800" dirty="0"/>
              <a:t>Assessment (PFA), which consists of a portfolio and a </a:t>
            </a:r>
            <a:r>
              <a:rPr lang="en-GB" sz="2800" dirty="0" smtClean="0"/>
              <a:t>Criterion-based Interview. </a:t>
            </a:r>
            <a:r>
              <a:rPr lang="en-GB" sz="2800" dirty="0"/>
              <a:t/>
            </a:r>
            <a:br>
              <a:rPr lang="en-GB" sz="2800" dirty="0"/>
            </a:br>
            <a:r>
              <a:rPr lang="en-GB" sz="2800" dirty="0"/>
              <a:t>Step 4 is divided into:</a:t>
            </a:r>
            <a:br>
              <a:rPr lang="en-GB" sz="2800" dirty="0"/>
            </a:br>
            <a:r>
              <a:rPr lang="en-GB" sz="2800" dirty="0"/>
              <a:t>1.	Portfolio </a:t>
            </a:r>
            <a:r>
              <a:rPr lang="en-GB" sz="2800" dirty="0" smtClean="0"/>
              <a:t>composition </a:t>
            </a:r>
            <a:r>
              <a:rPr lang="en-GB" sz="2800" smtClean="0"/>
              <a:t>(roles/competence)</a:t>
            </a:r>
            <a:r>
              <a:rPr lang="en-GB" sz="2800" dirty="0"/>
              <a:t/>
            </a:r>
            <a:br>
              <a:rPr lang="en-GB" sz="2800" dirty="0"/>
            </a:br>
            <a:r>
              <a:rPr lang="en-GB" sz="2800" dirty="0"/>
              <a:t>2.	Portfolio </a:t>
            </a:r>
            <a:r>
              <a:rPr lang="en-GB" sz="2800" dirty="0" smtClean="0"/>
              <a:t>assessment (evidence matrix)</a:t>
            </a:r>
            <a:r>
              <a:rPr lang="en-GB" sz="2800" dirty="0"/>
              <a:t/>
            </a:r>
            <a:br>
              <a:rPr lang="en-GB" sz="2800" dirty="0"/>
            </a:br>
            <a:r>
              <a:rPr lang="en-GB" sz="2800" dirty="0"/>
              <a:t>3.	A </a:t>
            </a:r>
            <a:r>
              <a:rPr lang="en-GB" sz="2800" dirty="0" smtClean="0"/>
              <a:t>Criterion-based Interview</a:t>
            </a:r>
            <a:r>
              <a:rPr lang="en-GB" sz="2800" dirty="0"/>
              <a:t/>
            </a:r>
            <a:br>
              <a:rPr lang="en-GB" sz="2800" dirty="0"/>
            </a:br>
            <a:r>
              <a:rPr lang="en-GB" sz="2800" dirty="0"/>
              <a:t>4.	Credits and a resit</a:t>
            </a:r>
            <a:br>
              <a:rPr lang="en-GB" sz="2800" dirty="0"/>
            </a:br>
            <a:endParaRPr lang="en-GB" sz="2800" dirty="0"/>
          </a:p>
        </p:txBody>
      </p:sp>
      <p:sp>
        <p:nvSpPr>
          <p:cNvPr id="4" name="Tijdelijke aanduiding voor voettekst 3"/>
          <p:cNvSpPr>
            <a:spLocks noGrp="1"/>
          </p:cNvSpPr>
          <p:nvPr>
            <p:ph type="ftr" sz="quarter" idx="11"/>
          </p:nvPr>
        </p:nvSpPr>
        <p:spPr/>
        <p:txBody>
          <a:bodyPr/>
          <a:lstStyle/>
          <a:p>
            <a:pPr>
              <a:defRPr/>
            </a:pPr>
            <a:endParaRPr lang="nl-NL" dirty="0">
              <a:solidFill>
                <a:srgbClr val="FFFFFF"/>
              </a:solidFill>
            </a:endParaRPr>
          </a:p>
        </p:txBody>
      </p:sp>
      <p:sp>
        <p:nvSpPr>
          <p:cNvPr id="5" name="Tijdelijke aanduiding voor dianummer 4"/>
          <p:cNvSpPr>
            <a:spLocks noGrp="1"/>
          </p:cNvSpPr>
          <p:nvPr>
            <p:ph type="sldNum" sz="quarter" idx="12"/>
          </p:nvPr>
        </p:nvSpPr>
        <p:spPr/>
        <p:txBody>
          <a:bodyPr/>
          <a:lstStyle/>
          <a:p>
            <a:pPr>
              <a:defRPr/>
            </a:pPr>
            <a:r>
              <a:rPr lang="nl-NL" dirty="0" smtClean="0">
                <a:solidFill>
                  <a:srgbClr val="FFFFFF"/>
                </a:solidFill>
              </a:rPr>
              <a:t>Academie voor Verpleegkunde</a:t>
            </a:r>
            <a:endParaRPr lang="nl-NL" dirty="0">
              <a:solidFill>
                <a:srgbClr val="FFFFFF"/>
              </a:solidFill>
            </a:endParaRPr>
          </a:p>
        </p:txBody>
      </p:sp>
    </p:spTree>
    <p:extLst>
      <p:ext uri="{BB962C8B-B14F-4D97-AF65-F5344CB8AC3E}">
        <p14:creationId xmlns:p14="http://schemas.microsoft.com/office/powerpoint/2010/main" val="1120290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Criterion-based </a:t>
            </a:r>
            <a:r>
              <a:rPr lang="en-GB" dirty="0"/>
              <a:t>I</a:t>
            </a:r>
            <a:r>
              <a:rPr lang="en-GB" dirty="0" smtClean="0"/>
              <a:t>nterview</a:t>
            </a:r>
            <a:endParaRPr lang="en-GB" dirty="0"/>
          </a:p>
        </p:txBody>
      </p:sp>
      <p:sp>
        <p:nvSpPr>
          <p:cNvPr id="3" name="Tijdelijke aanduiding voor inhoud 2"/>
          <p:cNvSpPr>
            <a:spLocks noGrp="1"/>
          </p:cNvSpPr>
          <p:nvPr>
            <p:ph idx="1"/>
          </p:nvPr>
        </p:nvSpPr>
        <p:spPr>
          <a:xfrm>
            <a:off x="755576" y="1772816"/>
            <a:ext cx="7931224" cy="4353347"/>
          </a:xfrm>
        </p:spPr>
        <p:txBody>
          <a:bodyPr/>
          <a:lstStyle/>
          <a:p>
            <a:pPr marL="0" indent="0">
              <a:buNone/>
            </a:pPr>
            <a:r>
              <a:rPr lang="en-US" sz="2000" dirty="0"/>
              <a:t>What does a </a:t>
            </a:r>
            <a:r>
              <a:rPr lang="en-US" sz="2000" dirty="0" smtClean="0"/>
              <a:t>CBI </a:t>
            </a:r>
            <a:r>
              <a:rPr lang="en-US" sz="2000" dirty="0"/>
              <a:t>involve:</a:t>
            </a:r>
          </a:p>
          <a:p>
            <a:r>
              <a:rPr lang="en-US" sz="2000" dirty="0"/>
              <a:t>It is a semi-structured assessment meeting about </a:t>
            </a:r>
            <a:r>
              <a:rPr lang="en-US" sz="2000" dirty="0" smtClean="0"/>
              <a:t>the </a:t>
            </a:r>
            <a:r>
              <a:rPr lang="en-US" sz="2000" dirty="0"/>
              <a:t>competences, related to situations in which </a:t>
            </a:r>
            <a:r>
              <a:rPr lang="en-US" sz="2000" dirty="0" smtClean="0"/>
              <a:t>the student </a:t>
            </a:r>
            <a:r>
              <a:rPr lang="en-US" sz="2000" dirty="0"/>
              <a:t>have demonstrated those. Semi-structured means </a:t>
            </a:r>
            <a:r>
              <a:rPr lang="en-US" sz="2000" dirty="0" smtClean="0"/>
              <a:t>that a </a:t>
            </a:r>
            <a:r>
              <a:rPr lang="en-US" sz="2000" dirty="0"/>
              <a:t>student </a:t>
            </a:r>
            <a:r>
              <a:rPr lang="en-US" sz="2000" dirty="0" smtClean="0"/>
              <a:t>has  </a:t>
            </a:r>
            <a:r>
              <a:rPr lang="en-US" sz="2000" dirty="0"/>
              <a:t>input and the assessors will ask </a:t>
            </a:r>
            <a:r>
              <a:rPr lang="en-US" sz="2000" dirty="0" smtClean="0"/>
              <a:t>questions </a:t>
            </a:r>
            <a:r>
              <a:rPr lang="en-US" sz="2000" dirty="0"/>
              <a:t>based on the portfolio. This will take place based on the STARRT </a:t>
            </a:r>
            <a:r>
              <a:rPr lang="en-US" sz="2000" dirty="0" smtClean="0"/>
              <a:t>methodology.</a:t>
            </a:r>
            <a:endParaRPr lang="en-US" sz="2000" dirty="0"/>
          </a:p>
          <a:p>
            <a:r>
              <a:rPr lang="en-US" sz="2000" dirty="0"/>
              <a:t>During the </a:t>
            </a:r>
            <a:r>
              <a:rPr lang="en-US" sz="2000" dirty="0" smtClean="0"/>
              <a:t>CBI</a:t>
            </a:r>
            <a:r>
              <a:rPr lang="en-US" sz="2000" dirty="0"/>
              <a:t>, </a:t>
            </a:r>
            <a:r>
              <a:rPr lang="en-US" sz="2000" dirty="0" smtClean="0"/>
              <a:t>the student is </a:t>
            </a:r>
            <a:r>
              <a:rPr lang="en-US" sz="2000" dirty="0"/>
              <a:t>assessed by two or three assessors. Besides a teacher (own teacher coach or someone else), the work coach (own coach or someone else) and/or a practice educator/educational officer might also act as assessors. The School of Nursing requires at least 1 independent assessor present at the </a:t>
            </a:r>
            <a:r>
              <a:rPr lang="en-US" sz="2000" dirty="0" smtClean="0"/>
              <a:t>CBI</a:t>
            </a:r>
            <a:r>
              <a:rPr lang="en-US" sz="2000" dirty="0"/>
              <a:t>. Independent means that this assessor has not been directly involved with the coaching process of the student. </a:t>
            </a:r>
          </a:p>
          <a:p>
            <a:endParaRPr lang="en-GB" dirty="0"/>
          </a:p>
        </p:txBody>
      </p:sp>
      <p:sp>
        <p:nvSpPr>
          <p:cNvPr id="4" name="Tijdelijke aanduiding voor voettekst 3"/>
          <p:cNvSpPr>
            <a:spLocks noGrp="1"/>
          </p:cNvSpPr>
          <p:nvPr>
            <p:ph type="ftr" sz="quarter" idx="11"/>
          </p:nvPr>
        </p:nvSpPr>
        <p:spPr/>
        <p:txBody>
          <a:bodyPr/>
          <a:lstStyle/>
          <a:p>
            <a:pPr>
              <a:defRPr/>
            </a:pPr>
            <a:endParaRPr lang="nl-NL" dirty="0">
              <a:solidFill>
                <a:srgbClr val="FFFFFF"/>
              </a:solidFill>
            </a:endParaRPr>
          </a:p>
        </p:txBody>
      </p:sp>
      <p:sp>
        <p:nvSpPr>
          <p:cNvPr id="5" name="Tijdelijke aanduiding voor dianummer 4"/>
          <p:cNvSpPr>
            <a:spLocks noGrp="1"/>
          </p:cNvSpPr>
          <p:nvPr>
            <p:ph type="sldNum" sz="quarter" idx="12"/>
          </p:nvPr>
        </p:nvSpPr>
        <p:spPr/>
        <p:txBody>
          <a:bodyPr/>
          <a:lstStyle/>
          <a:p>
            <a:pPr>
              <a:defRPr/>
            </a:pPr>
            <a:r>
              <a:rPr lang="nl-NL" smtClean="0">
                <a:solidFill>
                  <a:srgbClr val="FFFFFF"/>
                </a:solidFill>
              </a:rPr>
              <a:t>Academie voor Verpleegkunde</a:t>
            </a:r>
            <a:endParaRPr lang="nl-NL">
              <a:solidFill>
                <a:srgbClr val="FFFFFF"/>
              </a:solidFill>
            </a:endParaRPr>
          </a:p>
        </p:txBody>
      </p:sp>
    </p:spTree>
    <p:extLst>
      <p:ext uri="{BB962C8B-B14F-4D97-AF65-F5344CB8AC3E}">
        <p14:creationId xmlns:p14="http://schemas.microsoft.com/office/powerpoint/2010/main" val="4216374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Criterion-based Interview</a:t>
            </a:r>
            <a:endParaRPr lang="en-GB" dirty="0"/>
          </a:p>
        </p:txBody>
      </p:sp>
      <p:sp>
        <p:nvSpPr>
          <p:cNvPr id="3" name="Tijdelijke aanduiding voor inhoud 2"/>
          <p:cNvSpPr>
            <a:spLocks noGrp="1"/>
          </p:cNvSpPr>
          <p:nvPr>
            <p:ph idx="1"/>
          </p:nvPr>
        </p:nvSpPr>
        <p:spPr>
          <a:xfrm>
            <a:off x="755576" y="1844824"/>
            <a:ext cx="7931224" cy="4281339"/>
          </a:xfrm>
        </p:spPr>
        <p:txBody>
          <a:bodyPr/>
          <a:lstStyle/>
          <a:p>
            <a:pPr marL="0" indent="0">
              <a:buNone/>
            </a:pPr>
            <a:r>
              <a:rPr lang="en-US" sz="2400" dirty="0"/>
              <a:t>The </a:t>
            </a:r>
            <a:r>
              <a:rPr lang="en-US" sz="2400" dirty="0" smtClean="0"/>
              <a:t>CBI </a:t>
            </a:r>
            <a:r>
              <a:rPr lang="en-US" sz="2400" dirty="0"/>
              <a:t>is prepared by the assessors based on the following points: </a:t>
            </a:r>
          </a:p>
          <a:p>
            <a:r>
              <a:rPr lang="en-US" sz="2400" dirty="0" smtClean="0"/>
              <a:t>Check </a:t>
            </a:r>
            <a:r>
              <a:rPr lang="en-US" sz="2400" dirty="0"/>
              <a:t>the various roles within the meeting and consult one another if necessary (who is the assessor and coach?/ independent assessor?/ chair?)</a:t>
            </a:r>
          </a:p>
          <a:p>
            <a:r>
              <a:rPr lang="en-US" sz="2400" dirty="0" smtClean="0"/>
              <a:t>By </a:t>
            </a:r>
            <a:r>
              <a:rPr lang="en-US" sz="2400" dirty="0"/>
              <a:t>mutual agreement, for each role determine which subjects should be addressed during the </a:t>
            </a:r>
            <a:r>
              <a:rPr lang="en-US" sz="2400" dirty="0" smtClean="0"/>
              <a:t>CBI </a:t>
            </a:r>
            <a:r>
              <a:rPr lang="en-US" sz="2400" dirty="0"/>
              <a:t>based on preparation. The chair writes these down.</a:t>
            </a:r>
          </a:p>
          <a:p>
            <a:r>
              <a:rPr lang="en-US" sz="2400" dirty="0" smtClean="0"/>
              <a:t>If </a:t>
            </a:r>
            <a:r>
              <a:rPr lang="en-US" sz="2400" dirty="0"/>
              <a:t>necessary, consult about the subjects written down and agree what should be highlighted during the </a:t>
            </a:r>
            <a:r>
              <a:rPr lang="en-US" sz="2400" dirty="0" smtClean="0"/>
              <a:t>CBI</a:t>
            </a:r>
            <a:r>
              <a:rPr lang="en-US" sz="2400" dirty="0"/>
              <a:t>.</a:t>
            </a:r>
          </a:p>
          <a:p>
            <a:endParaRPr lang="en-GB" dirty="0"/>
          </a:p>
        </p:txBody>
      </p:sp>
      <p:sp>
        <p:nvSpPr>
          <p:cNvPr id="4" name="Tijdelijke aanduiding voor voettekst 3"/>
          <p:cNvSpPr>
            <a:spLocks noGrp="1"/>
          </p:cNvSpPr>
          <p:nvPr>
            <p:ph type="ftr" sz="quarter" idx="11"/>
          </p:nvPr>
        </p:nvSpPr>
        <p:spPr/>
        <p:txBody>
          <a:bodyPr/>
          <a:lstStyle/>
          <a:p>
            <a:pPr>
              <a:defRPr/>
            </a:pPr>
            <a:endParaRPr lang="nl-NL" dirty="0">
              <a:solidFill>
                <a:srgbClr val="FFFFFF"/>
              </a:solidFill>
            </a:endParaRPr>
          </a:p>
        </p:txBody>
      </p:sp>
      <p:sp>
        <p:nvSpPr>
          <p:cNvPr id="5" name="Tijdelijke aanduiding voor dianummer 4"/>
          <p:cNvSpPr>
            <a:spLocks noGrp="1"/>
          </p:cNvSpPr>
          <p:nvPr>
            <p:ph type="sldNum" sz="quarter" idx="12"/>
          </p:nvPr>
        </p:nvSpPr>
        <p:spPr/>
        <p:txBody>
          <a:bodyPr/>
          <a:lstStyle/>
          <a:p>
            <a:pPr>
              <a:defRPr/>
            </a:pPr>
            <a:r>
              <a:rPr lang="nl-NL" smtClean="0">
                <a:solidFill>
                  <a:srgbClr val="FFFFFF"/>
                </a:solidFill>
              </a:rPr>
              <a:t>Academie voor Verpleegkunde</a:t>
            </a:r>
            <a:endParaRPr lang="nl-NL">
              <a:solidFill>
                <a:srgbClr val="FFFFFF"/>
              </a:solidFill>
            </a:endParaRPr>
          </a:p>
        </p:txBody>
      </p:sp>
    </p:spTree>
    <p:extLst>
      <p:ext uri="{BB962C8B-B14F-4D97-AF65-F5344CB8AC3E}">
        <p14:creationId xmlns:p14="http://schemas.microsoft.com/office/powerpoint/2010/main" val="28771038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Criterion-based Interview</a:t>
            </a:r>
            <a:endParaRPr lang="en-GB" dirty="0"/>
          </a:p>
        </p:txBody>
      </p:sp>
      <p:sp>
        <p:nvSpPr>
          <p:cNvPr id="3" name="Tijdelijke aanduiding voor inhoud 2"/>
          <p:cNvSpPr>
            <a:spLocks noGrp="1"/>
          </p:cNvSpPr>
          <p:nvPr>
            <p:ph idx="1"/>
          </p:nvPr>
        </p:nvSpPr>
        <p:spPr>
          <a:xfrm>
            <a:off x="827584" y="1844824"/>
            <a:ext cx="7859216" cy="4281339"/>
          </a:xfrm>
        </p:spPr>
        <p:txBody>
          <a:bodyPr/>
          <a:lstStyle/>
          <a:p>
            <a:pPr marL="0" indent="0">
              <a:buNone/>
            </a:pPr>
            <a:r>
              <a:rPr lang="en-US" dirty="0"/>
              <a:t>The questions are structured, for example, by using the STARR(T) </a:t>
            </a:r>
            <a:r>
              <a:rPr lang="en-US" dirty="0" smtClean="0"/>
              <a:t>model:</a:t>
            </a:r>
            <a:br>
              <a:rPr lang="en-US" dirty="0" smtClean="0"/>
            </a:br>
            <a:r>
              <a:rPr lang="en-US" sz="2400" dirty="0" smtClean="0"/>
              <a:t>S </a:t>
            </a:r>
            <a:r>
              <a:rPr lang="en-US" sz="2400" dirty="0"/>
              <a:t>= </a:t>
            </a:r>
            <a:r>
              <a:rPr lang="en-US" sz="2400" dirty="0" smtClean="0"/>
              <a:t>	Situation </a:t>
            </a:r>
            <a:r>
              <a:rPr lang="en-US" sz="2400" dirty="0"/>
              <a:t>– in which the student has </a:t>
            </a:r>
            <a:r>
              <a:rPr lang="en-US" sz="2400" dirty="0" smtClean="0"/>
              <a:t>	demonstrated </a:t>
            </a:r>
            <a:r>
              <a:rPr lang="en-US" sz="2400" dirty="0"/>
              <a:t>the competency </a:t>
            </a:r>
            <a:r>
              <a:rPr lang="en-US" sz="2400" dirty="0" smtClean="0"/>
              <a:t/>
            </a:r>
            <a:br>
              <a:rPr lang="en-US" sz="2400" dirty="0" smtClean="0"/>
            </a:br>
            <a:r>
              <a:rPr lang="en-US" sz="2400" dirty="0" smtClean="0"/>
              <a:t>T </a:t>
            </a:r>
            <a:r>
              <a:rPr lang="en-US" sz="2400" dirty="0"/>
              <a:t>= </a:t>
            </a:r>
            <a:r>
              <a:rPr lang="en-US" sz="2400" dirty="0" smtClean="0"/>
              <a:t>	Task </a:t>
            </a:r>
            <a:r>
              <a:rPr lang="en-US" sz="2400" dirty="0"/>
              <a:t>– the student’s input in the given </a:t>
            </a:r>
            <a:r>
              <a:rPr lang="en-US" sz="2400" dirty="0" smtClean="0"/>
              <a:t>		situation </a:t>
            </a:r>
            <a:br>
              <a:rPr lang="en-US" sz="2400" dirty="0" smtClean="0"/>
            </a:br>
            <a:r>
              <a:rPr lang="en-US" sz="2400" dirty="0" smtClean="0"/>
              <a:t>A =	Action </a:t>
            </a:r>
            <a:r>
              <a:rPr lang="en-US" sz="2400" dirty="0"/>
              <a:t>– which the student performed in the </a:t>
            </a:r>
            <a:r>
              <a:rPr lang="en-US" sz="2400" dirty="0" smtClean="0"/>
              <a:t>	situation </a:t>
            </a:r>
            <a:br>
              <a:rPr lang="en-US" sz="2400" dirty="0" smtClean="0"/>
            </a:br>
            <a:r>
              <a:rPr lang="en-US" sz="2400" dirty="0" smtClean="0"/>
              <a:t>R </a:t>
            </a:r>
            <a:r>
              <a:rPr lang="en-US" sz="2400" dirty="0"/>
              <a:t>= </a:t>
            </a:r>
            <a:r>
              <a:rPr lang="en-US" sz="2400" dirty="0" smtClean="0"/>
              <a:t>	Result </a:t>
            </a:r>
            <a:r>
              <a:rPr lang="en-US" sz="2400" dirty="0"/>
              <a:t>– the effect of the action </a:t>
            </a:r>
            <a:r>
              <a:rPr lang="en-US" sz="2400" dirty="0" smtClean="0"/>
              <a:t/>
            </a:r>
            <a:br>
              <a:rPr lang="en-US" sz="2400" dirty="0" smtClean="0"/>
            </a:br>
            <a:r>
              <a:rPr lang="en-US" sz="2400" dirty="0" smtClean="0"/>
              <a:t>R </a:t>
            </a:r>
            <a:r>
              <a:rPr lang="en-US" sz="2400" dirty="0"/>
              <a:t>= </a:t>
            </a:r>
            <a:r>
              <a:rPr lang="en-US" sz="2400" dirty="0" smtClean="0"/>
              <a:t>	Reflection </a:t>
            </a:r>
            <a:r>
              <a:rPr lang="en-US" sz="2400" dirty="0"/>
              <a:t>– on the actions in the situation </a:t>
            </a:r>
            <a:r>
              <a:rPr lang="en-US" sz="2400" dirty="0" smtClean="0"/>
              <a:t/>
            </a:r>
            <a:br>
              <a:rPr lang="en-US" sz="2400" dirty="0" smtClean="0"/>
            </a:br>
            <a:r>
              <a:rPr lang="en-US" sz="2400" dirty="0" smtClean="0"/>
              <a:t>T </a:t>
            </a:r>
            <a:r>
              <a:rPr lang="en-US" sz="2400" dirty="0"/>
              <a:t>= </a:t>
            </a:r>
            <a:r>
              <a:rPr lang="en-US" sz="2400" dirty="0" smtClean="0"/>
              <a:t>	Transfer </a:t>
            </a:r>
            <a:r>
              <a:rPr lang="en-US" sz="2400" dirty="0"/>
              <a:t>– application in different kinds of </a:t>
            </a:r>
            <a:r>
              <a:rPr lang="en-US" sz="2400" dirty="0" smtClean="0"/>
              <a:t>	situations</a:t>
            </a:r>
            <a:endParaRPr lang="en-GB" sz="2400" dirty="0"/>
          </a:p>
        </p:txBody>
      </p:sp>
      <p:sp>
        <p:nvSpPr>
          <p:cNvPr id="5" name="Tijdelijke aanduiding voor dianummer 4"/>
          <p:cNvSpPr>
            <a:spLocks noGrp="1"/>
          </p:cNvSpPr>
          <p:nvPr>
            <p:ph type="sldNum" sz="quarter" idx="12"/>
          </p:nvPr>
        </p:nvSpPr>
        <p:spPr/>
        <p:txBody>
          <a:bodyPr/>
          <a:lstStyle/>
          <a:p>
            <a:pPr>
              <a:defRPr/>
            </a:pPr>
            <a:r>
              <a:rPr lang="nl-NL" smtClean="0">
                <a:solidFill>
                  <a:srgbClr val="FFFFFF"/>
                </a:solidFill>
              </a:rPr>
              <a:t>Academie voor Verpleegkunde</a:t>
            </a:r>
            <a:endParaRPr lang="nl-NL">
              <a:solidFill>
                <a:srgbClr val="FFFFFF"/>
              </a:solidFill>
            </a:endParaRPr>
          </a:p>
        </p:txBody>
      </p:sp>
    </p:spTree>
    <p:extLst>
      <p:ext uri="{BB962C8B-B14F-4D97-AF65-F5344CB8AC3E}">
        <p14:creationId xmlns:p14="http://schemas.microsoft.com/office/powerpoint/2010/main" val="3486225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Introduction</a:t>
            </a:r>
            <a:endParaRPr lang="nl-NL" dirty="0"/>
          </a:p>
        </p:txBody>
      </p:sp>
      <p:sp>
        <p:nvSpPr>
          <p:cNvPr id="3" name="Tijdelijke aanduiding voor inhoud 2"/>
          <p:cNvSpPr>
            <a:spLocks noGrp="1"/>
          </p:cNvSpPr>
          <p:nvPr>
            <p:ph idx="1"/>
          </p:nvPr>
        </p:nvSpPr>
        <p:spPr>
          <a:xfrm>
            <a:off x="827584" y="1916832"/>
            <a:ext cx="7859216" cy="4209331"/>
          </a:xfrm>
        </p:spPr>
        <p:txBody>
          <a:bodyPr/>
          <a:lstStyle/>
          <a:p>
            <a:pPr marL="0" indent="0">
              <a:buNone/>
            </a:pPr>
            <a:r>
              <a:rPr lang="en-GB" sz="2800" dirty="0" smtClean="0"/>
              <a:t>Why practical period?</a:t>
            </a:r>
          </a:p>
          <a:p>
            <a:pPr lvl="1"/>
            <a:r>
              <a:rPr lang="en-GB" sz="2400" dirty="0" smtClean="0"/>
              <a:t>Comprehension of development competence</a:t>
            </a:r>
          </a:p>
          <a:p>
            <a:pPr lvl="1"/>
            <a:r>
              <a:rPr lang="en-GB" sz="2400" dirty="0" smtClean="0"/>
              <a:t>Life </a:t>
            </a:r>
            <a:r>
              <a:rPr lang="en-GB" sz="2400" dirty="0"/>
              <a:t>L</a:t>
            </a:r>
            <a:r>
              <a:rPr lang="en-GB" sz="2400" dirty="0" smtClean="0"/>
              <a:t>ong Learning</a:t>
            </a:r>
            <a:endParaRPr lang="en-GB" sz="2400" dirty="0"/>
          </a:p>
        </p:txBody>
      </p:sp>
      <p:sp>
        <p:nvSpPr>
          <p:cNvPr id="4" name="Tijdelijke aanduiding voor datum 3"/>
          <p:cNvSpPr>
            <a:spLocks noGrp="1"/>
          </p:cNvSpPr>
          <p:nvPr>
            <p:ph type="dt" sz="half" idx="10"/>
          </p:nvPr>
        </p:nvSpPr>
        <p:spPr/>
        <p:txBody>
          <a:bodyPr/>
          <a:lstStyle/>
          <a:p>
            <a:fld id="{B36CEF5F-3C50-49AB-9050-EE45519F8956}" type="datetime1">
              <a:rPr lang="nl-NL" smtClean="0"/>
              <a:t>10-2-2015</a:t>
            </a:fld>
            <a:endParaRPr lang="nl-NL"/>
          </a:p>
        </p:txBody>
      </p:sp>
      <p:sp>
        <p:nvSpPr>
          <p:cNvPr id="6" name="Tijdelijke aanduiding voor dianummer 5"/>
          <p:cNvSpPr>
            <a:spLocks noGrp="1"/>
          </p:cNvSpPr>
          <p:nvPr>
            <p:ph type="sldNum" sz="quarter" idx="12"/>
          </p:nvPr>
        </p:nvSpPr>
        <p:spPr/>
        <p:txBody>
          <a:bodyPr/>
          <a:lstStyle/>
          <a:p>
            <a:r>
              <a:rPr lang="nl-NL" smtClean="0"/>
              <a:t>School of Nursing</a:t>
            </a:r>
            <a:endParaRPr lang="nl-NL"/>
          </a:p>
        </p:txBody>
      </p:sp>
    </p:spTree>
    <p:extLst>
      <p:ext uri="{BB962C8B-B14F-4D97-AF65-F5344CB8AC3E}">
        <p14:creationId xmlns:p14="http://schemas.microsoft.com/office/powerpoint/2010/main" val="30519424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bwMode="auto">
          <a:xfrm>
            <a:off x="683568" y="2971800"/>
            <a:ext cx="5472608" cy="1524000"/>
          </a:xfrm>
          <a:noFill/>
          <a:ln>
            <a:miter lim="800000"/>
            <a:headEnd/>
            <a:tailEnd/>
          </a:ln>
        </p:spPr>
        <p:txBody>
          <a:bodyPr vert="horz" wrap="square" lIns="91440" tIns="45720" rIns="91440" bIns="45720" numCol="1" anchor="t" anchorCtr="0" compatLnSpc="1">
            <a:prstTxWarp prst="textNoShape">
              <a:avLst/>
            </a:prstTxWarp>
          </a:bodyPr>
          <a:lstStyle/>
          <a:p>
            <a:pPr algn="l"/>
            <a:r>
              <a:rPr lang="nl-NL" sz="1800" b="1" dirty="0" err="1" smtClean="0">
                <a:solidFill>
                  <a:schemeClr val="tx1"/>
                </a:solidFill>
              </a:rPr>
              <a:t>Thank</a:t>
            </a:r>
            <a:r>
              <a:rPr lang="nl-NL" sz="1800" b="1" dirty="0" smtClean="0">
                <a:solidFill>
                  <a:schemeClr val="tx1"/>
                </a:solidFill>
              </a:rPr>
              <a:t> </a:t>
            </a:r>
            <a:r>
              <a:rPr lang="nl-NL" sz="1800" b="1" dirty="0" err="1" smtClean="0">
                <a:solidFill>
                  <a:schemeClr val="tx1"/>
                </a:solidFill>
              </a:rPr>
              <a:t>you</a:t>
            </a:r>
            <a:r>
              <a:rPr lang="nl-NL" sz="1800" b="1" dirty="0" smtClean="0">
                <a:solidFill>
                  <a:schemeClr val="tx1"/>
                </a:solidFill>
              </a:rPr>
              <a:t> </a:t>
            </a:r>
            <a:r>
              <a:rPr lang="nl-NL" sz="1800" b="1" dirty="0" err="1" smtClean="0">
                <a:solidFill>
                  <a:schemeClr val="tx1"/>
                </a:solidFill>
              </a:rPr>
              <a:t>for</a:t>
            </a:r>
            <a:r>
              <a:rPr lang="nl-NL" sz="1800" b="1" dirty="0" smtClean="0">
                <a:solidFill>
                  <a:schemeClr val="tx1"/>
                </a:solidFill>
              </a:rPr>
              <a:t> </a:t>
            </a:r>
            <a:r>
              <a:rPr lang="nl-NL" sz="1800" b="1" dirty="0" err="1" smtClean="0">
                <a:solidFill>
                  <a:schemeClr val="tx1"/>
                </a:solidFill>
              </a:rPr>
              <a:t>your</a:t>
            </a:r>
            <a:r>
              <a:rPr lang="nl-NL" sz="1800" b="1" dirty="0" smtClean="0">
                <a:solidFill>
                  <a:schemeClr val="tx1"/>
                </a:solidFill>
              </a:rPr>
              <a:t> attention ! </a:t>
            </a:r>
            <a:r>
              <a:rPr lang="nl-NL" sz="1800" b="1" dirty="0">
                <a:solidFill>
                  <a:schemeClr val="tx1"/>
                </a:solidFill>
              </a:rPr>
              <a:t/>
            </a:r>
            <a:br>
              <a:rPr lang="nl-NL" sz="1800" b="1" dirty="0">
                <a:solidFill>
                  <a:schemeClr val="tx1"/>
                </a:solidFill>
              </a:rPr>
            </a:br>
            <a:r>
              <a:rPr lang="nl-NL" sz="1800" b="1" dirty="0">
                <a:solidFill>
                  <a:schemeClr val="tx1"/>
                </a:solidFill>
              </a:rPr>
              <a:t/>
            </a:r>
            <a:br>
              <a:rPr lang="nl-NL" sz="1800" b="1" dirty="0">
                <a:solidFill>
                  <a:schemeClr val="tx1"/>
                </a:solidFill>
              </a:rPr>
            </a:br>
            <a:r>
              <a:rPr lang="nl-NL" sz="1200" dirty="0" smtClean="0">
                <a:solidFill>
                  <a:schemeClr val="tx1"/>
                </a:solidFill>
              </a:rPr>
              <a:t>Johan van Wieren</a:t>
            </a:r>
            <a:br>
              <a:rPr lang="nl-NL" sz="1200" dirty="0" smtClean="0">
                <a:solidFill>
                  <a:schemeClr val="tx1"/>
                </a:solidFill>
              </a:rPr>
            </a:br>
            <a:r>
              <a:rPr lang="nl-NL" sz="1200" dirty="0" err="1" smtClean="0">
                <a:solidFill>
                  <a:schemeClr val="tx1"/>
                </a:solidFill>
              </a:rPr>
              <a:t>Presov</a:t>
            </a:r>
            <a:r>
              <a:rPr lang="nl-NL" sz="1200" dirty="0" smtClean="0">
                <a:solidFill>
                  <a:schemeClr val="tx1"/>
                </a:solidFill>
              </a:rPr>
              <a:t>, </a:t>
            </a:r>
            <a:r>
              <a:rPr lang="nl-NL" sz="1200" dirty="0" err="1" smtClean="0">
                <a:solidFill>
                  <a:schemeClr val="tx1"/>
                </a:solidFill>
              </a:rPr>
              <a:t>February</a:t>
            </a:r>
            <a:r>
              <a:rPr lang="nl-NL" sz="1200" dirty="0" smtClean="0">
                <a:solidFill>
                  <a:schemeClr val="tx1"/>
                </a:solidFill>
              </a:rPr>
              <a:t> 2015 </a:t>
            </a:r>
            <a:br>
              <a:rPr lang="nl-NL" sz="1200" dirty="0" smtClean="0">
                <a:solidFill>
                  <a:schemeClr val="tx1"/>
                </a:solidFill>
              </a:rPr>
            </a:br>
            <a:r>
              <a:rPr lang="nl-NL" sz="1200" dirty="0" smtClean="0">
                <a:solidFill>
                  <a:schemeClr val="tx1"/>
                </a:solidFill>
                <a:hlinkClick r:id="rId4"/>
              </a:rPr>
              <a:t>j.d.van.wieren@pl.hanze.nl</a:t>
            </a:r>
            <a:r>
              <a:rPr lang="nl-NL" sz="1200" dirty="0" smtClean="0">
                <a:solidFill>
                  <a:schemeClr val="tx1"/>
                </a:solidFill>
              </a:rPr>
              <a:t> </a:t>
            </a:r>
            <a:br>
              <a:rPr lang="nl-NL" sz="1200" dirty="0" smtClean="0">
                <a:solidFill>
                  <a:schemeClr val="tx1"/>
                </a:solidFill>
              </a:rPr>
            </a:br>
            <a:r>
              <a:rPr lang="nl-NL" sz="1200" dirty="0">
                <a:solidFill>
                  <a:schemeClr val="tx1"/>
                </a:solidFill>
              </a:rPr>
              <a:t/>
            </a:r>
            <a:br>
              <a:rPr lang="nl-NL" sz="1200" dirty="0">
                <a:solidFill>
                  <a:schemeClr val="tx1"/>
                </a:solidFill>
              </a:rPr>
            </a:br>
            <a:endParaRPr lang="nl-NL" sz="3200" b="1"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dirty="0" err="1" smtClean="0"/>
              <a:t>Overview</a:t>
            </a:r>
            <a:r>
              <a:rPr lang="nl-NL" sz="3600" dirty="0" smtClean="0"/>
              <a:t> </a:t>
            </a:r>
            <a:endParaRPr lang="nl-NL" sz="3600" dirty="0"/>
          </a:p>
        </p:txBody>
      </p:sp>
      <p:sp>
        <p:nvSpPr>
          <p:cNvPr id="3" name="Tijdelijke aanduiding voor inhoud 2"/>
          <p:cNvSpPr>
            <a:spLocks noGrp="1"/>
          </p:cNvSpPr>
          <p:nvPr>
            <p:ph idx="1"/>
          </p:nvPr>
        </p:nvSpPr>
        <p:spPr>
          <a:xfrm>
            <a:off x="827584" y="1916832"/>
            <a:ext cx="7859216" cy="4209331"/>
          </a:xfrm>
        </p:spPr>
        <p:txBody>
          <a:bodyPr/>
          <a:lstStyle/>
          <a:p>
            <a:r>
              <a:rPr lang="nl-NL" dirty="0" smtClean="0"/>
              <a:t>Practical </a:t>
            </a:r>
            <a:r>
              <a:rPr lang="nl-NL" dirty="0" err="1" smtClean="0"/>
              <a:t>period</a:t>
            </a:r>
            <a:endParaRPr lang="nl-NL" dirty="0" smtClean="0"/>
          </a:p>
          <a:p>
            <a:pPr lvl="1"/>
            <a:r>
              <a:rPr lang="nl-NL" dirty="0" err="1" smtClean="0"/>
              <a:t>Year</a:t>
            </a:r>
            <a:r>
              <a:rPr lang="nl-NL" dirty="0" smtClean="0"/>
              <a:t> 2, 3, 4 : 20 weeks  </a:t>
            </a:r>
          </a:p>
          <a:p>
            <a:pPr marL="457200" lvl="1" indent="0">
              <a:buNone/>
            </a:pPr>
            <a:r>
              <a:rPr lang="nl-NL" dirty="0" smtClean="0"/>
              <a:t>Total: 2300 </a:t>
            </a:r>
            <a:r>
              <a:rPr lang="nl-NL" dirty="0" err="1" smtClean="0"/>
              <a:t>hours</a:t>
            </a:r>
            <a:r>
              <a:rPr lang="nl-NL" dirty="0" smtClean="0"/>
              <a:t> of </a:t>
            </a:r>
            <a:r>
              <a:rPr lang="nl-NL" dirty="0" err="1" smtClean="0"/>
              <a:t>practice</a:t>
            </a:r>
            <a:endParaRPr lang="nl-NL" dirty="0"/>
          </a:p>
          <a:p>
            <a:pPr marL="514350" indent="-457200">
              <a:buFont typeface="Arial" panose="020B0604020202020204" pitchFamily="34" charset="0"/>
              <a:buChar char="•"/>
            </a:pPr>
            <a:r>
              <a:rPr lang="nl-NL" dirty="0"/>
              <a:t>L</a:t>
            </a:r>
            <a:r>
              <a:rPr lang="nl-NL" dirty="0" smtClean="0"/>
              <a:t>arge </a:t>
            </a:r>
            <a:r>
              <a:rPr lang="nl-NL" dirty="0" err="1" smtClean="0"/>
              <a:t>number</a:t>
            </a:r>
            <a:r>
              <a:rPr lang="nl-NL" dirty="0" smtClean="0"/>
              <a:t> of </a:t>
            </a:r>
            <a:r>
              <a:rPr lang="nl-NL" dirty="0" err="1" smtClean="0"/>
              <a:t>students</a:t>
            </a:r>
            <a:endParaRPr lang="nl-NL" dirty="0" smtClean="0"/>
          </a:p>
          <a:p>
            <a:pPr marL="914400" lvl="1" indent="-457200">
              <a:buFont typeface="Arial" panose="020B0604020202020204" pitchFamily="34" charset="0"/>
              <a:buChar char="•"/>
            </a:pPr>
            <a:r>
              <a:rPr lang="nl-NL" dirty="0" err="1" smtClean="0"/>
              <a:t>Varying</a:t>
            </a:r>
            <a:r>
              <a:rPr lang="nl-NL" dirty="0" smtClean="0"/>
              <a:t> routes/ </a:t>
            </a:r>
            <a:r>
              <a:rPr lang="nl-NL" dirty="0" err="1" smtClean="0"/>
              <a:t>backgrounds</a:t>
            </a:r>
            <a:r>
              <a:rPr lang="nl-NL" dirty="0" smtClean="0"/>
              <a:t> of </a:t>
            </a:r>
            <a:r>
              <a:rPr lang="nl-NL" dirty="0" err="1" smtClean="0"/>
              <a:t>students</a:t>
            </a:r>
            <a:endParaRPr lang="nl-NL" dirty="0" smtClean="0"/>
          </a:p>
          <a:p>
            <a:pPr marL="914400" lvl="1" indent="-457200">
              <a:buFont typeface="Arial" panose="020B0604020202020204" pitchFamily="34" charset="0"/>
              <a:buChar char="•"/>
            </a:pPr>
            <a:r>
              <a:rPr lang="nl-NL" dirty="0" smtClean="0"/>
              <a:t>Different </a:t>
            </a:r>
            <a:r>
              <a:rPr lang="nl-NL" dirty="0" err="1" smtClean="0"/>
              <a:t>profiles</a:t>
            </a:r>
            <a:r>
              <a:rPr lang="nl-NL" dirty="0" smtClean="0"/>
              <a:t> of expertise</a:t>
            </a:r>
          </a:p>
        </p:txBody>
      </p:sp>
      <p:sp>
        <p:nvSpPr>
          <p:cNvPr id="4" name="Tijdelijke aanduiding voor datum 3"/>
          <p:cNvSpPr>
            <a:spLocks noGrp="1"/>
          </p:cNvSpPr>
          <p:nvPr>
            <p:ph type="dt" sz="half" idx="10"/>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r>
              <a:rPr lang="nl-NL" smtClean="0"/>
              <a:t>School of Nursing</a:t>
            </a:r>
            <a:endParaRPr lang="nl-NL"/>
          </a:p>
        </p:txBody>
      </p:sp>
    </p:spTree>
    <p:extLst>
      <p:ext uri="{BB962C8B-B14F-4D97-AF65-F5344CB8AC3E}">
        <p14:creationId xmlns:p14="http://schemas.microsoft.com/office/powerpoint/2010/main" val="3056169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1714202"/>
          </a:xfrm>
        </p:spPr>
        <p:txBody>
          <a:bodyPr/>
          <a:lstStyle/>
          <a:p>
            <a:pPr eaLnBrk="1" hangingPunct="1"/>
            <a:r>
              <a:rPr lang="en-GB" sz="3600" dirty="0" smtClean="0"/>
              <a:t>Overview </a:t>
            </a:r>
          </a:p>
        </p:txBody>
      </p:sp>
      <p:sp>
        <p:nvSpPr>
          <p:cNvPr id="11267" name="Rectangle 3"/>
          <p:cNvSpPr>
            <a:spLocks noGrp="1" noChangeArrowheads="1"/>
          </p:cNvSpPr>
          <p:nvPr>
            <p:ph idx="1"/>
          </p:nvPr>
        </p:nvSpPr>
        <p:spPr>
          <a:xfrm>
            <a:off x="755576" y="1916832"/>
            <a:ext cx="7931224" cy="4209331"/>
          </a:xfrm>
        </p:spPr>
        <p:txBody>
          <a:bodyPr/>
          <a:lstStyle/>
          <a:p>
            <a:pPr eaLnBrk="1" hangingPunct="1">
              <a:buFontTx/>
              <a:buNone/>
            </a:pPr>
            <a:r>
              <a:rPr lang="en-GB" dirty="0" smtClean="0"/>
              <a:t> Placements needed (400 per semester) </a:t>
            </a:r>
          </a:p>
        </p:txBody>
      </p:sp>
      <p:grpSp>
        <p:nvGrpSpPr>
          <p:cNvPr id="2" name="Group 27"/>
          <p:cNvGrpSpPr>
            <a:grpSpLocks/>
          </p:cNvGrpSpPr>
          <p:nvPr/>
        </p:nvGrpSpPr>
        <p:grpSpPr bwMode="auto">
          <a:xfrm>
            <a:off x="1547664" y="2590800"/>
            <a:ext cx="5400600" cy="2998440"/>
            <a:chOff x="-3" y="-3"/>
            <a:chExt cx="1674" cy="2153"/>
          </a:xfrm>
        </p:grpSpPr>
        <p:grpSp>
          <p:nvGrpSpPr>
            <p:cNvPr id="3" name="Group 25"/>
            <p:cNvGrpSpPr>
              <a:grpSpLocks/>
            </p:cNvGrpSpPr>
            <p:nvPr/>
          </p:nvGrpSpPr>
          <p:grpSpPr bwMode="auto">
            <a:xfrm>
              <a:off x="0" y="0"/>
              <a:ext cx="1668" cy="2147"/>
              <a:chOff x="0" y="0"/>
              <a:chExt cx="1668" cy="2147"/>
            </a:xfrm>
          </p:grpSpPr>
          <p:grpSp>
            <p:nvGrpSpPr>
              <p:cNvPr id="4" name="Group 20"/>
              <p:cNvGrpSpPr>
                <a:grpSpLocks/>
              </p:cNvGrpSpPr>
              <p:nvPr/>
            </p:nvGrpSpPr>
            <p:grpSpPr bwMode="auto">
              <a:xfrm>
                <a:off x="0" y="0"/>
                <a:ext cx="1668" cy="805"/>
                <a:chOff x="0" y="0"/>
                <a:chExt cx="1668" cy="805"/>
              </a:xfrm>
            </p:grpSpPr>
            <p:sp>
              <p:nvSpPr>
                <p:cNvPr id="11278" name="Rectangle 16"/>
                <p:cNvSpPr>
                  <a:spLocks noChangeArrowheads="1"/>
                </p:cNvSpPr>
                <p:nvPr/>
              </p:nvSpPr>
              <p:spPr bwMode="auto">
                <a:xfrm>
                  <a:off x="28" y="0"/>
                  <a:ext cx="1612" cy="805"/>
                </a:xfrm>
                <a:prstGeom prst="rect">
                  <a:avLst/>
                </a:prstGeom>
                <a:noFill/>
                <a:ln w="9525">
                  <a:noFill/>
                  <a:miter lim="800000"/>
                  <a:headEnd/>
                  <a:tailEnd/>
                </a:ln>
              </p:spPr>
              <p:txBody>
                <a:bodyPr/>
                <a:lstStyle/>
                <a:p>
                  <a:pPr>
                    <a:spcBef>
                      <a:spcPct val="0"/>
                    </a:spcBef>
                  </a:pPr>
                  <a:r>
                    <a:rPr lang="en-GB" b="1" dirty="0" smtClean="0">
                      <a:cs typeface="Arial" charset="0"/>
                    </a:rPr>
                    <a:t>General Institutional Care </a:t>
                  </a:r>
                  <a:endParaRPr lang="en-US" dirty="0" smtClean="0">
                    <a:cs typeface="Times New Roman" pitchFamily="18" charset="0"/>
                  </a:endParaRPr>
                </a:p>
                <a:p>
                  <a:pPr eaLnBrk="0" hangingPunct="0">
                    <a:spcBef>
                      <a:spcPct val="0"/>
                    </a:spcBef>
                  </a:pPr>
                  <a:r>
                    <a:rPr lang="en-GB" b="1" dirty="0" smtClean="0">
                      <a:cs typeface="Arial" charset="0"/>
                    </a:rPr>
                    <a:t>( hospital, nursing home, revalidation)</a:t>
                  </a:r>
                  <a:endParaRPr lang="en-US" dirty="0" smtClean="0">
                    <a:cs typeface="Times New Roman" pitchFamily="18" charset="0"/>
                  </a:endParaRPr>
                </a:p>
                <a:p>
                  <a:pPr eaLnBrk="0" hangingPunct="0">
                    <a:spcBef>
                      <a:spcPct val="0"/>
                    </a:spcBef>
                  </a:pPr>
                  <a:r>
                    <a:rPr lang="en-US" dirty="0" smtClean="0">
                      <a:cs typeface="Times New Roman" pitchFamily="18" charset="0"/>
                    </a:rPr>
                    <a:t> </a:t>
                  </a:r>
                </a:p>
                <a:p>
                  <a:pPr eaLnBrk="0" hangingPunct="0">
                    <a:spcBef>
                      <a:spcPct val="0"/>
                    </a:spcBef>
                  </a:pPr>
                  <a:r>
                    <a:rPr lang="en-US" dirty="0" smtClean="0">
                      <a:cs typeface="Times New Roman" pitchFamily="18" charset="0"/>
                    </a:rPr>
                    <a:t>70% of student’s choice</a:t>
                  </a:r>
                </a:p>
                <a:p>
                  <a:pPr eaLnBrk="0" hangingPunct="0">
                    <a:spcBef>
                      <a:spcPct val="0"/>
                    </a:spcBef>
                  </a:pPr>
                  <a:endParaRPr lang="en-US" dirty="0"/>
                </a:p>
              </p:txBody>
            </p:sp>
            <p:sp>
              <p:nvSpPr>
                <p:cNvPr id="11279" name="Rectangle 19"/>
                <p:cNvSpPr>
                  <a:spLocks noChangeArrowheads="1"/>
                </p:cNvSpPr>
                <p:nvPr/>
              </p:nvSpPr>
              <p:spPr bwMode="auto">
                <a:xfrm>
                  <a:off x="0" y="0"/>
                  <a:ext cx="1668" cy="805"/>
                </a:xfrm>
                <a:prstGeom prst="rect">
                  <a:avLst/>
                </a:prstGeom>
                <a:noFill/>
                <a:ln w="7">
                  <a:solidFill>
                    <a:srgbClr val="A0A0A0"/>
                  </a:solidFill>
                  <a:miter lim="800000"/>
                  <a:headEnd/>
                  <a:tailEnd/>
                </a:ln>
              </p:spPr>
              <p:txBody>
                <a:bodyPr wrap="none"/>
                <a:lstStyle/>
                <a:p>
                  <a:endParaRPr lang="nl-NL"/>
                </a:p>
              </p:txBody>
            </p:sp>
          </p:grpSp>
          <p:grpSp>
            <p:nvGrpSpPr>
              <p:cNvPr id="5" name="Group 22"/>
              <p:cNvGrpSpPr>
                <a:grpSpLocks/>
              </p:cNvGrpSpPr>
              <p:nvPr/>
            </p:nvGrpSpPr>
            <p:grpSpPr bwMode="auto">
              <a:xfrm>
                <a:off x="0" y="805"/>
                <a:ext cx="1668" cy="671"/>
                <a:chOff x="0" y="805"/>
                <a:chExt cx="1668" cy="671"/>
              </a:xfrm>
            </p:grpSpPr>
            <p:sp>
              <p:nvSpPr>
                <p:cNvPr id="11276" name="Rectangle 17"/>
                <p:cNvSpPr>
                  <a:spLocks noChangeArrowheads="1"/>
                </p:cNvSpPr>
                <p:nvPr/>
              </p:nvSpPr>
              <p:spPr bwMode="auto">
                <a:xfrm>
                  <a:off x="28" y="805"/>
                  <a:ext cx="1612" cy="671"/>
                </a:xfrm>
                <a:prstGeom prst="rect">
                  <a:avLst/>
                </a:prstGeom>
                <a:noFill/>
                <a:ln w="9525">
                  <a:noFill/>
                  <a:miter lim="800000"/>
                  <a:headEnd/>
                  <a:tailEnd/>
                </a:ln>
              </p:spPr>
              <p:txBody>
                <a:bodyPr/>
                <a:lstStyle/>
                <a:p>
                  <a:pPr>
                    <a:spcBef>
                      <a:spcPct val="0"/>
                    </a:spcBef>
                  </a:pPr>
                  <a:r>
                    <a:rPr lang="en-GB" b="1" dirty="0">
                      <a:cs typeface="Arial" charset="0"/>
                    </a:rPr>
                    <a:t>Community Care</a:t>
                  </a:r>
                  <a:endParaRPr lang="en-US" dirty="0">
                    <a:cs typeface="Times New Roman" pitchFamily="18" charset="0"/>
                  </a:endParaRPr>
                </a:p>
                <a:p>
                  <a:pPr eaLnBrk="0" hangingPunct="0">
                    <a:spcBef>
                      <a:spcPct val="0"/>
                    </a:spcBef>
                  </a:pPr>
                  <a:r>
                    <a:rPr lang="en-GB" b="1" dirty="0">
                      <a:cs typeface="Arial" charset="0"/>
                    </a:rPr>
                    <a:t>( Public health, homecare)</a:t>
                  </a:r>
                </a:p>
                <a:p>
                  <a:pPr eaLnBrk="0" hangingPunct="0">
                    <a:spcBef>
                      <a:spcPct val="0"/>
                    </a:spcBef>
                  </a:pPr>
                  <a:r>
                    <a:rPr lang="en-US" dirty="0">
                      <a:cs typeface="Times New Roman" pitchFamily="18" charset="0"/>
                    </a:rPr>
                    <a:t>15% of student’s choice</a:t>
                  </a:r>
                </a:p>
                <a:p>
                  <a:pPr eaLnBrk="0" hangingPunct="0">
                    <a:spcBef>
                      <a:spcPct val="0"/>
                    </a:spcBef>
                  </a:pPr>
                  <a:r>
                    <a:rPr lang="en-US" sz="2000" dirty="0">
                      <a:latin typeface="Arial" charset="0"/>
                      <a:cs typeface="Times New Roman" pitchFamily="18" charset="0"/>
                    </a:rPr>
                    <a:t> </a:t>
                  </a:r>
                </a:p>
                <a:p>
                  <a:pPr eaLnBrk="0" hangingPunct="0">
                    <a:spcBef>
                      <a:spcPct val="0"/>
                    </a:spcBef>
                  </a:pPr>
                  <a:endParaRPr lang="en-US" sz="1600" dirty="0">
                    <a:latin typeface="Arial" charset="0"/>
                  </a:endParaRPr>
                </a:p>
              </p:txBody>
            </p:sp>
            <p:sp>
              <p:nvSpPr>
                <p:cNvPr id="11277" name="Rectangle 21"/>
                <p:cNvSpPr>
                  <a:spLocks noChangeArrowheads="1"/>
                </p:cNvSpPr>
                <p:nvPr/>
              </p:nvSpPr>
              <p:spPr bwMode="auto">
                <a:xfrm>
                  <a:off x="0" y="805"/>
                  <a:ext cx="1668" cy="671"/>
                </a:xfrm>
                <a:prstGeom prst="rect">
                  <a:avLst/>
                </a:prstGeom>
                <a:noFill/>
                <a:ln w="7">
                  <a:solidFill>
                    <a:srgbClr val="A0A0A0"/>
                  </a:solidFill>
                  <a:miter lim="800000"/>
                  <a:headEnd/>
                  <a:tailEnd/>
                </a:ln>
              </p:spPr>
              <p:txBody>
                <a:bodyPr wrap="none"/>
                <a:lstStyle/>
                <a:p>
                  <a:endParaRPr lang="nl-NL"/>
                </a:p>
              </p:txBody>
            </p:sp>
          </p:grpSp>
          <p:grpSp>
            <p:nvGrpSpPr>
              <p:cNvPr id="6" name="Group 24"/>
              <p:cNvGrpSpPr>
                <a:grpSpLocks/>
              </p:cNvGrpSpPr>
              <p:nvPr/>
            </p:nvGrpSpPr>
            <p:grpSpPr bwMode="auto">
              <a:xfrm>
                <a:off x="0" y="1476"/>
                <a:ext cx="1668" cy="671"/>
                <a:chOff x="0" y="1476"/>
                <a:chExt cx="1668" cy="671"/>
              </a:xfrm>
            </p:grpSpPr>
            <p:sp>
              <p:nvSpPr>
                <p:cNvPr id="11274" name="Rectangle 18"/>
                <p:cNvSpPr>
                  <a:spLocks noChangeArrowheads="1"/>
                </p:cNvSpPr>
                <p:nvPr/>
              </p:nvSpPr>
              <p:spPr bwMode="auto">
                <a:xfrm>
                  <a:off x="28" y="1476"/>
                  <a:ext cx="1612" cy="671"/>
                </a:xfrm>
                <a:prstGeom prst="rect">
                  <a:avLst/>
                </a:prstGeom>
                <a:noFill/>
                <a:ln w="9525">
                  <a:noFill/>
                  <a:miter lim="800000"/>
                  <a:headEnd/>
                  <a:tailEnd/>
                </a:ln>
              </p:spPr>
              <p:txBody>
                <a:bodyPr/>
                <a:lstStyle/>
                <a:p>
                  <a:pPr>
                    <a:spcBef>
                      <a:spcPct val="0"/>
                    </a:spcBef>
                  </a:pPr>
                  <a:r>
                    <a:rPr lang="en-GB" b="1" dirty="0">
                      <a:cs typeface="Arial" charset="0"/>
                    </a:rPr>
                    <a:t>Psychiatric care &amp; mental health care/ learning disabilities</a:t>
                  </a:r>
                  <a:endParaRPr lang="en-US" dirty="0">
                    <a:cs typeface="Times New Roman" pitchFamily="18" charset="0"/>
                  </a:endParaRPr>
                </a:p>
                <a:p>
                  <a:pPr eaLnBrk="0" hangingPunct="0">
                    <a:spcBef>
                      <a:spcPct val="0"/>
                    </a:spcBef>
                  </a:pPr>
                  <a:r>
                    <a:rPr lang="en-US" dirty="0">
                      <a:cs typeface="Times New Roman" pitchFamily="18" charset="0"/>
                    </a:rPr>
                    <a:t> </a:t>
                  </a:r>
                  <a:r>
                    <a:rPr lang="en-US" dirty="0" smtClean="0">
                      <a:cs typeface="Times New Roman" pitchFamily="18" charset="0"/>
                    </a:rPr>
                    <a:t>15</a:t>
                  </a:r>
                  <a:r>
                    <a:rPr lang="en-US" dirty="0">
                      <a:cs typeface="Times New Roman" pitchFamily="18" charset="0"/>
                    </a:rPr>
                    <a:t>% of student’s choice</a:t>
                  </a:r>
                </a:p>
                <a:p>
                  <a:pPr eaLnBrk="0" hangingPunct="0">
                    <a:spcBef>
                      <a:spcPct val="0"/>
                    </a:spcBef>
                  </a:pPr>
                  <a:endParaRPr lang="en-US" dirty="0"/>
                </a:p>
              </p:txBody>
            </p:sp>
            <p:sp>
              <p:nvSpPr>
                <p:cNvPr id="11275" name="Rectangle 23"/>
                <p:cNvSpPr>
                  <a:spLocks noChangeArrowheads="1"/>
                </p:cNvSpPr>
                <p:nvPr/>
              </p:nvSpPr>
              <p:spPr bwMode="auto">
                <a:xfrm>
                  <a:off x="0" y="1476"/>
                  <a:ext cx="1668" cy="671"/>
                </a:xfrm>
                <a:prstGeom prst="rect">
                  <a:avLst/>
                </a:prstGeom>
                <a:noFill/>
                <a:ln w="7">
                  <a:solidFill>
                    <a:srgbClr val="A0A0A0"/>
                  </a:solidFill>
                  <a:miter lim="800000"/>
                  <a:headEnd/>
                  <a:tailEnd/>
                </a:ln>
              </p:spPr>
              <p:txBody>
                <a:bodyPr wrap="none"/>
                <a:lstStyle/>
                <a:p>
                  <a:endParaRPr lang="nl-NL"/>
                </a:p>
              </p:txBody>
            </p:sp>
          </p:grpSp>
        </p:grpSp>
        <p:sp>
          <p:nvSpPr>
            <p:cNvPr id="11270" name="Rectangle 26"/>
            <p:cNvSpPr>
              <a:spLocks noChangeArrowheads="1"/>
            </p:cNvSpPr>
            <p:nvPr/>
          </p:nvSpPr>
          <p:spPr bwMode="auto">
            <a:xfrm>
              <a:off x="-3" y="-3"/>
              <a:ext cx="1674" cy="2153"/>
            </a:xfrm>
            <a:prstGeom prst="rect">
              <a:avLst/>
            </a:prstGeom>
            <a:noFill/>
            <a:ln w="9525">
              <a:solidFill>
                <a:srgbClr val="A0A0A0"/>
              </a:solidFill>
              <a:miter lim="800000"/>
              <a:headEnd/>
              <a:tailEnd/>
            </a:ln>
          </p:spPr>
          <p:txBody>
            <a:bodyPr wrap="none"/>
            <a:lstStyle/>
            <a:p>
              <a:endParaRPr lang="nl-NL"/>
            </a:p>
          </p:txBody>
        </p:sp>
      </p:grpSp>
      <p:sp>
        <p:nvSpPr>
          <p:cNvPr id="7" name="Tijdelijke aanduiding voor datum 6"/>
          <p:cNvSpPr>
            <a:spLocks noGrp="1"/>
          </p:cNvSpPr>
          <p:nvPr>
            <p:ph type="dt" sz="half" idx="10"/>
          </p:nvPr>
        </p:nvSpPr>
        <p:spPr/>
        <p:txBody>
          <a:bodyPr/>
          <a:lstStyle/>
          <a:p>
            <a:endParaRPr lang="nl-NL" dirty="0"/>
          </a:p>
        </p:txBody>
      </p:sp>
      <p:sp>
        <p:nvSpPr>
          <p:cNvPr id="8" name="Tijdelijke aanduiding voor dianummer 7"/>
          <p:cNvSpPr>
            <a:spLocks noGrp="1"/>
          </p:cNvSpPr>
          <p:nvPr>
            <p:ph type="sldNum" sz="quarter" idx="12"/>
          </p:nvPr>
        </p:nvSpPr>
        <p:spPr/>
        <p:txBody>
          <a:bodyPr/>
          <a:lstStyle/>
          <a:p>
            <a:r>
              <a:rPr lang="nl-NL" smtClean="0"/>
              <a:t>School of Nursing</a:t>
            </a:r>
            <a:endParaRPr lang="nl-NL"/>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3568" y="333375"/>
            <a:ext cx="8280920" cy="1143000"/>
          </a:xfrm>
        </p:spPr>
        <p:txBody>
          <a:bodyPr/>
          <a:lstStyle/>
          <a:p>
            <a:pPr eaLnBrk="1" hangingPunct="1"/>
            <a:r>
              <a:rPr lang="en-GB" sz="3600" dirty="0" smtClean="0"/>
              <a:t>Overview (1) </a:t>
            </a:r>
          </a:p>
        </p:txBody>
      </p:sp>
      <p:graphicFrame>
        <p:nvGraphicFramePr>
          <p:cNvPr id="43049" name="Group 41"/>
          <p:cNvGraphicFramePr>
            <a:graphicFrameLocks noGrp="1"/>
          </p:cNvGraphicFramePr>
          <p:nvPr>
            <p:ph idx="1"/>
            <p:extLst>
              <p:ext uri="{D42A27DB-BD31-4B8C-83A1-F6EECF244321}">
                <p14:modId xmlns:p14="http://schemas.microsoft.com/office/powerpoint/2010/main" val="3631014485"/>
              </p:ext>
            </p:extLst>
          </p:nvPr>
        </p:nvGraphicFramePr>
        <p:xfrm>
          <a:off x="683568" y="1484785"/>
          <a:ext cx="8273107" cy="5106646"/>
        </p:xfrm>
        <a:graphic>
          <a:graphicData uri="http://schemas.openxmlformats.org/drawingml/2006/table">
            <a:tbl>
              <a:tblPr/>
              <a:tblGrid>
                <a:gridCol w="2069122"/>
                <a:gridCol w="2067432"/>
                <a:gridCol w="2069122"/>
                <a:gridCol w="2067431"/>
              </a:tblGrid>
              <a:tr h="1606806">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U2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Practical period</a:t>
                      </a:r>
                      <a:endParaRPr kumimoji="0" lang="nl-NL" sz="20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U3</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Research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nl-NL" sz="2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99FF"/>
                    </a:solidFill>
                  </a:tcPr>
                </a:tc>
                <a:tc hMerge="1">
                  <a:txBody>
                    <a:bodyPr/>
                    <a:lstStyle/>
                    <a:p>
                      <a:endParaRPr lang="en-US"/>
                    </a:p>
                  </a:txBody>
                  <a:tcPr/>
                </a:tc>
              </a:tr>
              <a:tr h="1213303">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MINOR or SPECIALISATION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5000"/>
                        <a:lumOff val="75000"/>
                      </a:schemeClr>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U1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Practical period+ extra theory</a:t>
                      </a:r>
                      <a:endParaRPr kumimoji="0" lang="nl-NL" sz="2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r>
              <a:tr h="121330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Unit 2.1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Theory</a:t>
                      </a:r>
                      <a:endParaRPr kumimoji="0" lang="nl-NL" sz="20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Unit 2.2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Theory</a:t>
                      </a:r>
                      <a:endParaRPr kumimoji="0" lang="nl-NL" sz="2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Unit 2.3/2.4</a:t>
                      </a: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Practical Period</a:t>
                      </a:r>
                      <a:endParaRPr kumimoji="0" lang="nl-NL" sz="2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nl-NL" sz="2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r>
              <a:tr h="107323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Unit 1.1</a:t>
                      </a:r>
                      <a:endParaRPr kumimoji="0" lang="nl-NL" sz="20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Unit 1.2</a:t>
                      </a:r>
                      <a:endParaRPr kumimoji="0" lang="nl-NL" sz="2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Unit 1.3</a:t>
                      </a:r>
                      <a:endParaRPr kumimoji="0" lang="nl-NL" sz="2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Unit 1.4</a:t>
                      </a:r>
                      <a:endParaRPr kumimoji="0" lang="nl-NL" sz="2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r>
            </a:tbl>
          </a:graphicData>
        </a:graphic>
      </p:graphicFrame>
      <p:sp>
        <p:nvSpPr>
          <p:cNvPr id="2" name="Tijdelijke aanduiding voor datum 1"/>
          <p:cNvSpPr>
            <a:spLocks noGrp="1"/>
          </p:cNvSpPr>
          <p:nvPr>
            <p:ph type="dt" sz="half" idx="10"/>
          </p:nvPr>
        </p:nvSpPr>
        <p:spPr/>
        <p:txBody>
          <a:bodyPr/>
          <a:lstStyle/>
          <a:p>
            <a:endParaRPr lang="nl-NL" dirty="0"/>
          </a:p>
        </p:txBody>
      </p:sp>
      <p:sp>
        <p:nvSpPr>
          <p:cNvPr id="3" name="Tijdelijke aanduiding voor dianummer 2"/>
          <p:cNvSpPr>
            <a:spLocks noGrp="1"/>
          </p:cNvSpPr>
          <p:nvPr>
            <p:ph type="sldNum" sz="quarter" idx="12"/>
          </p:nvPr>
        </p:nvSpPr>
        <p:spPr/>
        <p:txBody>
          <a:bodyPr/>
          <a:lstStyle/>
          <a:p>
            <a:r>
              <a:rPr lang="nl-NL" smtClean="0"/>
              <a:t>School of Nursing</a:t>
            </a:r>
            <a:endParaRPr lang="nl-N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Competence based</a:t>
            </a:r>
            <a:endParaRPr lang="en-GB" dirty="0"/>
          </a:p>
        </p:txBody>
      </p:sp>
      <p:sp>
        <p:nvSpPr>
          <p:cNvPr id="3" name="Tijdelijke aanduiding voor inhoud 2"/>
          <p:cNvSpPr>
            <a:spLocks noGrp="1"/>
          </p:cNvSpPr>
          <p:nvPr>
            <p:ph idx="1"/>
          </p:nvPr>
        </p:nvSpPr>
        <p:spPr>
          <a:xfrm>
            <a:off x="827584" y="1844824"/>
            <a:ext cx="7859216" cy="4281339"/>
          </a:xfrm>
        </p:spPr>
        <p:txBody>
          <a:bodyPr/>
          <a:lstStyle/>
          <a:p>
            <a:r>
              <a:rPr lang="en-GB" dirty="0" smtClean="0"/>
              <a:t>Nursing roles: </a:t>
            </a:r>
            <a:endParaRPr lang="en-GB" dirty="0" smtClean="0"/>
          </a:p>
          <a:p>
            <a:pPr lvl="1"/>
            <a:r>
              <a:rPr lang="en-US" dirty="0" smtClean="0"/>
              <a:t>Caregiver: Nursing/prevention Plan</a:t>
            </a:r>
          </a:p>
          <a:p>
            <a:pPr lvl="1"/>
            <a:r>
              <a:rPr lang="en-US" dirty="0" smtClean="0"/>
              <a:t>Director: coordinate the care of a patient</a:t>
            </a:r>
          </a:p>
          <a:p>
            <a:pPr lvl="1"/>
            <a:r>
              <a:rPr lang="en-US" dirty="0" smtClean="0"/>
              <a:t>Designer: develop a protocol</a:t>
            </a:r>
          </a:p>
          <a:p>
            <a:pPr lvl="1"/>
            <a:r>
              <a:rPr lang="en-US" dirty="0" smtClean="0"/>
              <a:t>Coach</a:t>
            </a:r>
            <a:r>
              <a:rPr lang="en-US" dirty="0" smtClean="0"/>
              <a:t>: Give lessons to colleague's</a:t>
            </a:r>
          </a:p>
          <a:p>
            <a:pPr lvl="1"/>
            <a:r>
              <a:rPr lang="en-US" dirty="0" smtClean="0"/>
              <a:t>P</a:t>
            </a:r>
            <a:r>
              <a:rPr lang="en-US" dirty="0" smtClean="0"/>
              <a:t>rofessional: Vision on Nursing/Health/etc.</a:t>
            </a:r>
            <a:endParaRPr lang="en-US" dirty="0" smtClean="0"/>
          </a:p>
          <a:p>
            <a:endParaRPr lang="en-US" dirty="0"/>
          </a:p>
          <a:p>
            <a:r>
              <a:rPr lang="en-US" dirty="0" smtClean="0"/>
              <a:t>In 2016: </a:t>
            </a:r>
            <a:r>
              <a:rPr lang="en-US" dirty="0" err="1" smtClean="0"/>
              <a:t>Canmeds</a:t>
            </a:r>
            <a:r>
              <a:rPr lang="en-US" dirty="0" smtClean="0"/>
              <a:t> roles</a:t>
            </a:r>
            <a:endParaRPr lang="en-GB" dirty="0"/>
          </a:p>
        </p:txBody>
      </p:sp>
      <p:sp>
        <p:nvSpPr>
          <p:cNvPr id="4" name="Tijdelijke aanduiding voor datum 3"/>
          <p:cNvSpPr>
            <a:spLocks noGrp="1"/>
          </p:cNvSpPr>
          <p:nvPr>
            <p:ph type="dt" sz="half" idx="10"/>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r>
              <a:rPr lang="nl-NL" smtClean="0"/>
              <a:t>School of Nursing</a:t>
            </a:r>
            <a:endParaRPr lang="nl-NL"/>
          </a:p>
        </p:txBody>
      </p:sp>
    </p:spTree>
    <p:extLst>
      <p:ext uri="{BB962C8B-B14F-4D97-AF65-F5344CB8AC3E}">
        <p14:creationId xmlns:p14="http://schemas.microsoft.com/office/powerpoint/2010/main" val="3709064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dirty="0"/>
          </a:p>
        </p:txBody>
      </p:sp>
      <p:sp>
        <p:nvSpPr>
          <p:cNvPr id="3" name="Tijdelijke aanduiding voor inhoud 2"/>
          <p:cNvSpPr>
            <a:spLocks noGrp="1"/>
          </p:cNvSpPr>
          <p:nvPr>
            <p:ph idx="1"/>
          </p:nvPr>
        </p:nvSpPr>
        <p:spPr>
          <a:xfrm>
            <a:off x="899592" y="1988840"/>
            <a:ext cx="7787208" cy="4137323"/>
          </a:xfrm>
        </p:spPr>
        <p:txBody>
          <a:bodyPr/>
          <a:lstStyle/>
          <a:p>
            <a:r>
              <a:rPr lang="en-GB" dirty="0" smtClean="0"/>
              <a:t>Practical period year 2: level 1</a:t>
            </a:r>
          </a:p>
          <a:p>
            <a:r>
              <a:rPr lang="en-GB" dirty="0" smtClean="0"/>
              <a:t>Practical period year 3: level 2</a:t>
            </a:r>
          </a:p>
          <a:p>
            <a:r>
              <a:rPr lang="en-GB" dirty="0" smtClean="0"/>
              <a:t>Practical period year 4: level 3</a:t>
            </a:r>
          </a:p>
          <a:p>
            <a:endParaRPr lang="en-GB" dirty="0"/>
          </a:p>
          <a:p>
            <a:r>
              <a:rPr lang="en-GB" dirty="0" smtClean="0"/>
              <a:t>Difference: </a:t>
            </a:r>
            <a:r>
              <a:rPr lang="en-GB" dirty="0" smtClean="0"/>
              <a:t>Complexity </a:t>
            </a:r>
            <a:r>
              <a:rPr lang="en-GB" dirty="0" smtClean="0"/>
              <a:t>and Coaching by lecturer</a:t>
            </a:r>
            <a:endParaRPr lang="en-GB" dirty="0"/>
          </a:p>
        </p:txBody>
      </p:sp>
      <p:sp>
        <p:nvSpPr>
          <p:cNvPr id="4" name="Tijdelijke aanduiding voor datum 3"/>
          <p:cNvSpPr>
            <a:spLocks noGrp="1"/>
          </p:cNvSpPr>
          <p:nvPr>
            <p:ph type="dt" sz="half" idx="10"/>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r>
              <a:rPr lang="nl-NL" smtClean="0"/>
              <a:t>School of Nursing</a:t>
            </a:r>
            <a:endParaRPr lang="nl-NL"/>
          </a:p>
        </p:txBody>
      </p:sp>
    </p:spTree>
    <p:extLst>
      <p:ext uri="{BB962C8B-B14F-4D97-AF65-F5344CB8AC3E}">
        <p14:creationId xmlns:p14="http://schemas.microsoft.com/office/powerpoint/2010/main" val="2750734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Learning in practice</a:t>
            </a:r>
            <a:endParaRPr lang="en-GB" dirty="0"/>
          </a:p>
        </p:txBody>
      </p:sp>
      <p:sp>
        <p:nvSpPr>
          <p:cNvPr id="3" name="Tijdelijke aanduiding voor inhoud 2"/>
          <p:cNvSpPr>
            <a:spLocks noGrp="1"/>
          </p:cNvSpPr>
          <p:nvPr>
            <p:ph idx="1"/>
          </p:nvPr>
        </p:nvSpPr>
        <p:spPr>
          <a:xfrm>
            <a:off x="827584" y="1916832"/>
            <a:ext cx="7859216" cy="4209331"/>
          </a:xfrm>
        </p:spPr>
        <p:txBody>
          <a:bodyPr/>
          <a:lstStyle/>
          <a:p>
            <a:pPr marL="0" indent="0">
              <a:buNone/>
            </a:pPr>
            <a:r>
              <a:rPr lang="en-GB" dirty="0" smtClean="0"/>
              <a:t>Basic principles:</a:t>
            </a:r>
          </a:p>
          <a:p>
            <a:r>
              <a:rPr lang="en-GB" sz="2800" dirty="0" smtClean="0"/>
              <a:t>The student is supernumerary</a:t>
            </a:r>
          </a:p>
          <a:p>
            <a:r>
              <a:rPr lang="en-GB" sz="2800" dirty="0" smtClean="0"/>
              <a:t>There is a continuous integration of theory and practise</a:t>
            </a:r>
          </a:p>
          <a:p>
            <a:r>
              <a:rPr lang="en-GB" sz="2800" dirty="0" smtClean="0"/>
              <a:t>Roles/competences are key in every practical learning period</a:t>
            </a:r>
          </a:p>
          <a:p>
            <a:r>
              <a:rPr lang="en-GB" sz="2800" dirty="0" smtClean="0"/>
              <a:t>Reflecting on one’s own thinking and actions is considered a condition for learning.</a:t>
            </a:r>
            <a:endParaRPr lang="en-GB" sz="2800" dirty="0"/>
          </a:p>
        </p:txBody>
      </p:sp>
      <p:sp>
        <p:nvSpPr>
          <p:cNvPr id="4" name="Tijdelijke aanduiding voor datum 3"/>
          <p:cNvSpPr>
            <a:spLocks noGrp="1"/>
          </p:cNvSpPr>
          <p:nvPr>
            <p:ph type="dt" sz="half" idx="10"/>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r>
              <a:rPr lang="nl-NL" smtClean="0"/>
              <a:t>School of Nursing</a:t>
            </a:r>
            <a:endParaRPr lang="nl-NL"/>
          </a:p>
        </p:txBody>
      </p:sp>
    </p:spTree>
    <p:extLst>
      <p:ext uri="{BB962C8B-B14F-4D97-AF65-F5344CB8AC3E}">
        <p14:creationId xmlns:p14="http://schemas.microsoft.com/office/powerpoint/2010/main" val="3599215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Student code of conduct</a:t>
            </a:r>
            <a:endParaRPr lang="en-GB" dirty="0"/>
          </a:p>
        </p:txBody>
      </p:sp>
      <p:sp>
        <p:nvSpPr>
          <p:cNvPr id="3" name="Tijdelijke aanduiding voor inhoud 2"/>
          <p:cNvSpPr>
            <a:spLocks noGrp="1"/>
          </p:cNvSpPr>
          <p:nvPr>
            <p:ph idx="1"/>
          </p:nvPr>
        </p:nvSpPr>
        <p:spPr>
          <a:xfrm>
            <a:off x="827584" y="1844824"/>
            <a:ext cx="7859216" cy="4281339"/>
          </a:xfrm>
        </p:spPr>
        <p:txBody>
          <a:bodyPr/>
          <a:lstStyle/>
          <a:p>
            <a:r>
              <a:rPr lang="en-GB" dirty="0" smtClean="0"/>
              <a:t>Actually work on the competences</a:t>
            </a:r>
          </a:p>
          <a:p>
            <a:r>
              <a:rPr lang="en-GB" dirty="0" smtClean="0"/>
              <a:t>Student is responsible for:</a:t>
            </a:r>
            <a:br>
              <a:rPr lang="en-GB" dirty="0" smtClean="0"/>
            </a:br>
            <a:r>
              <a:rPr lang="en-GB" dirty="0" smtClean="0"/>
              <a:t>	</a:t>
            </a:r>
            <a:r>
              <a:rPr lang="en-GB" sz="2800" dirty="0" smtClean="0"/>
              <a:t>Regularly </a:t>
            </a:r>
            <a:r>
              <a:rPr lang="en-GB" sz="2800" dirty="0" smtClean="0"/>
              <a:t>evaluating and asking </a:t>
            </a:r>
            <a:r>
              <a:rPr lang="en-GB" sz="2800" dirty="0" smtClean="0"/>
              <a:t>	feedback</a:t>
            </a:r>
            <a:endParaRPr lang="en-GB" sz="2800" dirty="0" smtClean="0"/>
          </a:p>
          <a:p>
            <a:pPr marL="0" indent="0">
              <a:buNone/>
            </a:pPr>
            <a:r>
              <a:rPr lang="en-GB" sz="2800" dirty="0" smtClean="0"/>
              <a:t>	The </a:t>
            </a:r>
            <a:r>
              <a:rPr lang="en-GB" sz="2800" dirty="0" smtClean="0"/>
              <a:t>learning process and, together </a:t>
            </a:r>
            <a:r>
              <a:rPr lang="en-GB" sz="2800" dirty="0" smtClean="0"/>
              <a:t>	with </a:t>
            </a:r>
            <a:r>
              <a:rPr lang="en-GB" sz="2800" dirty="0" smtClean="0"/>
              <a:t>the coach, indicating any </a:t>
            </a:r>
            <a:r>
              <a:rPr lang="en-GB" sz="2800" dirty="0" smtClean="0"/>
              <a:t>	stagnation</a:t>
            </a:r>
            <a:endParaRPr lang="en-GB" sz="2800" dirty="0" smtClean="0"/>
          </a:p>
          <a:p>
            <a:r>
              <a:rPr lang="en-GB" dirty="0" smtClean="0"/>
              <a:t>Report progress, among other things in a portfolio</a:t>
            </a:r>
            <a:endParaRPr lang="en-GB" dirty="0"/>
          </a:p>
        </p:txBody>
      </p:sp>
      <p:sp>
        <p:nvSpPr>
          <p:cNvPr id="4" name="Tijdelijke aanduiding voor datum 3"/>
          <p:cNvSpPr>
            <a:spLocks noGrp="1"/>
          </p:cNvSpPr>
          <p:nvPr>
            <p:ph type="dt" sz="half" idx="10"/>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r>
              <a:rPr lang="nl-NL" smtClean="0"/>
              <a:t>School of Nursing</a:t>
            </a:r>
            <a:endParaRPr lang="nl-NL"/>
          </a:p>
        </p:txBody>
      </p:sp>
    </p:spTree>
    <p:extLst>
      <p:ext uri="{BB962C8B-B14F-4D97-AF65-F5344CB8AC3E}">
        <p14:creationId xmlns:p14="http://schemas.microsoft.com/office/powerpoint/2010/main" val="607030820"/>
      </p:ext>
    </p:extLst>
  </p:cSld>
  <p:clrMapOvr>
    <a:masterClrMapping/>
  </p:clrMapOvr>
</p:sld>
</file>

<file path=ppt/theme/theme1.xml><?xml version="1.0" encoding="utf-8"?>
<a:theme xmlns:a="http://schemas.openxmlformats.org/drawingml/2006/main" name="Lege presentatie">
  <a:themeElements>
    <a:clrScheme name="Lege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ege presentatie">
      <a:majorFont>
        <a:latin typeface="Arial"/>
        <a:ea typeface="ＭＳ Ｐゴシック"/>
        <a:cs typeface=""/>
      </a:majorFont>
      <a:minorFont>
        <a:latin typeface="Arial"/>
        <a:ea typeface="ＭＳ Ｐゴシック"/>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Arial" charset="0"/>
            <a:ea typeface="ＭＳ Ｐゴシック" pitchFamily="-96" charset="-128"/>
          </a:defRPr>
        </a:defPPr>
      </a:lstStyle>
    </a:lnDef>
  </a:objectDefaults>
  <a:extraClrSchemeLst>
    <a:extraClrScheme>
      <a:clrScheme name="Lege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ge presentat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ge presentat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ge presentat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ge presentat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ge presentat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ge presentati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ge presentat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ge presentat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ge presentat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ge presentat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ge presentat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ge presentatie">
  <a:themeElements>
    <a:clrScheme name="Lege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ege presentatie">
      <a:majorFont>
        <a:latin typeface="Arial"/>
        <a:ea typeface="ＭＳ Ｐゴシック"/>
        <a:cs typeface=""/>
      </a:majorFont>
      <a:minorFont>
        <a:latin typeface="Arial"/>
        <a:ea typeface="ＭＳ Ｐゴシック"/>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Arial" charset="0"/>
            <a:ea typeface="ＭＳ Ｐゴシック" pitchFamily="-96" charset="-128"/>
          </a:defRPr>
        </a:defPPr>
      </a:lstStyle>
    </a:lnDef>
  </a:objectDefaults>
  <a:extraClrSchemeLst>
    <a:extraClrScheme>
      <a:clrScheme name="Lege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ge presentat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ge presentat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ge presentat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ge presentat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ge presentat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ge presentati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ge presentat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ge presentat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ge presentat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ge presentat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ge presentat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707</TotalTime>
  <Words>897</Words>
  <Application>Microsoft Office PowerPoint</Application>
  <PresentationFormat>Diavoorstelling (4:3)</PresentationFormat>
  <Paragraphs>164</Paragraphs>
  <Slides>20</Slides>
  <Notes>3</Notes>
  <HiddenSlides>1</HiddenSlides>
  <MMClips>0</MMClips>
  <ScaleCrop>false</ScaleCrop>
  <HeadingPairs>
    <vt:vector size="4" baseType="variant">
      <vt:variant>
        <vt:lpstr>Thema</vt:lpstr>
      </vt:variant>
      <vt:variant>
        <vt:i4>2</vt:i4>
      </vt:variant>
      <vt:variant>
        <vt:lpstr>Diatitels</vt:lpstr>
      </vt:variant>
      <vt:variant>
        <vt:i4>20</vt:i4>
      </vt:variant>
    </vt:vector>
  </HeadingPairs>
  <TitlesOfParts>
    <vt:vector size="22" baseType="lpstr">
      <vt:lpstr>Lege presentatie</vt:lpstr>
      <vt:lpstr>1_Lege presentatie</vt:lpstr>
      <vt:lpstr>Examination and assessment of practical period at the Hanze Univeristy</vt:lpstr>
      <vt:lpstr>Introduction</vt:lpstr>
      <vt:lpstr>Overview </vt:lpstr>
      <vt:lpstr>Overview </vt:lpstr>
      <vt:lpstr>Overview (1) </vt:lpstr>
      <vt:lpstr>Competence based</vt:lpstr>
      <vt:lpstr>PowerPoint-presentatie</vt:lpstr>
      <vt:lpstr>Learning in practice</vt:lpstr>
      <vt:lpstr>Student code of conduct</vt:lpstr>
      <vt:lpstr>Competence Cyclus </vt:lpstr>
      <vt:lpstr>What does that mean for the lecturer</vt:lpstr>
      <vt:lpstr>Orientation: week 1-4</vt:lpstr>
      <vt:lpstr>Competence Development Plan: week 5-20</vt:lpstr>
      <vt:lpstr>Competence Development Plan</vt:lpstr>
      <vt:lpstr>Explanation of evidence</vt:lpstr>
      <vt:lpstr>Assessment</vt:lpstr>
      <vt:lpstr>Criterion-based Interview</vt:lpstr>
      <vt:lpstr>Criterion-based Interview</vt:lpstr>
      <vt:lpstr>Criterion-based Interview</vt:lpstr>
      <vt:lpstr>Thank you for your attention !   Johan van Wieren Presov, February 2015  j.d.van.wieren@pl.hanze.nl   </vt:lpstr>
    </vt:vector>
  </TitlesOfParts>
  <Company>RCLM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Practice placement an example</dc:title>
  <dc:creator>Cornelia van Slochteren</dc:creator>
  <cp:keywords>PPT Placement</cp:keywords>
  <cp:lastModifiedBy>van wieren</cp:lastModifiedBy>
  <cp:revision>101</cp:revision>
  <cp:lastPrinted>2008-02-25T09:14:55Z</cp:lastPrinted>
  <dcterms:created xsi:type="dcterms:W3CDTF">2008-01-28T12:56:33Z</dcterms:created>
  <dcterms:modified xsi:type="dcterms:W3CDTF">2015-02-10T07:56:47Z</dcterms:modified>
</cp:coreProperties>
</file>